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0" r:id="rId3"/>
    <p:sldId id="332" r:id="rId4"/>
    <p:sldId id="328" r:id="rId5"/>
    <p:sldId id="333" r:id="rId6"/>
    <p:sldId id="329" r:id="rId7"/>
    <p:sldId id="327" r:id="rId8"/>
    <p:sldId id="330" r:id="rId9"/>
    <p:sldId id="317" r:id="rId10"/>
    <p:sldId id="334" r:id="rId11"/>
    <p:sldId id="331" r:id="rId12"/>
    <p:sldId id="31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0FC"/>
    <a:srgbClr val="F4C80C"/>
    <a:srgbClr val="F8A808"/>
    <a:srgbClr val="00006C"/>
    <a:srgbClr val="1493AC"/>
    <a:srgbClr val="FF9900"/>
    <a:srgbClr val="0000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9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632F9C-D62B-478D-B84E-272BC0ED629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4721F-8C39-4DA7-B60E-420C66C13787}" type="slidenum">
              <a:rPr lang="en-US"/>
              <a:pPr/>
              <a:t>1</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61910-3873-4D1E-BFAC-F00B7A8F6B64}" type="slidenum">
              <a:rPr lang="en-US"/>
              <a:pPr/>
              <a:t>10</a:t>
            </a:fld>
            <a:endParaRPr 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ACF09-E097-4AA1-954A-8D63C5CAB0B2}" type="slidenum">
              <a:rPr lang="en-US"/>
              <a:pPr/>
              <a:t>11</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A06C0-3EB5-4A9E-93AB-722C41CA4D22}" type="slidenum">
              <a:rPr lang="en-US"/>
              <a:pPr/>
              <a:t>12</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CD511-FD52-4182-A8E6-6EEDAEC82B9C}" type="slidenum">
              <a:rPr lang="en-US"/>
              <a:pPr/>
              <a:t>2</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759FE-9C24-4EE0-ACC5-A0A4793F7015}" type="slidenum">
              <a:rPr lang="en-US"/>
              <a:pPr/>
              <a:t>3</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73619-CC4F-4FB1-BD41-B3D9780220BD}" type="slidenum">
              <a:rPr lang="en-US"/>
              <a:pPr/>
              <a:t>4</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0CF77-844E-4B32-B763-E53507797275}" type="slidenum">
              <a:rPr lang="en-US"/>
              <a:pPr/>
              <a:t>5</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A45B9-C569-4CC0-908A-A12D04363E7A}" type="slidenum">
              <a:rPr lang="en-US"/>
              <a:pPr/>
              <a:t>6</a:t>
            </a:fld>
            <a:endParaRPr 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C69E5-08FF-47CC-AB5A-ECE033C7BB01}" type="slidenum">
              <a:rPr lang="en-US"/>
              <a:pPr/>
              <a:t>7</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23DE4-37B2-43A4-B4DF-887A0A8AA8B0}" type="slidenum">
              <a:rPr lang="en-US"/>
              <a:pPr/>
              <a:t>8</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67987-276D-4C20-B266-49BDF072E755}" type="slidenum">
              <a:rPr lang="en-US"/>
              <a:pPr/>
              <a:t>9</a:t>
            </a:fld>
            <a:endParaRPr lang="en-US"/>
          </a:p>
        </p:txBody>
      </p:sp>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278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30" descr="World-BLUE"/>
          <p:cNvPicPr>
            <a:picLocks noChangeAspect="1" noChangeArrowheads="1"/>
          </p:cNvPicPr>
          <p:nvPr userDrawn="1"/>
        </p:nvPicPr>
        <p:blipFill>
          <a:blip r:embed="rId14"/>
          <a:srcRect/>
          <a:stretch>
            <a:fillRect/>
          </a:stretch>
        </p:blipFill>
        <p:spPr bwMode="auto">
          <a:xfrm>
            <a:off x="0" y="2057400"/>
            <a:ext cx="9144000" cy="4625975"/>
          </a:xfrm>
          <a:prstGeom prst="rect">
            <a:avLst/>
          </a:prstGeom>
          <a:noFill/>
        </p:spPr>
      </p:pic>
      <p:sp>
        <p:nvSpPr>
          <p:cNvPr id="1052" name="Rectangle 28"/>
          <p:cNvSpPr>
            <a:spLocks noChangeArrowheads="1"/>
          </p:cNvSpPr>
          <p:nvPr userDrawn="1"/>
        </p:nvSpPr>
        <p:spPr bwMode="auto">
          <a:xfrm>
            <a:off x="0" y="0"/>
            <a:ext cx="9144000" cy="1600200"/>
          </a:xfrm>
          <a:prstGeom prst="rect">
            <a:avLst/>
          </a:prstGeom>
          <a:gradFill rotWithShape="1">
            <a:gsLst>
              <a:gs pos="0">
                <a:srgbClr val="F4C80C"/>
              </a:gs>
              <a:gs pos="50000">
                <a:srgbClr val="F4C80C">
                  <a:gamma/>
                  <a:tint val="73725"/>
                  <a:invGamma/>
                </a:srgbClr>
              </a:gs>
              <a:gs pos="100000">
                <a:srgbClr val="F4C80C"/>
              </a:gs>
            </a:gsLst>
            <a:lin ang="2700000" scaled="1"/>
          </a:gradFill>
          <a:ln w="9525">
            <a:noFill/>
            <a:miter lim="800000"/>
            <a:headEnd/>
            <a:tailEnd/>
          </a:ln>
          <a:effectLst/>
        </p:spPr>
        <p:txBody>
          <a:bodyPr wrap="none" anchor="ctr"/>
          <a:lstStyle/>
          <a:p>
            <a:pPr algn="ctr"/>
            <a:endParaRPr lang="en-US"/>
          </a:p>
        </p:txBody>
      </p:sp>
      <p:sp>
        <p:nvSpPr>
          <p:cNvPr id="1053" name="Text Box 29"/>
          <p:cNvSpPr txBox="1">
            <a:spLocks noChangeArrowheads="1"/>
          </p:cNvSpPr>
          <p:nvPr userDrawn="1"/>
        </p:nvSpPr>
        <p:spPr bwMode="auto">
          <a:xfrm>
            <a:off x="2128838" y="1676400"/>
            <a:ext cx="4886325" cy="336550"/>
          </a:xfrm>
          <a:prstGeom prst="rect">
            <a:avLst/>
          </a:prstGeom>
          <a:noFill/>
          <a:ln w="9525">
            <a:noFill/>
            <a:miter lim="800000"/>
            <a:headEnd/>
            <a:tailEnd/>
          </a:ln>
          <a:effectLst/>
        </p:spPr>
        <p:txBody>
          <a:bodyPr wrap="none">
            <a:spAutoFit/>
          </a:bodyPr>
          <a:lstStyle/>
          <a:p>
            <a:r>
              <a:rPr lang="en-US" sz="1600" b="1">
                <a:solidFill>
                  <a:srgbClr val="B80000"/>
                </a:solidFill>
                <a:latin typeface="Franklin Gothic Medium" pitchFamily="34" charset="0"/>
              </a:rPr>
              <a:t>EGYPTIAN GOVERNMENT YOUNG LEADERS PROGRAM</a:t>
            </a:r>
          </a:p>
        </p:txBody>
      </p:sp>
      <p:sp>
        <p:nvSpPr>
          <p:cNvPr id="1026" name="Rectangle 2"/>
          <p:cNvSpPr>
            <a:spLocks noGrp="1" noChangeArrowheads="1"/>
          </p:cNvSpPr>
          <p:nvPr>
            <p:ph type="title"/>
          </p:nvPr>
        </p:nvSpPr>
        <p:spPr bwMode="auto">
          <a:xfrm>
            <a:off x="457200" y="274638"/>
            <a:ext cx="82296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133600"/>
            <a:ext cx="8229600" cy="44196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6" name="Picture 22" descr="long_mhp_4c_cc copy"/>
          <p:cNvPicPr>
            <a:picLocks noChangeAspect="1" noChangeArrowheads="1"/>
          </p:cNvPicPr>
          <p:nvPr userDrawn="1"/>
        </p:nvPicPr>
        <p:blipFill>
          <a:blip r:embed="rId15"/>
          <a:srcRect/>
          <a:stretch>
            <a:fillRect/>
          </a:stretch>
        </p:blipFill>
        <p:spPr bwMode="auto">
          <a:xfrm>
            <a:off x="0" y="6670675"/>
            <a:ext cx="9144000" cy="190500"/>
          </a:xfrm>
          <a:prstGeom prst="rect">
            <a:avLst/>
          </a:prstGeom>
          <a:noFill/>
        </p:spPr>
      </p:pic>
      <p:pic>
        <p:nvPicPr>
          <p:cNvPr id="1047" name="Picture 23" descr="long_mhp_4c_cc copy"/>
          <p:cNvPicPr>
            <a:picLocks noChangeAspect="1" noChangeArrowheads="1"/>
          </p:cNvPicPr>
          <p:nvPr userDrawn="1"/>
        </p:nvPicPr>
        <p:blipFill>
          <a:blip r:embed="rId15"/>
          <a:srcRect l="22501" t="14166" r="52499"/>
          <a:stretch>
            <a:fillRect/>
          </a:stretch>
        </p:blipFill>
        <p:spPr bwMode="auto">
          <a:xfrm>
            <a:off x="0" y="6694488"/>
            <a:ext cx="2286000" cy="163512"/>
          </a:xfrm>
          <a:prstGeom prst="rect">
            <a:avLst/>
          </a:prstGeom>
          <a:noFill/>
        </p:spPr>
      </p:pic>
      <p:sp>
        <p:nvSpPr>
          <p:cNvPr id="1048" name="Text Box 24"/>
          <p:cNvSpPr txBox="1">
            <a:spLocks noChangeArrowheads="1"/>
          </p:cNvSpPr>
          <p:nvPr userDrawn="1"/>
        </p:nvSpPr>
        <p:spPr bwMode="auto">
          <a:xfrm>
            <a:off x="109538" y="6643688"/>
            <a:ext cx="1663700" cy="244475"/>
          </a:xfrm>
          <a:prstGeom prst="rect">
            <a:avLst/>
          </a:prstGeom>
          <a:noFill/>
          <a:ln w="9525">
            <a:noFill/>
            <a:miter lim="800000"/>
            <a:headEnd/>
            <a:tailEnd/>
          </a:ln>
          <a:effectLst/>
        </p:spPr>
        <p:txBody>
          <a:bodyPr wrap="none">
            <a:spAutoFit/>
          </a:bodyPr>
          <a:lstStyle/>
          <a:p>
            <a:r>
              <a:rPr lang="en-US" sz="1000">
                <a:solidFill>
                  <a:schemeClr val="bg1"/>
                </a:solidFill>
                <a:latin typeface="BankGothic Md BT" pitchFamily="34" charset="0"/>
              </a:rPr>
              <a:t>Dr.</a:t>
            </a:r>
            <a:r>
              <a:rPr lang="en-US" sz="1000" b="1">
                <a:solidFill>
                  <a:schemeClr val="bg1"/>
                </a:solidFill>
                <a:latin typeface="BankGothic Md BT" pitchFamily="34" charset="0"/>
              </a:rPr>
              <a:t> Khaled F. Sherif</a:t>
            </a:r>
          </a:p>
        </p:txBody>
      </p:sp>
      <p:sp>
        <p:nvSpPr>
          <p:cNvPr id="1050" name="Text Box 26"/>
          <p:cNvSpPr txBox="1">
            <a:spLocks noChangeArrowheads="1"/>
          </p:cNvSpPr>
          <p:nvPr userDrawn="1"/>
        </p:nvSpPr>
        <p:spPr bwMode="auto">
          <a:xfrm>
            <a:off x="7626350" y="6643688"/>
            <a:ext cx="1484313" cy="244475"/>
          </a:xfrm>
          <a:prstGeom prst="rect">
            <a:avLst/>
          </a:prstGeom>
          <a:noFill/>
          <a:ln w="9525">
            <a:noFill/>
            <a:miter lim="800000"/>
            <a:headEnd/>
            <a:tailEnd/>
          </a:ln>
          <a:effectLst/>
        </p:spPr>
        <p:txBody>
          <a:bodyPr wrap="none">
            <a:spAutoFit/>
          </a:bodyPr>
          <a:lstStyle/>
          <a:p>
            <a:r>
              <a:rPr lang="en-US" sz="1000">
                <a:solidFill>
                  <a:srgbClr val="00006C"/>
                </a:solidFill>
                <a:latin typeface="BankGothic Md BT" pitchFamily="34" charset="0"/>
              </a:rPr>
              <a:t>www.KSHERIF.com</a:t>
            </a:r>
            <a:endParaRPr lang="en-US" sz="1000" b="1">
              <a:solidFill>
                <a:srgbClr val="00006C"/>
              </a:solidFill>
              <a:latin typeface="BankGothic Md BT"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000">
          <a:solidFill>
            <a:srgbClr val="023E74"/>
          </a:solidFill>
          <a:latin typeface="+mj-lt"/>
          <a:ea typeface="+mj-ea"/>
          <a:cs typeface="+mj-cs"/>
        </a:defRPr>
      </a:lvl1pPr>
      <a:lvl2pPr algn="ctr" rtl="0" fontAlgn="base">
        <a:spcBef>
          <a:spcPct val="0"/>
        </a:spcBef>
        <a:spcAft>
          <a:spcPct val="0"/>
        </a:spcAft>
        <a:defRPr sz="4000">
          <a:solidFill>
            <a:srgbClr val="023E74"/>
          </a:solidFill>
          <a:latin typeface="Tahoma" pitchFamily="34" charset="0"/>
          <a:cs typeface="Arial" charset="0"/>
        </a:defRPr>
      </a:lvl2pPr>
      <a:lvl3pPr algn="ctr" rtl="0" fontAlgn="base">
        <a:spcBef>
          <a:spcPct val="0"/>
        </a:spcBef>
        <a:spcAft>
          <a:spcPct val="0"/>
        </a:spcAft>
        <a:defRPr sz="4000">
          <a:solidFill>
            <a:srgbClr val="023E74"/>
          </a:solidFill>
          <a:latin typeface="Tahoma" pitchFamily="34" charset="0"/>
          <a:cs typeface="Arial" charset="0"/>
        </a:defRPr>
      </a:lvl3pPr>
      <a:lvl4pPr algn="ctr" rtl="0" fontAlgn="base">
        <a:spcBef>
          <a:spcPct val="0"/>
        </a:spcBef>
        <a:spcAft>
          <a:spcPct val="0"/>
        </a:spcAft>
        <a:defRPr sz="4000">
          <a:solidFill>
            <a:srgbClr val="023E74"/>
          </a:solidFill>
          <a:latin typeface="Tahoma" pitchFamily="34" charset="0"/>
          <a:cs typeface="Arial" charset="0"/>
        </a:defRPr>
      </a:lvl4pPr>
      <a:lvl5pPr algn="ctr" rtl="0" fontAlgn="base">
        <a:spcBef>
          <a:spcPct val="0"/>
        </a:spcBef>
        <a:spcAft>
          <a:spcPct val="0"/>
        </a:spcAft>
        <a:defRPr sz="4000">
          <a:solidFill>
            <a:srgbClr val="023E74"/>
          </a:solidFill>
          <a:latin typeface="Tahoma" pitchFamily="34" charset="0"/>
          <a:cs typeface="Arial" charset="0"/>
        </a:defRPr>
      </a:lvl5pPr>
      <a:lvl6pPr marL="457200" algn="ctr" rtl="0" fontAlgn="base">
        <a:spcBef>
          <a:spcPct val="0"/>
        </a:spcBef>
        <a:spcAft>
          <a:spcPct val="0"/>
        </a:spcAft>
        <a:defRPr sz="4000">
          <a:solidFill>
            <a:srgbClr val="023E74"/>
          </a:solidFill>
          <a:latin typeface="Tahoma" pitchFamily="34" charset="0"/>
          <a:cs typeface="Arial" charset="0"/>
        </a:defRPr>
      </a:lvl6pPr>
      <a:lvl7pPr marL="914400" algn="ctr" rtl="0" fontAlgn="base">
        <a:spcBef>
          <a:spcPct val="0"/>
        </a:spcBef>
        <a:spcAft>
          <a:spcPct val="0"/>
        </a:spcAft>
        <a:defRPr sz="4000">
          <a:solidFill>
            <a:srgbClr val="023E74"/>
          </a:solidFill>
          <a:latin typeface="Tahoma" pitchFamily="34" charset="0"/>
          <a:cs typeface="Arial" charset="0"/>
        </a:defRPr>
      </a:lvl7pPr>
      <a:lvl8pPr marL="1371600" algn="ctr" rtl="0" fontAlgn="base">
        <a:spcBef>
          <a:spcPct val="0"/>
        </a:spcBef>
        <a:spcAft>
          <a:spcPct val="0"/>
        </a:spcAft>
        <a:defRPr sz="4000">
          <a:solidFill>
            <a:srgbClr val="023E74"/>
          </a:solidFill>
          <a:latin typeface="Tahoma" pitchFamily="34" charset="0"/>
          <a:cs typeface="Arial" charset="0"/>
        </a:defRPr>
      </a:lvl8pPr>
      <a:lvl9pPr marL="1828800" algn="ctr" rtl="0" fontAlgn="base">
        <a:spcBef>
          <a:spcPct val="0"/>
        </a:spcBef>
        <a:spcAft>
          <a:spcPct val="0"/>
        </a:spcAft>
        <a:defRPr sz="4000">
          <a:solidFill>
            <a:srgbClr val="023E74"/>
          </a:solidFill>
          <a:latin typeface="Tahoma" pitchFamily="34" charset="0"/>
          <a:cs typeface="Arial" charset="0"/>
        </a:defRPr>
      </a:lvl9pPr>
    </p:titleStyle>
    <p:bodyStyle>
      <a:lvl1pPr marL="342900" indent="-342900" algn="l" rtl="0" fontAlgn="base">
        <a:spcBef>
          <a:spcPct val="20000"/>
        </a:spcBef>
        <a:spcAft>
          <a:spcPct val="0"/>
        </a:spcAft>
        <a:buClr>
          <a:srgbClr val="FFDE53"/>
        </a:buClr>
        <a:buSzPct val="65000"/>
        <a:buChar char="►"/>
        <a:defRPr sz="2400">
          <a:solidFill>
            <a:schemeClr val="bg1"/>
          </a:solidFill>
          <a:latin typeface="+mn-lt"/>
          <a:ea typeface="+mn-ea"/>
          <a:cs typeface="+mn-cs"/>
        </a:defRPr>
      </a:lvl1pPr>
      <a:lvl2pPr marL="742950" indent="-285750" algn="l" rtl="0" fontAlgn="base">
        <a:spcBef>
          <a:spcPct val="20000"/>
        </a:spcBef>
        <a:spcAft>
          <a:spcPct val="0"/>
        </a:spcAft>
        <a:buClr>
          <a:schemeClr val="bg1"/>
        </a:buClr>
        <a:buSzPct val="65000"/>
        <a:buChar char="●"/>
        <a:defRPr sz="2400">
          <a:solidFill>
            <a:srgbClr val="FFDE53"/>
          </a:solidFill>
          <a:latin typeface="+mn-lt"/>
          <a:cs typeface="+mn-cs"/>
        </a:defRPr>
      </a:lvl2pPr>
      <a:lvl3pPr marL="11430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3pPr>
      <a:lvl4pPr marL="16002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4pPr>
      <a:lvl5pPr marL="20574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5pPr>
      <a:lvl6pPr marL="25146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6pPr>
      <a:lvl7pPr marL="29718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7pPr>
      <a:lvl8pPr marL="34290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8pPr>
      <a:lvl9pPr marL="3886200" indent="-228600" algn="l" rtl="0" fontAlgn="base">
        <a:spcBef>
          <a:spcPct val="20000"/>
        </a:spcBef>
        <a:spcAft>
          <a:spcPct val="0"/>
        </a:spcAft>
        <a:buClr>
          <a:srgbClr val="FFDE53"/>
        </a:buClr>
        <a:buSzPct val="65000"/>
        <a:buFont typeface="Wingdings" pitchFamily="2" charset="2"/>
        <a:buChar char="Ø"/>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2" name="Picture 24" descr="Intro Background logo2"/>
          <p:cNvPicPr>
            <a:picLocks noChangeAspect="1" noChangeArrowheads="1"/>
          </p:cNvPicPr>
          <p:nvPr/>
        </p:nvPicPr>
        <p:blipFill>
          <a:blip r:embed="rId3"/>
          <a:srcRect t="15138" b="18195"/>
          <a:stretch>
            <a:fillRect/>
          </a:stretch>
        </p:blipFill>
        <p:spPr bwMode="auto">
          <a:xfrm>
            <a:off x="0" y="838200"/>
            <a:ext cx="9144000" cy="5842000"/>
          </a:xfrm>
          <a:prstGeom prst="rect">
            <a:avLst/>
          </a:prstGeom>
          <a:noFill/>
        </p:spPr>
      </p:pic>
      <p:sp>
        <p:nvSpPr>
          <p:cNvPr id="2067" name="Rectangle 19"/>
          <p:cNvSpPr>
            <a:spLocks noGrp="1" noChangeArrowheads="1"/>
          </p:cNvSpPr>
          <p:nvPr>
            <p:ph type="ctrTitle"/>
          </p:nvPr>
        </p:nvSpPr>
        <p:spPr>
          <a:xfrm>
            <a:off x="495300" y="1066800"/>
            <a:ext cx="8153400" cy="2155825"/>
          </a:xfrm>
          <a:noFill/>
          <a:ln/>
        </p:spPr>
        <p:txBody>
          <a:bodyPr/>
          <a:lstStyle/>
          <a:p>
            <a:pPr>
              <a:spcBef>
                <a:spcPct val="50000"/>
              </a:spcBef>
              <a:spcAft>
                <a:spcPct val="150000"/>
              </a:spcAft>
            </a:pPr>
            <a:r>
              <a:rPr lang="en-US" b="1">
                <a:solidFill>
                  <a:srgbClr val="FFCC00"/>
                </a:solidFill>
              </a:rPr>
              <a:t>Egyptian Government Young Leaders Program</a:t>
            </a:r>
            <a:br>
              <a:rPr lang="en-US" b="1">
                <a:solidFill>
                  <a:srgbClr val="FFCC00"/>
                </a:solidFill>
              </a:rPr>
            </a:br>
            <a:r>
              <a:rPr lang="en-US" sz="1400" b="1">
                <a:solidFill>
                  <a:srgbClr val="FFCC00"/>
                </a:solidFill>
              </a:rPr>
              <a:t/>
            </a:r>
            <a:br>
              <a:rPr lang="en-US" sz="1400" b="1">
                <a:solidFill>
                  <a:srgbClr val="FFCC00"/>
                </a:solidFill>
              </a:rPr>
            </a:br>
            <a:r>
              <a:rPr lang="en-US" sz="2000" b="1">
                <a:solidFill>
                  <a:srgbClr val="FFCC00"/>
                </a:solidFill>
              </a:rPr>
              <a:t>Proposed Framework</a:t>
            </a:r>
          </a:p>
        </p:txBody>
      </p:sp>
      <p:sp>
        <p:nvSpPr>
          <p:cNvPr id="2068" name="Rectangle 20"/>
          <p:cNvSpPr>
            <a:spLocks noGrp="1" noChangeArrowheads="1"/>
          </p:cNvSpPr>
          <p:nvPr>
            <p:ph type="subTitle" idx="1"/>
          </p:nvPr>
        </p:nvSpPr>
        <p:spPr>
          <a:xfrm>
            <a:off x="1371600" y="5029200"/>
            <a:ext cx="6400800" cy="1371600"/>
          </a:xfrm>
          <a:noFill/>
          <a:ln/>
        </p:spPr>
        <p:txBody>
          <a:bodyPr/>
          <a:lstStyle/>
          <a:p>
            <a:r>
              <a:rPr lang="en-US" b="1">
                <a:latin typeface="Arial" charset="0"/>
              </a:rPr>
              <a:t>Dr. Khaled F. Sherif</a:t>
            </a:r>
          </a:p>
          <a:p>
            <a:r>
              <a:rPr lang="en-US" b="1">
                <a:latin typeface="Arial" charset="0"/>
              </a:rPr>
              <a:t>Chief Administrative Officer, Africa Region</a:t>
            </a:r>
          </a:p>
          <a:p>
            <a:r>
              <a:rPr lang="en-US" b="1">
                <a:latin typeface="Arial" charset="0"/>
              </a:rPr>
              <a:t>The World Bank</a:t>
            </a:r>
          </a:p>
        </p:txBody>
      </p:sp>
      <p:sp>
        <p:nvSpPr>
          <p:cNvPr id="2070" name="Rectangle 22"/>
          <p:cNvSpPr>
            <a:spLocks noChangeArrowheads="1"/>
          </p:cNvSpPr>
          <p:nvPr/>
        </p:nvSpPr>
        <p:spPr bwMode="auto">
          <a:xfrm>
            <a:off x="0" y="762000"/>
            <a:ext cx="9144000" cy="76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2071" name="Rectangle 23"/>
          <p:cNvSpPr>
            <a:spLocks noChangeArrowheads="1"/>
          </p:cNvSpPr>
          <p:nvPr/>
        </p:nvSpPr>
        <p:spPr bwMode="auto">
          <a:xfrm>
            <a:off x="0" y="0"/>
            <a:ext cx="9144000" cy="762000"/>
          </a:xfrm>
          <a:prstGeom prst="rect">
            <a:avLst/>
          </a:prstGeom>
          <a:gradFill rotWithShape="1">
            <a:gsLst>
              <a:gs pos="0">
                <a:srgbClr val="F4C80C"/>
              </a:gs>
              <a:gs pos="50000">
                <a:srgbClr val="F4C80C">
                  <a:gamma/>
                  <a:tint val="73725"/>
                  <a:invGamma/>
                </a:srgbClr>
              </a:gs>
              <a:gs pos="100000">
                <a:srgbClr val="F4C80C"/>
              </a:gs>
            </a:gsLst>
            <a:lin ang="2700000" scaled="1"/>
          </a:gradFill>
          <a:ln w="9525">
            <a:noFill/>
            <a:miter lim="800000"/>
            <a:headEnd/>
            <a:tailEnd/>
          </a:ln>
          <a:effectLst/>
        </p:spPr>
        <p:txBody>
          <a:bodyPr wrap="none" anchor="ctr"/>
          <a:lstStyle/>
          <a:p>
            <a:pPr algn="ctr"/>
            <a:endParaRPr lang="en-US"/>
          </a:p>
        </p:txBody>
      </p:sp>
      <p:pic>
        <p:nvPicPr>
          <p:cNvPr id="2088" name="Picture 40"/>
          <p:cNvPicPr>
            <a:picLocks noChangeAspect="1" noChangeArrowheads="1"/>
          </p:cNvPicPr>
          <p:nvPr/>
        </p:nvPicPr>
        <p:blipFill>
          <a:blip r:embed="rId4"/>
          <a:srcRect/>
          <a:stretch>
            <a:fillRect/>
          </a:stretch>
        </p:blipFill>
        <p:spPr bwMode="auto">
          <a:xfrm>
            <a:off x="7415213" y="3397250"/>
            <a:ext cx="1550987" cy="1096963"/>
          </a:xfrm>
          <a:prstGeom prst="rect">
            <a:avLst/>
          </a:prstGeom>
          <a:noFill/>
          <a:ln w="19050" algn="ctr">
            <a:solidFill>
              <a:schemeClr val="bg1"/>
            </a:solidFill>
            <a:miter lim="800000"/>
            <a:headEnd/>
            <a:tailEnd/>
          </a:ln>
          <a:effectLst/>
        </p:spPr>
      </p:pic>
      <p:pic>
        <p:nvPicPr>
          <p:cNvPr id="2089" name="Picture 41"/>
          <p:cNvPicPr>
            <a:picLocks noChangeAspect="1" noChangeArrowheads="1"/>
          </p:cNvPicPr>
          <p:nvPr/>
        </p:nvPicPr>
        <p:blipFill>
          <a:blip r:embed="rId5"/>
          <a:srcRect/>
          <a:stretch>
            <a:fillRect/>
          </a:stretch>
        </p:blipFill>
        <p:spPr bwMode="auto">
          <a:xfrm>
            <a:off x="177800" y="3397250"/>
            <a:ext cx="914400" cy="1096963"/>
          </a:xfrm>
          <a:prstGeom prst="rect">
            <a:avLst/>
          </a:prstGeom>
          <a:noFill/>
          <a:ln w="19050" algn="ctr">
            <a:solidFill>
              <a:schemeClr val="bg1"/>
            </a:solidFill>
            <a:miter lim="800000"/>
            <a:headEnd/>
            <a:tailEnd/>
          </a:ln>
          <a:effectLst/>
        </p:spPr>
      </p:pic>
      <p:pic>
        <p:nvPicPr>
          <p:cNvPr id="2090" name="Picture 42"/>
          <p:cNvPicPr>
            <a:picLocks noChangeAspect="1" noChangeArrowheads="1"/>
          </p:cNvPicPr>
          <p:nvPr/>
        </p:nvPicPr>
        <p:blipFill>
          <a:blip r:embed="rId6"/>
          <a:srcRect/>
          <a:stretch>
            <a:fillRect/>
          </a:stretch>
        </p:blipFill>
        <p:spPr bwMode="auto">
          <a:xfrm>
            <a:off x="3995738" y="3398838"/>
            <a:ext cx="1638300" cy="1096962"/>
          </a:xfrm>
          <a:prstGeom prst="rect">
            <a:avLst/>
          </a:prstGeom>
          <a:noFill/>
          <a:ln w="19050" algn="ctr">
            <a:solidFill>
              <a:schemeClr val="bg1"/>
            </a:solidFill>
            <a:miter lim="800000"/>
            <a:headEnd/>
            <a:tailEnd/>
          </a:ln>
          <a:effectLst/>
        </p:spPr>
      </p:pic>
      <p:pic>
        <p:nvPicPr>
          <p:cNvPr id="2091" name="Picture 43"/>
          <p:cNvPicPr>
            <a:picLocks noChangeAspect="1" noChangeArrowheads="1"/>
          </p:cNvPicPr>
          <p:nvPr/>
        </p:nvPicPr>
        <p:blipFill>
          <a:blip r:embed="rId7"/>
          <a:srcRect/>
          <a:stretch>
            <a:fillRect/>
          </a:stretch>
        </p:blipFill>
        <p:spPr bwMode="auto">
          <a:xfrm>
            <a:off x="2384425" y="3398838"/>
            <a:ext cx="1433513" cy="1096962"/>
          </a:xfrm>
          <a:prstGeom prst="rect">
            <a:avLst/>
          </a:prstGeom>
          <a:noFill/>
          <a:ln w="19050" algn="ctr">
            <a:solidFill>
              <a:schemeClr val="bg1"/>
            </a:solidFill>
            <a:miter lim="800000"/>
            <a:headEnd/>
            <a:tailEnd/>
          </a:ln>
          <a:effectLst/>
        </p:spPr>
      </p:pic>
      <p:pic>
        <p:nvPicPr>
          <p:cNvPr id="2092" name="Picture 44"/>
          <p:cNvPicPr>
            <a:picLocks noChangeAspect="1" noChangeArrowheads="1"/>
          </p:cNvPicPr>
          <p:nvPr/>
        </p:nvPicPr>
        <p:blipFill>
          <a:blip r:embed="rId8"/>
          <a:srcRect/>
          <a:stretch>
            <a:fillRect/>
          </a:stretch>
        </p:blipFill>
        <p:spPr bwMode="auto">
          <a:xfrm>
            <a:off x="1270000" y="3397250"/>
            <a:ext cx="936625" cy="1096963"/>
          </a:xfrm>
          <a:prstGeom prst="rect">
            <a:avLst/>
          </a:prstGeom>
          <a:noFill/>
          <a:ln w="19050" algn="ctr">
            <a:solidFill>
              <a:schemeClr val="bg1"/>
            </a:solidFill>
            <a:miter lim="800000"/>
            <a:headEnd/>
            <a:tailEnd/>
          </a:ln>
          <a:effectLst/>
        </p:spPr>
      </p:pic>
      <p:pic>
        <p:nvPicPr>
          <p:cNvPr id="2093" name="Picture 45"/>
          <p:cNvPicPr>
            <a:picLocks noChangeAspect="1" noChangeArrowheads="1"/>
          </p:cNvPicPr>
          <p:nvPr/>
        </p:nvPicPr>
        <p:blipFill>
          <a:blip r:embed="rId9"/>
          <a:srcRect r="10390"/>
          <a:stretch>
            <a:fillRect/>
          </a:stretch>
        </p:blipFill>
        <p:spPr bwMode="auto">
          <a:xfrm>
            <a:off x="5811838" y="3398838"/>
            <a:ext cx="1423987" cy="1096962"/>
          </a:xfrm>
          <a:prstGeom prst="rect">
            <a:avLst/>
          </a:prstGeom>
          <a:noFill/>
          <a:ln w="19050" algn="ctr">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3600" b="1"/>
              <a:t>Candidate Responsibilities</a:t>
            </a:r>
          </a:p>
        </p:txBody>
      </p:sp>
      <p:sp>
        <p:nvSpPr>
          <p:cNvPr id="206851" name="Rectangle 3"/>
          <p:cNvSpPr>
            <a:spLocks noGrp="1" noChangeArrowheads="1"/>
          </p:cNvSpPr>
          <p:nvPr>
            <p:ph type="body" sz="half" idx="1"/>
          </p:nvPr>
        </p:nvSpPr>
        <p:spPr>
          <a:xfrm>
            <a:off x="304800" y="2178050"/>
            <a:ext cx="8534400" cy="4495800"/>
          </a:xfrm>
          <a:noFill/>
          <a:ln/>
        </p:spPr>
        <p:txBody>
          <a:bodyPr/>
          <a:lstStyle/>
          <a:p>
            <a:pPr marL="381000" indent="-381000">
              <a:lnSpc>
                <a:spcPct val="90000"/>
              </a:lnSpc>
              <a:spcBef>
                <a:spcPct val="0"/>
              </a:spcBef>
              <a:spcAft>
                <a:spcPct val="50000"/>
              </a:spcAft>
            </a:pPr>
            <a:r>
              <a:rPr lang="en-US" sz="1900"/>
              <a:t>In the first stage of the rotation, candidates would join a public sector organization that is specialized to their relevant field of study</a:t>
            </a:r>
          </a:p>
          <a:p>
            <a:pPr marL="381000" indent="-381000">
              <a:lnSpc>
                <a:spcPct val="90000"/>
              </a:lnSpc>
              <a:spcBef>
                <a:spcPct val="0"/>
              </a:spcBef>
              <a:spcAft>
                <a:spcPct val="50000"/>
              </a:spcAft>
            </a:pPr>
            <a:r>
              <a:rPr lang="en-US" sz="1900"/>
              <a:t>For example, a candidate who has completed their degree in finance could join the Capital Markets Authority</a:t>
            </a:r>
          </a:p>
          <a:p>
            <a:pPr marL="381000" indent="-381000">
              <a:lnSpc>
                <a:spcPct val="90000"/>
              </a:lnSpc>
              <a:spcBef>
                <a:spcPct val="0"/>
              </a:spcBef>
              <a:spcAft>
                <a:spcPct val="50000"/>
              </a:spcAft>
            </a:pPr>
            <a:r>
              <a:rPr lang="en-US" sz="1900"/>
              <a:t>This would provide them with exposure to the market and enable them to immediately begin putting their experiences to work</a:t>
            </a:r>
          </a:p>
          <a:p>
            <a:pPr marL="381000" indent="-381000">
              <a:lnSpc>
                <a:spcPct val="90000"/>
              </a:lnSpc>
              <a:spcBef>
                <a:spcPct val="0"/>
              </a:spcBef>
              <a:spcAft>
                <a:spcPct val="50000"/>
              </a:spcAft>
            </a:pPr>
            <a:r>
              <a:rPr lang="en-US" sz="1900"/>
              <a:t>They would then rotate to a governorate, with an emphasis on those governorates having the greatest development needs</a:t>
            </a:r>
          </a:p>
          <a:p>
            <a:pPr marL="838200" lvl="1" indent="-381000">
              <a:lnSpc>
                <a:spcPct val="90000"/>
              </a:lnSpc>
              <a:spcBef>
                <a:spcPct val="0"/>
              </a:spcBef>
              <a:spcAft>
                <a:spcPct val="50000"/>
              </a:spcAft>
            </a:pPr>
            <a:r>
              <a:rPr lang="en-US" sz="1900"/>
              <a:t>Candidates could also target governorates with human resource deficits in areas where they are specialized, such as those lagging the most in ICT adoption</a:t>
            </a:r>
          </a:p>
          <a:p>
            <a:pPr marL="381000" indent="-381000">
              <a:lnSpc>
                <a:spcPct val="90000"/>
              </a:lnSpc>
              <a:spcBef>
                <a:spcPct val="0"/>
              </a:spcBef>
              <a:spcAft>
                <a:spcPct val="50000"/>
              </a:spcAft>
            </a:pPr>
            <a:r>
              <a:rPr lang="en-US" sz="1900"/>
              <a:t>Finally, they would spend their final year in a cabinet ministry responsible for policymaking and oversight in the disciplines where these candidates have studied and now have significant hands-on experience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b="1"/>
              <a:t>Sources of Funding</a:t>
            </a:r>
          </a:p>
        </p:txBody>
      </p:sp>
      <p:sp>
        <p:nvSpPr>
          <p:cNvPr id="200718" name="Text Box 14"/>
          <p:cNvSpPr txBox="1">
            <a:spLocks noChangeArrowheads="1"/>
          </p:cNvSpPr>
          <p:nvPr/>
        </p:nvSpPr>
        <p:spPr bwMode="auto">
          <a:xfrm>
            <a:off x="5029200" y="6248400"/>
            <a:ext cx="2014538" cy="336550"/>
          </a:xfrm>
          <a:prstGeom prst="rect">
            <a:avLst/>
          </a:prstGeom>
          <a:noFill/>
          <a:ln w="9525">
            <a:noFill/>
            <a:miter lim="800000"/>
            <a:headEnd/>
            <a:tailEnd/>
          </a:ln>
          <a:effectLst/>
        </p:spPr>
        <p:txBody>
          <a:bodyPr wrap="none">
            <a:spAutoFit/>
          </a:bodyPr>
          <a:lstStyle/>
          <a:p>
            <a:r>
              <a:rPr lang="en-US" sz="1600" b="1">
                <a:solidFill>
                  <a:schemeClr val="bg1"/>
                </a:solidFill>
              </a:rPr>
              <a:t>Swiss Government</a:t>
            </a:r>
          </a:p>
        </p:txBody>
      </p:sp>
      <p:pic>
        <p:nvPicPr>
          <p:cNvPr id="200719" name="Picture 15"/>
          <p:cNvPicPr>
            <a:picLocks noChangeAspect="1" noChangeArrowheads="1"/>
          </p:cNvPicPr>
          <p:nvPr/>
        </p:nvPicPr>
        <p:blipFill>
          <a:blip r:embed="rId3"/>
          <a:srcRect/>
          <a:stretch>
            <a:fillRect/>
          </a:stretch>
        </p:blipFill>
        <p:spPr bwMode="auto">
          <a:xfrm>
            <a:off x="1981200" y="2519363"/>
            <a:ext cx="2209800" cy="1512887"/>
          </a:xfrm>
          <a:prstGeom prst="rect">
            <a:avLst/>
          </a:prstGeom>
          <a:noFill/>
          <a:ln w="9525">
            <a:noFill/>
            <a:miter lim="800000"/>
            <a:headEnd/>
            <a:tailEnd/>
          </a:ln>
          <a:effectLst/>
        </p:spPr>
      </p:pic>
      <p:pic>
        <p:nvPicPr>
          <p:cNvPr id="200720" name="Picture 16"/>
          <p:cNvPicPr>
            <a:picLocks noChangeAspect="1" noChangeArrowheads="1"/>
          </p:cNvPicPr>
          <p:nvPr/>
        </p:nvPicPr>
        <p:blipFill>
          <a:blip r:embed="rId4" cstate="print"/>
          <a:srcRect/>
          <a:stretch>
            <a:fillRect/>
          </a:stretch>
        </p:blipFill>
        <p:spPr bwMode="auto">
          <a:xfrm>
            <a:off x="5105400" y="2362200"/>
            <a:ext cx="1828800" cy="1828800"/>
          </a:xfrm>
          <a:prstGeom prst="rect">
            <a:avLst/>
          </a:prstGeom>
          <a:noFill/>
          <a:ln w="9525">
            <a:noFill/>
            <a:miter lim="800000"/>
            <a:headEnd/>
            <a:tailEnd/>
          </a:ln>
          <a:effectLst/>
        </p:spPr>
      </p:pic>
      <p:pic>
        <p:nvPicPr>
          <p:cNvPr id="200721" name="Picture 17"/>
          <p:cNvPicPr>
            <a:picLocks noChangeArrowheads="1"/>
          </p:cNvPicPr>
          <p:nvPr/>
        </p:nvPicPr>
        <p:blipFill>
          <a:blip r:embed="rId5"/>
          <a:srcRect t="4572" r="7025" b="4572"/>
          <a:stretch>
            <a:fillRect/>
          </a:stretch>
        </p:blipFill>
        <p:spPr bwMode="auto">
          <a:xfrm>
            <a:off x="1981200" y="4487863"/>
            <a:ext cx="2211388" cy="1517650"/>
          </a:xfrm>
          <a:prstGeom prst="rect">
            <a:avLst/>
          </a:prstGeom>
          <a:noFill/>
          <a:ln w="9525">
            <a:noFill/>
            <a:miter lim="800000"/>
            <a:headEnd/>
            <a:tailEnd/>
          </a:ln>
          <a:effectLst/>
        </p:spPr>
      </p:pic>
      <p:sp>
        <p:nvSpPr>
          <p:cNvPr id="200722" name="Text Box 18"/>
          <p:cNvSpPr txBox="1">
            <a:spLocks noChangeArrowheads="1"/>
          </p:cNvSpPr>
          <p:nvPr/>
        </p:nvSpPr>
        <p:spPr bwMode="auto">
          <a:xfrm>
            <a:off x="2025650" y="6096000"/>
            <a:ext cx="2114550" cy="336550"/>
          </a:xfrm>
          <a:prstGeom prst="rect">
            <a:avLst/>
          </a:prstGeom>
          <a:noFill/>
          <a:ln w="9525">
            <a:noFill/>
            <a:miter lim="800000"/>
            <a:headEnd/>
            <a:tailEnd/>
          </a:ln>
          <a:effectLst/>
        </p:spPr>
        <p:txBody>
          <a:bodyPr wrap="none">
            <a:spAutoFit/>
          </a:bodyPr>
          <a:lstStyle/>
          <a:p>
            <a:r>
              <a:rPr lang="en-US" sz="1600" b="1">
                <a:solidFill>
                  <a:schemeClr val="bg1"/>
                </a:solidFill>
              </a:rPr>
              <a:t>French Government</a:t>
            </a:r>
          </a:p>
        </p:txBody>
      </p:sp>
      <p:pic>
        <p:nvPicPr>
          <p:cNvPr id="200723" name="Picture 19"/>
          <p:cNvPicPr>
            <a:picLocks noChangeAspect="1" noChangeArrowheads="1"/>
          </p:cNvPicPr>
          <p:nvPr/>
        </p:nvPicPr>
        <p:blipFill>
          <a:blip r:embed="rId6"/>
          <a:srcRect/>
          <a:stretch>
            <a:fillRect/>
          </a:stretch>
        </p:blipFill>
        <p:spPr bwMode="auto">
          <a:xfrm>
            <a:off x="5105400" y="4343400"/>
            <a:ext cx="1828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z="3600" b="1"/>
              <a:t>Program Completion</a:t>
            </a:r>
          </a:p>
        </p:txBody>
      </p:sp>
      <p:sp>
        <p:nvSpPr>
          <p:cNvPr id="174083" name="Rectangle 3"/>
          <p:cNvSpPr>
            <a:spLocks noGrp="1" noChangeArrowheads="1"/>
          </p:cNvSpPr>
          <p:nvPr>
            <p:ph type="body" sz="half" idx="1"/>
          </p:nvPr>
        </p:nvSpPr>
        <p:spPr>
          <a:xfrm>
            <a:off x="304800" y="2178050"/>
            <a:ext cx="8534400" cy="4495800"/>
          </a:xfrm>
          <a:noFill/>
          <a:ln/>
        </p:spPr>
        <p:txBody>
          <a:bodyPr/>
          <a:lstStyle/>
          <a:p>
            <a:pPr marL="381000" indent="-381000">
              <a:spcBef>
                <a:spcPct val="0"/>
              </a:spcBef>
              <a:spcAft>
                <a:spcPct val="50000"/>
              </a:spcAft>
            </a:pPr>
            <a:r>
              <a:rPr lang="en-US" sz="2100"/>
              <a:t>Upon completion of the program, the candidates would potentially be offered an opportunity to remain in the Civil Service if their performance is deemed to be exemplary</a:t>
            </a:r>
          </a:p>
          <a:p>
            <a:pPr marL="838200" lvl="1" indent="-381000">
              <a:spcBef>
                <a:spcPct val="0"/>
              </a:spcBef>
              <a:spcAft>
                <a:spcPct val="50000"/>
              </a:spcAft>
            </a:pPr>
            <a:r>
              <a:rPr lang="en-US" sz="2100"/>
              <a:t>In such cases, a unique pay scale would need to be established for these Young Leaders</a:t>
            </a:r>
          </a:p>
          <a:p>
            <a:pPr marL="381000" indent="-381000">
              <a:spcBef>
                <a:spcPct val="0"/>
              </a:spcBef>
              <a:spcAft>
                <a:spcPct val="50000"/>
              </a:spcAft>
            </a:pPr>
            <a:r>
              <a:rPr lang="en-US" sz="2100"/>
              <a:t>However, candidates would now be free to opt out of the civil service—having completed their mandated period of work—and join the public sector</a:t>
            </a:r>
          </a:p>
          <a:p>
            <a:pPr marL="838200" lvl="1" indent="-381000">
              <a:spcBef>
                <a:spcPct val="0"/>
              </a:spcBef>
              <a:spcAft>
                <a:spcPct val="50000"/>
              </a:spcAft>
            </a:pPr>
            <a:r>
              <a:rPr lang="en-US" sz="2100"/>
              <a:t>Even in these instances, the Government is likely to see a significant return on its investment, through taxation and workers remittance flows back to Egypt if these individuals opt for positions abroad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b="1"/>
              <a:t>Overview</a:t>
            </a:r>
          </a:p>
        </p:txBody>
      </p:sp>
      <p:sp>
        <p:nvSpPr>
          <p:cNvPr id="116739" name="Rectangle 3"/>
          <p:cNvSpPr>
            <a:spLocks noGrp="1" noChangeArrowheads="1"/>
          </p:cNvSpPr>
          <p:nvPr>
            <p:ph type="body" sz="half" idx="1"/>
          </p:nvPr>
        </p:nvSpPr>
        <p:spPr>
          <a:xfrm>
            <a:off x="304800" y="2178050"/>
            <a:ext cx="8534400" cy="4495800"/>
          </a:xfrm>
          <a:noFill/>
          <a:ln/>
        </p:spPr>
        <p:txBody>
          <a:bodyPr/>
          <a:lstStyle/>
          <a:p>
            <a:pPr marL="381000" indent="-381000">
              <a:spcBef>
                <a:spcPct val="0"/>
              </a:spcBef>
              <a:spcAft>
                <a:spcPct val="50000"/>
              </a:spcAft>
            </a:pPr>
            <a:r>
              <a:rPr lang="en-US" sz="2100"/>
              <a:t>The objective of creating a Young Leaders Program by the Egyptian Government would be to support the development of Egypt’s most promising youth and leverage their innovative thinking and experience within the Egyptian Civil Service</a:t>
            </a:r>
          </a:p>
          <a:p>
            <a:pPr marL="381000" indent="-381000">
              <a:spcBef>
                <a:spcPct val="0"/>
              </a:spcBef>
              <a:spcAft>
                <a:spcPct val="50000"/>
              </a:spcAft>
            </a:pPr>
            <a:r>
              <a:rPr lang="en-US" sz="2100"/>
              <a:t>The focus of the program would be to provide these youth with the highest level of education and training and to enable them to attain the tools, knowledge and experience that is on par with global benchmarks</a:t>
            </a:r>
          </a:p>
          <a:p>
            <a:pPr marL="381000" indent="-381000">
              <a:spcBef>
                <a:spcPct val="0"/>
              </a:spcBef>
              <a:spcAft>
                <a:spcPct val="50000"/>
              </a:spcAft>
            </a:pPr>
            <a:r>
              <a:rPr lang="en-US" sz="2100"/>
              <a:t>The program structure would draw upon international best practices, and incorporate learning from the Obama Administration’s National Service Bill and the World Bank’s Young Professionals Program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b="1"/>
              <a:t>Program Concept</a:t>
            </a:r>
          </a:p>
        </p:txBody>
      </p:sp>
      <p:sp>
        <p:nvSpPr>
          <p:cNvPr id="202755" name="Rectangle 3"/>
          <p:cNvSpPr>
            <a:spLocks noGrp="1" noChangeArrowheads="1"/>
          </p:cNvSpPr>
          <p:nvPr>
            <p:ph type="body" sz="half" idx="1"/>
          </p:nvPr>
        </p:nvSpPr>
        <p:spPr>
          <a:xfrm>
            <a:off x="304800" y="2178050"/>
            <a:ext cx="8534400" cy="4495800"/>
          </a:xfrm>
          <a:noFill/>
          <a:ln/>
        </p:spPr>
        <p:txBody>
          <a:bodyPr/>
          <a:lstStyle/>
          <a:p>
            <a:pPr marL="381000" indent="-381000">
              <a:spcBef>
                <a:spcPct val="0"/>
              </a:spcBef>
              <a:spcAft>
                <a:spcPct val="50000"/>
              </a:spcAft>
            </a:pPr>
            <a:r>
              <a:rPr lang="en-US" sz="2100"/>
              <a:t>The program would be structured such that 100 scholarships would be made available on an annual basis for graduate programs studies at the most prestigious and highest rated universities in the world</a:t>
            </a:r>
          </a:p>
          <a:p>
            <a:pPr marL="381000" indent="-381000">
              <a:spcBef>
                <a:spcPct val="0"/>
              </a:spcBef>
              <a:spcAft>
                <a:spcPct val="50000"/>
              </a:spcAft>
            </a:pPr>
            <a:r>
              <a:rPr lang="en-US" sz="2100"/>
              <a:t>The program would focus on Master’s degrees, with a duration of 1-2 years of study </a:t>
            </a:r>
          </a:p>
          <a:p>
            <a:pPr marL="381000" indent="-381000">
              <a:spcBef>
                <a:spcPct val="0"/>
              </a:spcBef>
              <a:spcAft>
                <a:spcPct val="50000"/>
              </a:spcAft>
            </a:pPr>
            <a:r>
              <a:rPr lang="en-US" sz="2100"/>
              <a:t>A highly competitive assessment of students would be open to all Egyptians who have completed their high school education in Egypt (and their undergraduate studies in Egypt or abroad)</a:t>
            </a:r>
          </a:p>
          <a:p>
            <a:pPr marL="381000" indent="-381000">
              <a:spcBef>
                <a:spcPct val="0"/>
              </a:spcBef>
              <a:spcAft>
                <a:spcPct val="50000"/>
              </a:spcAft>
            </a:pPr>
            <a:r>
              <a:rPr lang="en-US" sz="2100"/>
              <a:t>These students would then be required to return immediately upon receipt of their degree to perform three years of service in the Egyptian Civil Service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b="1"/>
              <a:t>Program Eligibility</a:t>
            </a:r>
          </a:p>
        </p:txBody>
      </p:sp>
      <p:grpSp>
        <p:nvGrpSpPr>
          <p:cNvPr id="194571" name="Group 11"/>
          <p:cNvGrpSpPr>
            <a:grpSpLocks/>
          </p:cNvGrpSpPr>
          <p:nvPr/>
        </p:nvGrpSpPr>
        <p:grpSpPr bwMode="auto">
          <a:xfrm>
            <a:off x="781050" y="4470400"/>
            <a:ext cx="7581900" cy="762000"/>
            <a:chOff x="384" y="1488"/>
            <a:chExt cx="4776" cy="480"/>
          </a:xfrm>
        </p:grpSpPr>
        <p:sp>
          <p:nvSpPr>
            <p:cNvPr id="194564" name="Text Box 4"/>
            <p:cNvSpPr txBox="1">
              <a:spLocks noChangeArrowheads="1"/>
            </p:cNvSpPr>
            <p:nvPr/>
          </p:nvSpPr>
          <p:spPr bwMode="auto">
            <a:xfrm>
              <a:off x="2016" y="1488"/>
              <a:ext cx="3144" cy="480"/>
            </a:xfrm>
            <a:prstGeom prst="rect">
              <a:avLst/>
            </a:prstGeom>
            <a:gradFill rotWithShape="1">
              <a:gsLst>
                <a:gs pos="0">
                  <a:srgbClr val="FF9900"/>
                </a:gs>
                <a:gs pos="50000">
                  <a:srgbClr val="FF9900">
                    <a:gamma/>
                    <a:tint val="50980"/>
                    <a:invGamma/>
                  </a:srgbClr>
                </a:gs>
                <a:gs pos="100000">
                  <a:srgbClr val="FF9900"/>
                </a:gs>
              </a:gsLst>
              <a:lin ang="5400000" scaled="1"/>
            </a:gradFill>
            <a:ln w="9525">
              <a:noFill/>
              <a:miter lim="800000"/>
              <a:headEnd/>
              <a:tailEnd/>
            </a:ln>
            <a:effectLst/>
          </p:spPr>
          <p:txBody>
            <a:bodyPr anchor="ctr"/>
            <a:lstStyle/>
            <a:p>
              <a:pPr algn="ctr">
                <a:lnSpc>
                  <a:spcPct val="85000"/>
                </a:lnSpc>
              </a:pPr>
              <a:r>
                <a:rPr kumimoji="1" lang="en-US" b="1">
                  <a:solidFill>
                    <a:srgbClr val="00006C"/>
                  </a:solidFill>
                </a:rPr>
                <a:t>Minimum Bachelor’s Degree in Relevant Field with Highest Honors</a:t>
              </a:r>
            </a:p>
          </p:txBody>
        </p:sp>
        <p:sp>
          <p:nvSpPr>
            <p:cNvPr id="194565" name="Text Box 5"/>
            <p:cNvSpPr txBox="1">
              <a:spLocks noChangeArrowheads="1"/>
            </p:cNvSpPr>
            <p:nvPr/>
          </p:nvSpPr>
          <p:spPr bwMode="auto">
            <a:xfrm>
              <a:off x="384" y="1488"/>
              <a:ext cx="1584" cy="48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Prerequisites</a:t>
              </a:r>
            </a:p>
          </p:txBody>
        </p:sp>
      </p:grpSp>
      <p:sp>
        <p:nvSpPr>
          <p:cNvPr id="194566" name="Text Box 6"/>
          <p:cNvSpPr txBox="1">
            <a:spLocks noChangeArrowheads="1"/>
          </p:cNvSpPr>
          <p:nvPr/>
        </p:nvSpPr>
        <p:spPr bwMode="auto">
          <a:xfrm>
            <a:off x="3371850" y="2438400"/>
            <a:ext cx="4991100" cy="762000"/>
          </a:xfrm>
          <a:prstGeom prst="rect">
            <a:avLst/>
          </a:prstGeom>
          <a:gradFill rotWithShape="1">
            <a:gsLst>
              <a:gs pos="0">
                <a:srgbClr val="FF9900"/>
              </a:gs>
              <a:gs pos="50000">
                <a:srgbClr val="FF9900">
                  <a:gamma/>
                  <a:tint val="50980"/>
                  <a:invGamma/>
                </a:srgbClr>
              </a:gs>
              <a:gs pos="100000">
                <a:srgbClr val="FF9900"/>
              </a:gs>
            </a:gsLst>
            <a:lin ang="5400000" scaled="1"/>
          </a:gradFill>
          <a:ln w="9525">
            <a:noFill/>
            <a:miter lim="800000"/>
            <a:headEnd/>
            <a:tailEnd/>
          </a:ln>
          <a:effectLst/>
        </p:spPr>
        <p:txBody>
          <a:bodyPr anchor="ctr"/>
          <a:lstStyle/>
          <a:p>
            <a:pPr algn="ctr">
              <a:lnSpc>
                <a:spcPct val="85000"/>
              </a:lnSpc>
            </a:pPr>
            <a:r>
              <a:rPr kumimoji="1" lang="en-US" b="1">
                <a:solidFill>
                  <a:srgbClr val="00006C"/>
                </a:solidFill>
              </a:rPr>
              <a:t>100 per Year</a:t>
            </a:r>
          </a:p>
        </p:txBody>
      </p:sp>
      <p:sp>
        <p:nvSpPr>
          <p:cNvPr id="194567" name="Text Box 7"/>
          <p:cNvSpPr txBox="1">
            <a:spLocks noChangeArrowheads="1"/>
          </p:cNvSpPr>
          <p:nvPr/>
        </p:nvSpPr>
        <p:spPr bwMode="auto">
          <a:xfrm>
            <a:off x="781050" y="2438400"/>
            <a:ext cx="2514600" cy="76200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Number of Candidates</a:t>
            </a:r>
          </a:p>
        </p:txBody>
      </p:sp>
      <p:grpSp>
        <p:nvGrpSpPr>
          <p:cNvPr id="194573" name="Group 13"/>
          <p:cNvGrpSpPr>
            <a:grpSpLocks/>
          </p:cNvGrpSpPr>
          <p:nvPr/>
        </p:nvGrpSpPr>
        <p:grpSpPr bwMode="auto">
          <a:xfrm>
            <a:off x="781050" y="3454400"/>
            <a:ext cx="7581900" cy="762000"/>
            <a:chOff x="384" y="2736"/>
            <a:chExt cx="4776" cy="480"/>
          </a:xfrm>
        </p:grpSpPr>
        <p:sp>
          <p:nvSpPr>
            <p:cNvPr id="194569" name="Text Box 9"/>
            <p:cNvSpPr txBox="1">
              <a:spLocks noChangeArrowheads="1"/>
            </p:cNvSpPr>
            <p:nvPr/>
          </p:nvSpPr>
          <p:spPr bwMode="auto">
            <a:xfrm>
              <a:off x="2016" y="2736"/>
              <a:ext cx="3144" cy="480"/>
            </a:xfrm>
            <a:prstGeom prst="rect">
              <a:avLst/>
            </a:prstGeom>
            <a:gradFill rotWithShape="1">
              <a:gsLst>
                <a:gs pos="0">
                  <a:srgbClr val="FF9900"/>
                </a:gs>
                <a:gs pos="50000">
                  <a:srgbClr val="FF9900">
                    <a:gamma/>
                    <a:tint val="50980"/>
                    <a:invGamma/>
                  </a:srgbClr>
                </a:gs>
                <a:gs pos="100000">
                  <a:srgbClr val="FF9900"/>
                </a:gs>
              </a:gsLst>
              <a:lin ang="5400000" scaled="1"/>
            </a:gradFill>
            <a:ln w="9525">
              <a:noFill/>
              <a:miter lim="800000"/>
              <a:headEnd/>
              <a:tailEnd/>
            </a:ln>
            <a:effectLst/>
          </p:spPr>
          <p:txBody>
            <a:bodyPr anchor="ctr"/>
            <a:lstStyle/>
            <a:p>
              <a:pPr algn="ctr">
                <a:lnSpc>
                  <a:spcPct val="85000"/>
                </a:lnSpc>
              </a:pPr>
              <a:r>
                <a:rPr kumimoji="1" lang="en-US" b="1">
                  <a:solidFill>
                    <a:srgbClr val="00006C"/>
                  </a:solidFill>
                </a:rPr>
                <a:t>Under 30 Years Old</a:t>
              </a:r>
            </a:p>
          </p:txBody>
        </p:sp>
        <p:sp>
          <p:nvSpPr>
            <p:cNvPr id="194570" name="Text Box 10"/>
            <p:cNvSpPr txBox="1">
              <a:spLocks noChangeArrowheads="1"/>
            </p:cNvSpPr>
            <p:nvPr/>
          </p:nvSpPr>
          <p:spPr bwMode="auto">
            <a:xfrm>
              <a:off x="384" y="2736"/>
              <a:ext cx="1584" cy="48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Age</a:t>
              </a:r>
            </a:p>
          </p:txBody>
        </p:sp>
      </p:grpSp>
      <p:grpSp>
        <p:nvGrpSpPr>
          <p:cNvPr id="194574" name="Group 14"/>
          <p:cNvGrpSpPr>
            <a:grpSpLocks/>
          </p:cNvGrpSpPr>
          <p:nvPr/>
        </p:nvGrpSpPr>
        <p:grpSpPr bwMode="auto">
          <a:xfrm>
            <a:off x="781050" y="5486400"/>
            <a:ext cx="7581900" cy="762000"/>
            <a:chOff x="384" y="1488"/>
            <a:chExt cx="4776" cy="480"/>
          </a:xfrm>
        </p:grpSpPr>
        <p:sp>
          <p:nvSpPr>
            <p:cNvPr id="194575" name="Text Box 15"/>
            <p:cNvSpPr txBox="1">
              <a:spLocks noChangeArrowheads="1"/>
            </p:cNvSpPr>
            <p:nvPr/>
          </p:nvSpPr>
          <p:spPr bwMode="auto">
            <a:xfrm>
              <a:off x="2016" y="1488"/>
              <a:ext cx="3144" cy="480"/>
            </a:xfrm>
            <a:prstGeom prst="rect">
              <a:avLst/>
            </a:prstGeom>
            <a:gradFill rotWithShape="1">
              <a:gsLst>
                <a:gs pos="0">
                  <a:srgbClr val="FF9900"/>
                </a:gs>
                <a:gs pos="50000">
                  <a:srgbClr val="FF9900">
                    <a:gamma/>
                    <a:tint val="50980"/>
                    <a:invGamma/>
                  </a:srgbClr>
                </a:gs>
                <a:gs pos="100000">
                  <a:srgbClr val="FF9900"/>
                </a:gs>
              </a:gsLst>
              <a:lin ang="5400000" scaled="1"/>
            </a:gradFill>
            <a:ln w="9525">
              <a:noFill/>
              <a:miter lim="800000"/>
              <a:headEnd/>
              <a:tailEnd/>
            </a:ln>
            <a:effectLst/>
          </p:spPr>
          <p:txBody>
            <a:bodyPr anchor="ctr"/>
            <a:lstStyle/>
            <a:p>
              <a:pPr algn="ctr">
                <a:lnSpc>
                  <a:spcPct val="85000"/>
                </a:lnSpc>
              </a:pPr>
              <a:r>
                <a:rPr kumimoji="1" lang="en-US" b="1">
                  <a:solidFill>
                    <a:srgbClr val="00006C"/>
                  </a:solidFill>
                </a:rPr>
                <a:t>Public Policy, Economics, Finance, ICT, Organizational Behavior, Law</a:t>
              </a:r>
            </a:p>
          </p:txBody>
        </p:sp>
        <p:sp>
          <p:nvSpPr>
            <p:cNvPr id="194576" name="Text Box 16"/>
            <p:cNvSpPr txBox="1">
              <a:spLocks noChangeArrowheads="1"/>
            </p:cNvSpPr>
            <p:nvPr/>
          </p:nvSpPr>
          <p:spPr bwMode="auto">
            <a:xfrm>
              <a:off x="384" y="1488"/>
              <a:ext cx="1584" cy="48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Disciplines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b="1"/>
              <a:t>Partnerships and </a:t>
            </a:r>
            <a:br>
              <a:rPr lang="en-US" b="1"/>
            </a:br>
            <a:r>
              <a:rPr lang="en-US" b="1"/>
              <a:t>Assessment Criteria</a:t>
            </a:r>
          </a:p>
        </p:txBody>
      </p:sp>
      <p:sp>
        <p:nvSpPr>
          <p:cNvPr id="204803" name="Rectangle 3"/>
          <p:cNvSpPr>
            <a:spLocks noGrp="1" noChangeArrowheads="1"/>
          </p:cNvSpPr>
          <p:nvPr>
            <p:ph type="body" sz="half" idx="1"/>
          </p:nvPr>
        </p:nvSpPr>
        <p:spPr>
          <a:xfrm>
            <a:off x="304800" y="2209800"/>
            <a:ext cx="8534400" cy="4464050"/>
          </a:xfrm>
          <a:noFill/>
          <a:ln/>
        </p:spPr>
        <p:txBody>
          <a:bodyPr/>
          <a:lstStyle/>
          <a:p>
            <a:pPr marL="381000" indent="-381000">
              <a:spcBef>
                <a:spcPct val="0"/>
              </a:spcBef>
              <a:spcAft>
                <a:spcPct val="50000"/>
              </a:spcAft>
            </a:pPr>
            <a:r>
              <a:rPr lang="en-US" sz="2100"/>
              <a:t>The program would require partnership with the leading educational institutions in the world, whose input could be drawn upon for the assessment criteria for student selection</a:t>
            </a:r>
          </a:p>
          <a:p>
            <a:pPr marL="381000" indent="-381000">
              <a:spcBef>
                <a:spcPct val="0"/>
              </a:spcBef>
              <a:spcAft>
                <a:spcPct val="50000"/>
              </a:spcAft>
            </a:pPr>
            <a:r>
              <a:rPr lang="en-US" sz="2100"/>
              <a:t>In exchange, these universities would be asked to retain a small number of ‘seats’ for students to attend programs within their university every year</a:t>
            </a:r>
          </a:p>
          <a:p>
            <a:pPr marL="381000" indent="-381000">
              <a:spcBef>
                <a:spcPct val="0"/>
              </a:spcBef>
              <a:spcAft>
                <a:spcPct val="50000"/>
              </a:spcAft>
            </a:pPr>
            <a:r>
              <a:rPr lang="en-US" sz="2100"/>
              <a:t>The universities selected would be based on international rankings, with a focus on the very best universities within target programs</a:t>
            </a:r>
          </a:p>
          <a:p>
            <a:pPr marL="381000" indent="-381000">
              <a:spcBef>
                <a:spcPct val="0"/>
              </a:spcBef>
              <a:spcAft>
                <a:spcPct val="50000"/>
              </a:spcAft>
            </a:pPr>
            <a:r>
              <a:rPr lang="en-US" sz="2100"/>
              <a:t>The final selection would be made based on the criteria and process managed by the Egyptian Government, which can draw upon experts from these universities if they deem that to be necessary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b="1"/>
              <a:t>Target Universities</a:t>
            </a:r>
          </a:p>
        </p:txBody>
      </p:sp>
      <p:sp>
        <p:nvSpPr>
          <p:cNvPr id="196611" name="Text Box 3"/>
          <p:cNvSpPr txBox="1">
            <a:spLocks noChangeArrowheads="1"/>
          </p:cNvSpPr>
          <p:nvPr/>
        </p:nvSpPr>
        <p:spPr bwMode="auto">
          <a:xfrm>
            <a:off x="381000" y="2743200"/>
            <a:ext cx="1606550" cy="366713"/>
          </a:xfrm>
          <a:prstGeom prst="rect">
            <a:avLst/>
          </a:prstGeom>
          <a:noFill/>
          <a:ln w="9525">
            <a:noFill/>
            <a:miter lim="800000"/>
            <a:headEnd/>
            <a:tailEnd/>
          </a:ln>
          <a:effectLst/>
        </p:spPr>
        <p:txBody>
          <a:bodyPr wrap="none">
            <a:spAutoFit/>
          </a:bodyPr>
          <a:lstStyle/>
          <a:p>
            <a:r>
              <a:rPr lang="en-US" b="1">
                <a:solidFill>
                  <a:schemeClr val="bg1"/>
                </a:solidFill>
              </a:rPr>
              <a:t>Public Policy</a:t>
            </a:r>
          </a:p>
        </p:txBody>
      </p:sp>
      <p:sp>
        <p:nvSpPr>
          <p:cNvPr id="196612" name="Text Box 4"/>
          <p:cNvSpPr txBox="1">
            <a:spLocks noChangeArrowheads="1"/>
          </p:cNvSpPr>
          <p:nvPr/>
        </p:nvSpPr>
        <p:spPr bwMode="auto">
          <a:xfrm>
            <a:off x="381000" y="4191000"/>
            <a:ext cx="1403350" cy="366713"/>
          </a:xfrm>
          <a:prstGeom prst="rect">
            <a:avLst/>
          </a:prstGeom>
          <a:noFill/>
          <a:ln w="9525">
            <a:noFill/>
            <a:miter lim="800000"/>
            <a:headEnd/>
            <a:tailEnd/>
          </a:ln>
          <a:effectLst/>
        </p:spPr>
        <p:txBody>
          <a:bodyPr wrap="none">
            <a:spAutoFit/>
          </a:bodyPr>
          <a:lstStyle/>
          <a:p>
            <a:r>
              <a:rPr lang="en-US" b="1">
                <a:solidFill>
                  <a:schemeClr val="bg1"/>
                </a:solidFill>
              </a:rPr>
              <a:t>Economics</a:t>
            </a:r>
          </a:p>
        </p:txBody>
      </p:sp>
      <p:sp>
        <p:nvSpPr>
          <p:cNvPr id="196613" name="Text Box 5"/>
          <p:cNvSpPr txBox="1">
            <a:spLocks noChangeArrowheads="1"/>
          </p:cNvSpPr>
          <p:nvPr/>
        </p:nvSpPr>
        <p:spPr bwMode="auto">
          <a:xfrm>
            <a:off x="381000" y="5562600"/>
            <a:ext cx="1047750" cy="366713"/>
          </a:xfrm>
          <a:prstGeom prst="rect">
            <a:avLst/>
          </a:prstGeom>
          <a:noFill/>
          <a:ln w="9525">
            <a:noFill/>
            <a:miter lim="800000"/>
            <a:headEnd/>
            <a:tailEnd/>
          </a:ln>
          <a:effectLst/>
        </p:spPr>
        <p:txBody>
          <a:bodyPr wrap="none">
            <a:spAutoFit/>
          </a:bodyPr>
          <a:lstStyle/>
          <a:p>
            <a:r>
              <a:rPr lang="en-US" b="1">
                <a:solidFill>
                  <a:schemeClr val="bg1"/>
                </a:solidFill>
              </a:rPr>
              <a:t>Finance</a:t>
            </a:r>
          </a:p>
        </p:txBody>
      </p:sp>
      <p:pic>
        <p:nvPicPr>
          <p:cNvPr id="196615" name="Picture 7"/>
          <p:cNvPicPr>
            <a:picLocks noChangeArrowheads="1"/>
          </p:cNvPicPr>
          <p:nvPr/>
        </p:nvPicPr>
        <p:blipFill>
          <a:blip r:embed="rId3"/>
          <a:srcRect/>
          <a:stretch>
            <a:fillRect/>
          </a:stretch>
        </p:blipFill>
        <p:spPr bwMode="auto">
          <a:xfrm>
            <a:off x="2381250" y="5434013"/>
            <a:ext cx="2587625" cy="768350"/>
          </a:xfrm>
          <a:prstGeom prst="rect">
            <a:avLst/>
          </a:prstGeom>
          <a:noFill/>
          <a:ln w="9525">
            <a:noFill/>
            <a:miter lim="800000"/>
            <a:headEnd/>
            <a:tailEnd/>
          </a:ln>
          <a:effectLst/>
        </p:spPr>
      </p:pic>
      <p:pic>
        <p:nvPicPr>
          <p:cNvPr id="196616" name="Picture 8"/>
          <p:cNvPicPr>
            <a:picLocks noChangeAspect="1" noChangeArrowheads="1"/>
          </p:cNvPicPr>
          <p:nvPr/>
        </p:nvPicPr>
        <p:blipFill>
          <a:blip r:embed="rId4" cstate="print"/>
          <a:srcRect/>
          <a:stretch>
            <a:fillRect/>
          </a:stretch>
        </p:blipFill>
        <p:spPr bwMode="auto">
          <a:xfrm>
            <a:off x="7751763" y="5256213"/>
            <a:ext cx="1087437" cy="1068387"/>
          </a:xfrm>
          <a:prstGeom prst="rect">
            <a:avLst/>
          </a:prstGeom>
          <a:noFill/>
          <a:ln w="9525">
            <a:noFill/>
            <a:miter lim="800000"/>
            <a:headEnd/>
            <a:tailEnd/>
          </a:ln>
          <a:effectLst/>
        </p:spPr>
      </p:pic>
      <p:pic>
        <p:nvPicPr>
          <p:cNvPr id="196618" name="Picture 10"/>
          <p:cNvPicPr>
            <a:picLocks noChangeArrowheads="1"/>
          </p:cNvPicPr>
          <p:nvPr/>
        </p:nvPicPr>
        <p:blipFill>
          <a:blip r:embed="rId5"/>
          <a:srcRect/>
          <a:stretch>
            <a:fillRect/>
          </a:stretch>
        </p:blipFill>
        <p:spPr bwMode="auto">
          <a:xfrm>
            <a:off x="3067050" y="2606675"/>
            <a:ext cx="2587625" cy="768350"/>
          </a:xfrm>
          <a:prstGeom prst="rect">
            <a:avLst/>
          </a:prstGeom>
          <a:noFill/>
          <a:ln w="9525">
            <a:noFill/>
            <a:miter lim="800000"/>
            <a:headEnd/>
            <a:tailEnd/>
          </a:ln>
          <a:effectLst/>
        </p:spPr>
      </p:pic>
      <p:pic>
        <p:nvPicPr>
          <p:cNvPr id="196620" name="Picture 12"/>
          <p:cNvPicPr>
            <a:picLocks noChangeArrowheads="1"/>
          </p:cNvPicPr>
          <p:nvPr/>
        </p:nvPicPr>
        <p:blipFill>
          <a:blip r:embed="rId6"/>
          <a:srcRect t="36000" b="36000"/>
          <a:stretch>
            <a:fillRect/>
          </a:stretch>
        </p:blipFill>
        <p:spPr bwMode="auto">
          <a:xfrm>
            <a:off x="2362200" y="3962400"/>
            <a:ext cx="2587625" cy="768350"/>
          </a:xfrm>
          <a:prstGeom prst="rect">
            <a:avLst/>
          </a:prstGeom>
          <a:noFill/>
          <a:ln w="9525">
            <a:noFill/>
            <a:miter lim="800000"/>
            <a:headEnd/>
            <a:tailEnd/>
          </a:ln>
          <a:effectLst/>
        </p:spPr>
      </p:pic>
      <p:pic>
        <p:nvPicPr>
          <p:cNvPr id="196621" name="Picture 13"/>
          <p:cNvPicPr>
            <a:picLocks noChangeAspect="1" noChangeArrowheads="1"/>
          </p:cNvPicPr>
          <p:nvPr/>
        </p:nvPicPr>
        <p:blipFill>
          <a:blip r:embed="rId7"/>
          <a:srcRect/>
          <a:stretch>
            <a:fillRect/>
          </a:stretch>
        </p:blipFill>
        <p:spPr bwMode="auto">
          <a:xfrm>
            <a:off x="5226050" y="3962400"/>
            <a:ext cx="2257425" cy="766763"/>
          </a:xfrm>
          <a:prstGeom prst="rect">
            <a:avLst/>
          </a:prstGeom>
          <a:noFill/>
          <a:ln w="9525">
            <a:noFill/>
            <a:miter lim="800000"/>
            <a:headEnd/>
            <a:tailEnd/>
          </a:ln>
          <a:effectLst/>
        </p:spPr>
      </p:pic>
      <p:pic>
        <p:nvPicPr>
          <p:cNvPr id="196625" name="Picture 17"/>
          <p:cNvPicPr>
            <a:picLocks noChangeAspect="1" noChangeArrowheads="1"/>
          </p:cNvPicPr>
          <p:nvPr/>
        </p:nvPicPr>
        <p:blipFill>
          <a:blip r:embed="rId8"/>
          <a:srcRect/>
          <a:stretch>
            <a:fillRect/>
          </a:stretch>
        </p:blipFill>
        <p:spPr bwMode="auto">
          <a:xfrm>
            <a:off x="7772400" y="3810000"/>
            <a:ext cx="1058863" cy="1066800"/>
          </a:xfrm>
          <a:prstGeom prst="rect">
            <a:avLst/>
          </a:prstGeom>
          <a:noFill/>
          <a:ln w="9525">
            <a:noFill/>
            <a:miter lim="800000"/>
            <a:headEnd/>
            <a:tailEnd/>
          </a:ln>
          <a:effectLst/>
        </p:spPr>
      </p:pic>
      <p:pic>
        <p:nvPicPr>
          <p:cNvPr id="196626" name="Picture 18"/>
          <p:cNvPicPr>
            <a:picLocks noChangeAspect="1" noChangeArrowheads="1"/>
          </p:cNvPicPr>
          <p:nvPr/>
        </p:nvPicPr>
        <p:blipFill>
          <a:blip r:embed="rId9"/>
          <a:srcRect/>
          <a:stretch>
            <a:fillRect/>
          </a:stretch>
        </p:blipFill>
        <p:spPr bwMode="auto">
          <a:xfrm>
            <a:off x="5715000" y="5434013"/>
            <a:ext cx="1216025" cy="766762"/>
          </a:xfrm>
          <a:prstGeom prst="rect">
            <a:avLst/>
          </a:prstGeom>
          <a:noFill/>
          <a:ln w="9525">
            <a:noFill/>
            <a:miter lim="800000"/>
            <a:headEnd/>
            <a:tailEnd/>
          </a:ln>
          <a:effectLst/>
        </p:spPr>
      </p:pic>
      <p:pic>
        <p:nvPicPr>
          <p:cNvPr id="196629" name="Picture 21"/>
          <p:cNvPicPr>
            <a:picLocks noChangeAspect="1" noChangeArrowheads="1"/>
          </p:cNvPicPr>
          <p:nvPr/>
        </p:nvPicPr>
        <p:blipFill>
          <a:blip r:embed="rId10"/>
          <a:srcRect/>
          <a:stretch>
            <a:fillRect/>
          </a:stretch>
        </p:blipFill>
        <p:spPr bwMode="auto">
          <a:xfrm>
            <a:off x="6096000" y="2362200"/>
            <a:ext cx="1219200" cy="1200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b="1"/>
              <a:t>Target Universities</a:t>
            </a:r>
          </a:p>
        </p:txBody>
      </p:sp>
      <p:sp>
        <p:nvSpPr>
          <p:cNvPr id="192517" name="Text Box 5"/>
          <p:cNvSpPr txBox="1">
            <a:spLocks noChangeArrowheads="1"/>
          </p:cNvSpPr>
          <p:nvPr/>
        </p:nvSpPr>
        <p:spPr bwMode="auto">
          <a:xfrm>
            <a:off x="381000" y="2681288"/>
            <a:ext cx="552450" cy="366712"/>
          </a:xfrm>
          <a:prstGeom prst="rect">
            <a:avLst/>
          </a:prstGeom>
          <a:noFill/>
          <a:ln w="9525">
            <a:noFill/>
            <a:miter lim="800000"/>
            <a:headEnd/>
            <a:tailEnd/>
          </a:ln>
          <a:effectLst/>
        </p:spPr>
        <p:txBody>
          <a:bodyPr wrap="none">
            <a:spAutoFit/>
          </a:bodyPr>
          <a:lstStyle/>
          <a:p>
            <a:r>
              <a:rPr lang="en-US" b="1">
                <a:solidFill>
                  <a:schemeClr val="bg1"/>
                </a:solidFill>
              </a:rPr>
              <a:t>ICT</a:t>
            </a:r>
          </a:p>
        </p:txBody>
      </p:sp>
      <p:sp>
        <p:nvSpPr>
          <p:cNvPr id="192520" name="Text Box 8"/>
          <p:cNvSpPr txBox="1">
            <a:spLocks noChangeArrowheads="1"/>
          </p:cNvSpPr>
          <p:nvPr/>
        </p:nvSpPr>
        <p:spPr bwMode="auto">
          <a:xfrm>
            <a:off x="381000" y="4129088"/>
            <a:ext cx="2813050" cy="366712"/>
          </a:xfrm>
          <a:prstGeom prst="rect">
            <a:avLst/>
          </a:prstGeom>
          <a:noFill/>
          <a:ln w="9525">
            <a:noFill/>
            <a:miter lim="800000"/>
            <a:headEnd/>
            <a:tailEnd/>
          </a:ln>
          <a:effectLst/>
        </p:spPr>
        <p:txBody>
          <a:bodyPr wrap="none">
            <a:spAutoFit/>
          </a:bodyPr>
          <a:lstStyle/>
          <a:p>
            <a:r>
              <a:rPr lang="en-US" b="1">
                <a:solidFill>
                  <a:schemeClr val="bg1"/>
                </a:solidFill>
              </a:rPr>
              <a:t>Organizational Behavior</a:t>
            </a:r>
          </a:p>
        </p:txBody>
      </p:sp>
      <p:sp>
        <p:nvSpPr>
          <p:cNvPr id="192521" name="Text Box 9"/>
          <p:cNvSpPr txBox="1">
            <a:spLocks noChangeArrowheads="1"/>
          </p:cNvSpPr>
          <p:nvPr/>
        </p:nvSpPr>
        <p:spPr bwMode="auto">
          <a:xfrm>
            <a:off x="381000" y="5500688"/>
            <a:ext cx="628650" cy="366712"/>
          </a:xfrm>
          <a:prstGeom prst="rect">
            <a:avLst/>
          </a:prstGeom>
          <a:noFill/>
          <a:ln w="9525">
            <a:noFill/>
            <a:miter lim="800000"/>
            <a:headEnd/>
            <a:tailEnd/>
          </a:ln>
          <a:effectLst/>
        </p:spPr>
        <p:txBody>
          <a:bodyPr wrap="none">
            <a:spAutoFit/>
          </a:bodyPr>
          <a:lstStyle/>
          <a:p>
            <a:r>
              <a:rPr lang="en-US" b="1">
                <a:solidFill>
                  <a:schemeClr val="bg1"/>
                </a:solidFill>
              </a:rPr>
              <a:t>Law</a:t>
            </a:r>
          </a:p>
        </p:txBody>
      </p:sp>
      <p:pic>
        <p:nvPicPr>
          <p:cNvPr id="192522" name="Picture 10"/>
          <p:cNvPicPr>
            <a:picLocks noChangeAspect="1" noChangeArrowheads="1"/>
          </p:cNvPicPr>
          <p:nvPr/>
        </p:nvPicPr>
        <p:blipFill>
          <a:blip r:embed="rId3" cstate="print"/>
          <a:srcRect/>
          <a:stretch>
            <a:fillRect/>
          </a:stretch>
        </p:blipFill>
        <p:spPr bwMode="auto">
          <a:xfrm>
            <a:off x="5222875" y="5181600"/>
            <a:ext cx="1219200" cy="1076325"/>
          </a:xfrm>
          <a:prstGeom prst="rect">
            <a:avLst/>
          </a:prstGeom>
          <a:noFill/>
          <a:ln w="9525">
            <a:noFill/>
            <a:miter lim="800000"/>
            <a:headEnd/>
            <a:tailEnd/>
          </a:ln>
          <a:effectLst/>
        </p:spPr>
      </p:pic>
      <p:pic>
        <p:nvPicPr>
          <p:cNvPr id="192523" name="Picture 11"/>
          <p:cNvPicPr>
            <a:picLocks noChangeAspect="1" noChangeArrowheads="1"/>
          </p:cNvPicPr>
          <p:nvPr/>
        </p:nvPicPr>
        <p:blipFill>
          <a:blip r:embed="rId4"/>
          <a:srcRect r="2429"/>
          <a:stretch>
            <a:fillRect/>
          </a:stretch>
        </p:blipFill>
        <p:spPr bwMode="auto">
          <a:xfrm>
            <a:off x="7013575" y="5105400"/>
            <a:ext cx="1063625" cy="1219200"/>
          </a:xfrm>
          <a:prstGeom prst="rect">
            <a:avLst/>
          </a:prstGeom>
          <a:noFill/>
          <a:ln w="9525">
            <a:noFill/>
            <a:miter lim="800000"/>
            <a:headEnd/>
            <a:tailEnd/>
          </a:ln>
          <a:effectLst/>
        </p:spPr>
      </p:pic>
      <p:pic>
        <p:nvPicPr>
          <p:cNvPr id="192524" name="Picture 12"/>
          <p:cNvPicPr>
            <a:picLocks noChangeAspect="1" noChangeArrowheads="1"/>
          </p:cNvPicPr>
          <p:nvPr/>
        </p:nvPicPr>
        <p:blipFill>
          <a:blip r:embed="rId5"/>
          <a:srcRect/>
          <a:stretch>
            <a:fillRect/>
          </a:stretch>
        </p:blipFill>
        <p:spPr bwMode="auto">
          <a:xfrm>
            <a:off x="3933825" y="3886200"/>
            <a:ext cx="1905000" cy="854075"/>
          </a:xfrm>
          <a:prstGeom prst="rect">
            <a:avLst/>
          </a:prstGeom>
          <a:noFill/>
          <a:ln w="9525">
            <a:noFill/>
            <a:miter lim="800000"/>
            <a:headEnd/>
            <a:tailEnd/>
          </a:ln>
          <a:effectLst/>
        </p:spPr>
      </p:pic>
      <p:pic>
        <p:nvPicPr>
          <p:cNvPr id="192525" name="Picture 13"/>
          <p:cNvPicPr>
            <a:picLocks noChangeAspect="1" noChangeArrowheads="1"/>
          </p:cNvPicPr>
          <p:nvPr/>
        </p:nvPicPr>
        <p:blipFill>
          <a:blip r:embed="rId6" cstate="print"/>
          <a:srcRect/>
          <a:stretch>
            <a:fillRect/>
          </a:stretch>
        </p:blipFill>
        <p:spPr bwMode="auto">
          <a:xfrm>
            <a:off x="4343400" y="2362200"/>
            <a:ext cx="1143000" cy="1122363"/>
          </a:xfrm>
          <a:prstGeom prst="rect">
            <a:avLst/>
          </a:prstGeom>
          <a:noFill/>
          <a:ln w="9525">
            <a:noFill/>
            <a:miter lim="800000"/>
            <a:headEnd/>
            <a:tailEnd/>
          </a:ln>
          <a:effectLst/>
        </p:spPr>
      </p:pic>
      <p:pic>
        <p:nvPicPr>
          <p:cNvPr id="192528" name="Picture 16"/>
          <p:cNvPicPr>
            <a:picLocks noChangeAspect="1" noChangeArrowheads="1"/>
          </p:cNvPicPr>
          <p:nvPr/>
        </p:nvPicPr>
        <p:blipFill>
          <a:blip r:embed="rId7"/>
          <a:srcRect/>
          <a:stretch>
            <a:fillRect/>
          </a:stretch>
        </p:blipFill>
        <p:spPr bwMode="auto">
          <a:xfrm>
            <a:off x="3581400" y="5181600"/>
            <a:ext cx="1060450" cy="1082675"/>
          </a:xfrm>
          <a:prstGeom prst="rect">
            <a:avLst/>
          </a:prstGeom>
          <a:noFill/>
          <a:ln w="9525">
            <a:noFill/>
            <a:miter lim="800000"/>
            <a:headEnd/>
            <a:tailEnd/>
          </a:ln>
          <a:effectLst/>
        </p:spPr>
      </p:pic>
      <p:pic>
        <p:nvPicPr>
          <p:cNvPr id="192529" name="Picture 17"/>
          <p:cNvPicPr>
            <a:picLocks noChangeAspect="1" noChangeArrowheads="1"/>
          </p:cNvPicPr>
          <p:nvPr/>
        </p:nvPicPr>
        <p:blipFill>
          <a:blip r:embed="rId8"/>
          <a:srcRect/>
          <a:stretch>
            <a:fillRect/>
          </a:stretch>
        </p:blipFill>
        <p:spPr bwMode="auto">
          <a:xfrm>
            <a:off x="5943600" y="2362200"/>
            <a:ext cx="1371600" cy="1155700"/>
          </a:xfrm>
          <a:prstGeom prst="rect">
            <a:avLst/>
          </a:prstGeom>
          <a:noFill/>
          <a:ln w="9525">
            <a:noFill/>
            <a:miter lim="800000"/>
            <a:headEnd/>
            <a:tailEnd/>
          </a:ln>
          <a:effectLst/>
        </p:spPr>
      </p:pic>
      <p:pic>
        <p:nvPicPr>
          <p:cNvPr id="192530" name="Picture 18"/>
          <p:cNvPicPr>
            <a:picLocks noChangeAspect="1" noChangeArrowheads="1"/>
          </p:cNvPicPr>
          <p:nvPr/>
        </p:nvPicPr>
        <p:blipFill>
          <a:blip r:embed="rId8"/>
          <a:srcRect/>
          <a:stretch>
            <a:fillRect/>
          </a:stretch>
        </p:blipFill>
        <p:spPr bwMode="auto">
          <a:xfrm>
            <a:off x="6248400" y="3733800"/>
            <a:ext cx="1371600" cy="1155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b="1"/>
              <a:t>Candidate Distribution</a:t>
            </a:r>
          </a:p>
        </p:txBody>
      </p:sp>
      <p:sp>
        <p:nvSpPr>
          <p:cNvPr id="198670" name="Text Box 14"/>
          <p:cNvSpPr txBox="1">
            <a:spLocks noChangeArrowheads="1"/>
          </p:cNvSpPr>
          <p:nvPr/>
        </p:nvSpPr>
        <p:spPr bwMode="auto">
          <a:xfrm>
            <a:off x="400050" y="2743200"/>
            <a:ext cx="2514600" cy="76200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Public Policy</a:t>
            </a:r>
          </a:p>
        </p:txBody>
      </p:sp>
      <p:sp>
        <p:nvSpPr>
          <p:cNvPr id="198671" name="Text Box 15"/>
          <p:cNvSpPr txBox="1">
            <a:spLocks noChangeArrowheads="1"/>
          </p:cNvSpPr>
          <p:nvPr/>
        </p:nvSpPr>
        <p:spPr bwMode="auto">
          <a:xfrm>
            <a:off x="3314700" y="2743200"/>
            <a:ext cx="2514600" cy="762000"/>
          </a:xfrm>
          <a:prstGeom prst="rect">
            <a:avLst/>
          </a:prstGeom>
          <a:gradFill rotWithShape="1">
            <a:gsLst>
              <a:gs pos="0">
                <a:srgbClr val="FF9900"/>
              </a:gs>
              <a:gs pos="50000">
                <a:srgbClr val="FF9900">
                  <a:gamma/>
                  <a:tint val="50980"/>
                  <a:invGamma/>
                </a:srgbClr>
              </a:gs>
              <a:gs pos="100000">
                <a:srgbClr val="FF9900"/>
              </a:gs>
            </a:gsLst>
            <a:lin ang="5400000" scaled="1"/>
          </a:gradFill>
          <a:ln w="9525" algn="ctr">
            <a:noFill/>
            <a:miter lim="800000"/>
            <a:headEnd/>
            <a:tailEnd/>
          </a:ln>
          <a:effectLst/>
        </p:spPr>
        <p:txBody>
          <a:bodyPr anchor="ctr"/>
          <a:lstStyle/>
          <a:p>
            <a:pPr algn="ctr">
              <a:lnSpc>
                <a:spcPct val="85000"/>
              </a:lnSpc>
            </a:pPr>
            <a:r>
              <a:rPr kumimoji="1" lang="en-US" b="1">
                <a:solidFill>
                  <a:srgbClr val="00006C"/>
                </a:solidFill>
              </a:rPr>
              <a:t>Economics</a:t>
            </a:r>
          </a:p>
        </p:txBody>
      </p:sp>
      <p:sp>
        <p:nvSpPr>
          <p:cNvPr id="198672" name="Text Box 16"/>
          <p:cNvSpPr txBox="1">
            <a:spLocks noChangeArrowheads="1"/>
          </p:cNvSpPr>
          <p:nvPr/>
        </p:nvSpPr>
        <p:spPr bwMode="auto">
          <a:xfrm>
            <a:off x="6229350" y="2743200"/>
            <a:ext cx="2514600" cy="762000"/>
          </a:xfrm>
          <a:prstGeom prst="rect">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Finance</a:t>
            </a:r>
          </a:p>
        </p:txBody>
      </p:sp>
      <p:sp>
        <p:nvSpPr>
          <p:cNvPr id="198676" name="Text Box 20"/>
          <p:cNvSpPr txBox="1">
            <a:spLocks noChangeArrowheads="1"/>
          </p:cNvSpPr>
          <p:nvPr/>
        </p:nvSpPr>
        <p:spPr bwMode="auto">
          <a:xfrm>
            <a:off x="396875" y="4572000"/>
            <a:ext cx="2514600" cy="762000"/>
          </a:xfrm>
          <a:prstGeom prst="rect">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9525" algn="ctr">
            <a:noFill/>
            <a:miter lim="800000"/>
            <a:headEnd/>
            <a:tailEnd/>
          </a:ln>
          <a:effectLst/>
        </p:spPr>
        <p:txBody>
          <a:bodyPr anchor="ctr"/>
          <a:lstStyle/>
          <a:p>
            <a:pPr algn="ctr">
              <a:lnSpc>
                <a:spcPct val="85000"/>
              </a:lnSpc>
            </a:pPr>
            <a:r>
              <a:rPr kumimoji="1" lang="en-US" b="1">
                <a:solidFill>
                  <a:schemeClr val="bg1"/>
                </a:solidFill>
              </a:rPr>
              <a:t>ICT</a:t>
            </a:r>
          </a:p>
        </p:txBody>
      </p:sp>
      <p:sp>
        <p:nvSpPr>
          <p:cNvPr id="198677" name="Text Box 21"/>
          <p:cNvSpPr txBox="1">
            <a:spLocks noChangeArrowheads="1"/>
          </p:cNvSpPr>
          <p:nvPr/>
        </p:nvSpPr>
        <p:spPr bwMode="auto">
          <a:xfrm>
            <a:off x="3311525" y="4572000"/>
            <a:ext cx="2514600" cy="762000"/>
          </a:xfrm>
          <a:prstGeom prst="rect">
            <a:avLst/>
          </a:prstGeom>
          <a:gradFill rotWithShape="1">
            <a:gsLst>
              <a:gs pos="0">
                <a:srgbClr val="FF9900"/>
              </a:gs>
              <a:gs pos="50000">
                <a:srgbClr val="FF9900">
                  <a:gamma/>
                  <a:tint val="50980"/>
                  <a:invGamma/>
                </a:srgbClr>
              </a:gs>
              <a:gs pos="100000">
                <a:srgbClr val="FF9900"/>
              </a:gs>
            </a:gsLst>
            <a:lin ang="5400000" scaled="1"/>
          </a:gradFill>
          <a:ln w="9525" algn="ctr">
            <a:noFill/>
            <a:miter lim="800000"/>
            <a:headEnd/>
            <a:tailEnd/>
          </a:ln>
          <a:effectLst/>
        </p:spPr>
        <p:txBody>
          <a:bodyPr anchor="ctr"/>
          <a:lstStyle/>
          <a:p>
            <a:pPr algn="ctr"/>
            <a:r>
              <a:rPr kumimoji="1" lang="en-US" b="1">
                <a:solidFill>
                  <a:srgbClr val="00006C"/>
                </a:solidFill>
              </a:rPr>
              <a:t>Organizational Behavior</a:t>
            </a:r>
          </a:p>
        </p:txBody>
      </p:sp>
      <p:sp>
        <p:nvSpPr>
          <p:cNvPr id="198678" name="Text Box 22"/>
          <p:cNvSpPr txBox="1">
            <a:spLocks noChangeArrowheads="1"/>
          </p:cNvSpPr>
          <p:nvPr/>
        </p:nvSpPr>
        <p:spPr bwMode="auto">
          <a:xfrm>
            <a:off x="6226175" y="4572000"/>
            <a:ext cx="2514600" cy="76200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Law</a:t>
            </a:r>
          </a:p>
        </p:txBody>
      </p:sp>
      <p:sp>
        <p:nvSpPr>
          <p:cNvPr id="198679" name="Text Box 23"/>
          <p:cNvSpPr txBox="1">
            <a:spLocks noChangeArrowheads="1"/>
          </p:cNvSpPr>
          <p:nvPr/>
        </p:nvSpPr>
        <p:spPr bwMode="auto">
          <a:xfrm>
            <a:off x="877888" y="3657600"/>
            <a:ext cx="1560512" cy="336550"/>
          </a:xfrm>
          <a:prstGeom prst="rect">
            <a:avLst/>
          </a:prstGeom>
          <a:noFill/>
          <a:ln w="9525">
            <a:noFill/>
            <a:miter lim="800000"/>
            <a:headEnd/>
            <a:tailEnd/>
          </a:ln>
          <a:effectLst/>
        </p:spPr>
        <p:txBody>
          <a:bodyPr wrap="none">
            <a:spAutoFit/>
          </a:bodyPr>
          <a:lstStyle/>
          <a:p>
            <a:r>
              <a:rPr lang="en-US" sz="1600" b="1">
                <a:solidFill>
                  <a:schemeClr val="bg1"/>
                </a:solidFill>
              </a:rPr>
              <a:t>20 Candidates</a:t>
            </a:r>
          </a:p>
        </p:txBody>
      </p:sp>
      <p:sp>
        <p:nvSpPr>
          <p:cNvPr id="198680" name="Text Box 24"/>
          <p:cNvSpPr txBox="1">
            <a:spLocks noChangeArrowheads="1"/>
          </p:cNvSpPr>
          <p:nvPr/>
        </p:nvSpPr>
        <p:spPr bwMode="auto">
          <a:xfrm>
            <a:off x="874713" y="5562600"/>
            <a:ext cx="1560512" cy="336550"/>
          </a:xfrm>
          <a:prstGeom prst="rect">
            <a:avLst/>
          </a:prstGeom>
          <a:noFill/>
          <a:ln w="9525">
            <a:noFill/>
            <a:miter lim="800000"/>
            <a:headEnd/>
            <a:tailEnd/>
          </a:ln>
          <a:effectLst/>
        </p:spPr>
        <p:txBody>
          <a:bodyPr wrap="none">
            <a:spAutoFit/>
          </a:bodyPr>
          <a:lstStyle/>
          <a:p>
            <a:r>
              <a:rPr lang="en-US" sz="1600" b="1">
                <a:solidFill>
                  <a:schemeClr val="bg1"/>
                </a:solidFill>
              </a:rPr>
              <a:t>20 Candidates</a:t>
            </a:r>
          </a:p>
        </p:txBody>
      </p:sp>
      <p:sp>
        <p:nvSpPr>
          <p:cNvPr id="198681" name="Text Box 25"/>
          <p:cNvSpPr txBox="1">
            <a:spLocks noChangeArrowheads="1"/>
          </p:cNvSpPr>
          <p:nvPr/>
        </p:nvSpPr>
        <p:spPr bwMode="auto">
          <a:xfrm>
            <a:off x="3790950" y="3657600"/>
            <a:ext cx="1560513" cy="336550"/>
          </a:xfrm>
          <a:prstGeom prst="rect">
            <a:avLst/>
          </a:prstGeom>
          <a:noFill/>
          <a:ln w="9525">
            <a:noFill/>
            <a:miter lim="800000"/>
            <a:headEnd/>
            <a:tailEnd/>
          </a:ln>
          <a:effectLst/>
        </p:spPr>
        <p:txBody>
          <a:bodyPr wrap="none">
            <a:spAutoFit/>
          </a:bodyPr>
          <a:lstStyle/>
          <a:p>
            <a:r>
              <a:rPr lang="en-US" sz="1600" b="1">
                <a:solidFill>
                  <a:schemeClr val="bg1"/>
                </a:solidFill>
              </a:rPr>
              <a:t>20 Candidates</a:t>
            </a:r>
          </a:p>
        </p:txBody>
      </p:sp>
      <p:sp>
        <p:nvSpPr>
          <p:cNvPr id="198682" name="Text Box 26"/>
          <p:cNvSpPr txBox="1">
            <a:spLocks noChangeArrowheads="1"/>
          </p:cNvSpPr>
          <p:nvPr/>
        </p:nvSpPr>
        <p:spPr bwMode="auto">
          <a:xfrm>
            <a:off x="3810000" y="5562600"/>
            <a:ext cx="1560513" cy="336550"/>
          </a:xfrm>
          <a:prstGeom prst="rect">
            <a:avLst/>
          </a:prstGeom>
          <a:noFill/>
          <a:ln w="9525">
            <a:noFill/>
            <a:miter lim="800000"/>
            <a:headEnd/>
            <a:tailEnd/>
          </a:ln>
          <a:effectLst/>
        </p:spPr>
        <p:txBody>
          <a:bodyPr wrap="none">
            <a:spAutoFit/>
          </a:bodyPr>
          <a:lstStyle/>
          <a:p>
            <a:r>
              <a:rPr lang="en-US" sz="1600" b="1">
                <a:solidFill>
                  <a:schemeClr val="bg1"/>
                </a:solidFill>
              </a:rPr>
              <a:t>10 Candidates</a:t>
            </a:r>
          </a:p>
        </p:txBody>
      </p:sp>
      <p:sp>
        <p:nvSpPr>
          <p:cNvPr id="198683" name="Text Box 27"/>
          <p:cNvSpPr txBox="1">
            <a:spLocks noChangeArrowheads="1"/>
          </p:cNvSpPr>
          <p:nvPr/>
        </p:nvSpPr>
        <p:spPr bwMode="auto">
          <a:xfrm>
            <a:off x="6705600" y="3657600"/>
            <a:ext cx="1560513" cy="336550"/>
          </a:xfrm>
          <a:prstGeom prst="rect">
            <a:avLst/>
          </a:prstGeom>
          <a:noFill/>
          <a:ln w="9525">
            <a:noFill/>
            <a:miter lim="800000"/>
            <a:headEnd/>
            <a:tailEnd/>
          </a:ln>
          <a:effectLst/>
        </p:spPr>
        <p:txBody>
          <a:bodyPr wrap="none">
            <a:spAutoFit/>
          </a:bodyPr>
          <a:lstStyle/>
          <a:p>
            <a:r>
              <a:rPr lang="en-US" sz="1600" b="1">
                <a:solidFill>
                  <a:schemeClr val="bg1"/>
                </a:solidFill>
              </a:rPr>
              <a:t>20 Candidates</a:t>
            </a:r>
          </a:p>
        </p:txBody>
      </p:sp>
      <p:sp>
        <p:nvSpPr>
          <p:cNvPr id="198684" name="Text Box 28"/>
          <p:cNvSpPr txBox="1">
            <a:spLocks noChangeArrowheads="1"/>
          </p:cNvSpPr>
          <p:nvPr/>
        </p:nvSpPr>
        <p:spPr bwMode="auto">
          <a:xfrm>
            <a:off x="6704013" y="5486400"/>
            <a:ext cx="1560512" cy="336550"/>
          </a:xfrm>
          <a:prstGeom prst="rect">
            <a:avLst/>
          </a:prstGeom>
          <a:noFill/>
          <a:ln w="9525">
            <a:noFill/>
            <a:miter lim="800000"/>
            <a:headEnd/>
            <a:tailEnd/>
          </a:ln>
          <a:effectLst/>
        </p:spPr>
        <p:txBody>
          <a:bodyPr wrap="none">
            <a:spAutoFit/>
          </a:bodyPr>
          <a:lstStyle/>
          <a:p>
            <a:r>
              <a:rPr lang="en-US" sz="1600" b="1">
                <a:solidFill>
                  <a:schemeClr val="bg1"/>
                </a:solidFill>
              </a:rPr>
              <a:t>10 Candidates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z="3600" b="1"/>
              <a:t>Candidate Responsibilities</a:t>
            </a:r>
          </a:p>
        </p:txBody>
      </p:sp>
      <p:sp>
        <p:nvSpPr>
          <p:cNvPr id="172035" name="Rectangle 3"/>
          <p:cNvSpPr>
            <a:spLocks noGrp="1" noChangeArrowheads="1"/>
          </p:cNvSpPr>
          <p:nvPr>
            <p:ph type="body" sz="half" idx="1"/>
          </p:nvPr>
        </p:nvSpPr>
        <p:spPr>
          <a:xfrm>
            <a:off x="304800" y="2178050"/>
            <a:ext cx="8534400" cy="4495800"/>
          </a:xfrm>
          <a:noFill/>
          <a:ln/>
        </p:spPr>
        <p:txBody>
          <a:bodyPr/>
          <a:lstStyle/>
          <a:p>
            <a:pPr marL="381000" indent="-381000">
              <a:lnSpc>
                <a:spcPct val="90000"/>
              </a:lnSpc>
              <a:spcBef>
                <a:spcPct val="0"/>
              </a:spcBef>
              <a:spcAft>
                <a:spcPct val="50000"/>
              </a:spcAft>
            </a:pPr>
            <a:r>
              <a:rPr lang="en-US" sz="2100"/>
              <a:t>Upon completion of the program, candidates would be required to return to Egypt to participate in a three year rotational program that would be structured as follows:</a:t>
            </a:r>
          </a:p>
          <a:p>
            <a:pPr marL="381000" indent="-381000">
              <a:lnSpc>
                <a:spcPct val="90000"/>
              </a:lnSpc>
              <a:spcBef>
                <a:spcPct val="0"/>
              </a:spcBef>
              <a:spcAft>
                <a:spcPct val="50000"/>
              </a:spcAft>
            </a:pPr>
            <a:endParaRPr lang="en-US" sz="2100"/>
          </a:p>
          <a:p>
            <a:pPr marL="381000" indent="-381000">
              <a:lnSpc>
                <a:spcPct val="90000"/>
              </a:lnSpc>
              <a:spcBef>
                <a:spcPct val="0"/>
              </a:spcBef>
              <a:spcAft>
                <a:spcPct val="50000"/>
              </a:spcAft>
            </a:pPr>
            <a:endParaRPr lang="en-US" sz="2100"/>
          </a:p>
          <a:p>
            <a:pPr marL="381000" indent="-381000">
              <a:lnSpc>
                <a:spcPct val="90000"/>
              </a:lnSpc>
              <a:spcBef>
                <a:spcPct val="0"/>
              </a:spcBef>
              <a:spcAft>
                <a:spcPct val="50000"/>
              </a:spcAft>
            </a:pPr>
            <a:endParaRPr lang="en-US" sz="2100"/>
          </a:p>
          <a:p>
            <a:pPr marL="381000" indent="-381000">
              <a:lnSpc>
                <a:spcPct val="90000"/>
              </a:lnSpc>
              <a:spcBef>
                <a:spcPct val="0"/>
              </a:spcBef>
              <a:spcAft>
                <a:spcPct val="50000"/>
              </a:spcAft>
            </a:pPr>
            <a:endParaRPr lang="en-US" sz="2100"/>
          </a:p>
          <a:p>
            <a:pPr marL="381000" indent="-381000">
              <a:lnSpc>
                <a:spcPct val="90000"/>
              </a:lnSpc>
              <a:spcBef>
                <a:spcPct val="0"/>
              </a:spcBef>
              <a:spcAft>
                <a:spcPct val="50000"/>
              </a:spcAft>
            </a:pPr>
            <a:r>
              <a:rPr lang="en-US" sz="2100"/>
              <a:t>These would be contractual obligations that they would agree to prior to beginning the program, and candidates would not able to opt out of them unless there are exceptional circumstances and they reimburse the government for all expenses (including housing and stipends) in additional to a fine</a:t>
            </a:r>
          </a:p>
        </p:txBody>
      </p:sp>
      <p:sp>
        <p:nvSpPr>
          <p:cNvPr id="172036" name="Text Box 4"/>
          <p:cNvSpPr txBox="1">
            <a:spLocks noChangeArrowheads="1"/>
          </p:cNvSpPr>
          <p:nvPr/>
        </p:nvSpPr>
        <p:spPr bwMode="auto">
          <a:xfrm>
            <a:off x="396875" y="3625850"/>
            <a:ext cx="2514600" cy="762000"/>
          </a:xfrm>
          <a:prstGeom prst="rect">
            <a:avLst/>
          </a:prstGeom>
          <a:gradFill rotWithShape="1">
            <a:gsLst>
              <a:gs pos="0">
                <a:srgbClr val="CC0000">
                  <a:gamma/>
                  <a:shade val="46275"/>
                  <a:invGamma/>
                </a:srgbClr>
              </a:gs>
              <a:gs pos="50000">
                <a:srgbClr val="CC0000"/>
              </a:gs>
              <a:gs pos="100000">
                <a:srgbClr val="CC0000">
                  <a:gamma/>
                  <a:shade val="46275"/>
                  <a:invGamma/>
                </a:srgbClr>
              </a:gs>
            </a:gsLst>
            <a:lin ang="5400000" scaled="1"/>
          </a:gradFill>
          <a:ln w="9525" algn="ctr">
            <a:noFill/>
            <a:miter lim="800000"/>
            <a:headEnd/>
            <a:tailEnd/>
          </a:ln>
          <a:effectLst/>
        </p:spPr>
        <p:txBody>
          <a:bodyPr anchor="ctr"/>
          <a:lstStyle/>
          <a:p>
            <a:pPr algn="ctr">
              <a:lnSpc>
                <a:spcPct val="85000"/>
              </a:lnSpc>
            </a:pPr>
            <a:r>
              <a:rPr kumimoji="1" lang="en-US" b="1">
                <a:solidFill>
                  <a:schemeClr val="bg1"/>
                </a:solidFill>
              </a:rPr>
              <a:t>Public Sector Organization</a:t>
            </a:r>
          </a:p>
        </p:txBody>
      </p:sp>
      <p:sp>
        <p:nvSpPr>
          <p:cNvPr id="172037" name="Text Box 5"/>
          <p:cNvSpPr txBox="1">
            <a:spLocks noChangeArrowheads="1"/>
          </p:cNvSpPr>
          <p:nvPr/>
        </p:nvSpPr>
        <p:spPr bwMode="auto">
          <a:xfrm>
            <a:off x="3311525" y="3625850"/>
            <a:ext cx="2514600" cy="762000"/>
          </a:xfrm>
          <a:prstGeom prst="rect">
            <a:avLst/>
          </a:prstGeom>
          <a:gradFill rotWithShape="1">
            <a:gsLst>
              <a:gs pos="0">
                <a:srgbClr val="FF9900"/>
              </a:gs>
              <a:gs pos="50000">
                <a:srgbClr val="FF9900">
                  <a:gamma/>
                  <a:tint val="50980"/>
                  <a:invGamma/>
                </a:srgbClr>
              </a:gs>
              <a:gs pos="100000">
                <a:srgbClr val="FF9900"/>
              </a:gs>
            </a:gsLst>
            <a:lin ang="5400000" scaled="1"/>
          </a:gradFill>
          <a:ln w="9525" algn="ctr">
            <a:noFill/>
            <a:miter lim="800000"/>
            <a:headEnd/>
            <a:tailEnd/>
          </a:ln>
          <a:effectLst/>
        </p:spPr>
        <p:txBody>
          <a:bodyPr anchor="ctr"/>
          <a:lstStyle/>
          <a:p>
            <a:pPr algn="ctr"/>
            <a:r>
              <a:rPr kumimoji="1" lang="en-US" b="1">
                <a:solidFill>
                  <a:srgbClr val="00006C"/>
                </a:solidFill>
              </a:rPr>
              <a:t>Governorate</a:t>
            </a:r>
          </a:p>
        </p:txBody>
      </p:sp>
      <p:sp>
        <p:nvSpPr>
          <p:cNvPr id="172038" name="Text Box 6"/>
          <p:cNvSpPr txBox="1">
            <a:spLocks noChangeArrowheads="1"/>
          </p:cNvSpPr>
          <p:nvPr/>
        </p:nvSpPr>
        <p:spPr bwMode="auto">
          <a:xfrm>
            <a:off x="6226175" y="3625850"/>
            <a:ext cx="2514600" cy="762000"/>
          </a:xfrm>
          <a:prstGeom prst="rect">
            <a:avLst/>
          </a:prstGeom>
          <a:gradFill rotWithShape="1">
            <a:gsLst>
              <a:gs pos="0">
                <a:srgbClr val="000066"/>
              </a:gs>
              <a:gs pos="50000">
                <a:srgbClr val="1493AC"/>
              </a:gs>
              <a:gs pos="100000">
                <a:srgbClr val="000066"/>
              </a:gs>
            </a:gsLst>
            <a:lin ang="5400000" scaled="1"/>
          </a:gradFill>
          <a:ln w="9525">
            <a:noFill/>
            <a:miter lim="800000"/>
            <a:headEnd/>
            <a:tailEnd/>
          </a:ln>
          <a:effectLst/>
        </p:spPr>
        <p:txBody>
          <a:bodyPr anchor="ctr"/>
          <a:lstStyle/>
          <a:p>
            <a:pPr algn="ctr">
              <a:lnSpc>
                <a:spcPct val="85000"/>
              </a:lnSpc>
            </a:pPr>
            <a:r>
              <a:rPr kumimoji="1" lang="en-US" b="1">
                <a:solidFill>
                  <a:schemeClr val="bg1"/>
                </a:solidFill>
              </a:rPr>
              <a:t>Public Sector Organization</a:t>
            </a:r>
          </a:p>
        </p:txBody>
      </p:sp>
      <p:sp>
        <p:nvSpPr>
          <p:cNvPr id="172039" name="Text Box 7"/>
          <p:cNvSpPr txBox="1">
            <a:spLocks noChangeArrowheads="1"/>
          </p:cNvSpPr>
          <p:nvPr/>
        </p:nvSpPr>
        <p:spPr bwMode="auto">
          <a:xfrm>
            <a:off x="1371600" y="4616450"/>
            <a:ext cx="793750" cy="336550"/>
          </a:xfrm>
          <a:prstGeom prst="rect">
            <a:avLst/>
          </a:prstGeom>
          <a:noFill/>
          <a:ln w="9525">
            <a:noFill/>
            <a:miter lim="800000"/>
            <a:headEnd/>
            <a:tailEnd/>
          </a:ln>
          <a:effectLst/>
        </p:spPr>
        <p:txBody>
          <a:bodyPr wrap="none">
            <a:spAutoFit/>
          </a:bodyPr>
          <a:lstStyle/>
          <a:p>
            <a:r>
              <a:rPr lang="en-US" sz="1600" b="1">
                <a:solidFill>
                  <a:schemeClr val="bg1"/>
                </a:solidFill>
              </a:rPr>
              <a:t>1 Year</a:t>
            </a:r>
          </a:p>
        </p:txBody>
      </p:sp>
      <p:sp>
        <p:nvSpPr>
          <p:cNvPr id="172040" name="Text Box 8"/>
          <p:cNvSpPr txBox="1">
            <a:spLocks noChangeArrowheads="1"/>
          </p:cNvSpPr>
          <p:nvPr/>
        </p:nvSpPr>
        <p:spPr bwMode="auto">
          <a:xfrm>
            <a:off x="4306888" y="4616450"/>
            <a:ext cx="793750" cy="336550"/>
          </a:xfrm>
          <a:prstGeom prst="rect">
            <a:avLst/>
          </a:prstGeom>
          <a:noFill/>
          <a:ln w="9525">
            <a:noFill/>
            <a:miter lim="800000"/>
            <a:headEnd/>
            <a:tailEnd/>
          </a:ln>
          <a:effectLst/>
        </p:spPr>
        <p:txBody>
          <a:bodyPr wrap="none">
            <a:spAutoFit/>
          </a:bodyPr>
          <a:lstStyle/>
          <a:p>
            <a:r>
              <a:rPr lang="en-US" sz="1600" b="1">
                <a:solidFill>
                  <a:schemeClr val="bg1"/>
                </a:solidFill>
              </a:rPr>
              <a:t>1 Year</a:t>
            </a:r>
          </a:p>
        </p:txBody>
      </p:sp>
      <p:sp>
        <p:nvSpPr>
          <p:cNvPr id="172041" name="Text Box 9"/>
          <p:cNvSpPr txBox="1">
            <a:spLocks noChangeArrowheads="1"/>
          </p:cNvSpPr>
          <p:nvPr/>
        </p:nvSpPr>
        <p:spPr bwMode="auto">
          <a:xfrm>
            <a:off x="7200900" y="4540250"/>
            <a:ext cx="793750" cy="336550"/>
          </a:xfrm>
          <a:prstGeom prst="rect">
            <a:avLst/>
          </a:prstGeom>
          <a:noFill/>
          <a:ln w="9525">
            <a:noFill/>
            <a:miter lim="800000"/>
            <a:headEnd/>
            <a:tailEnd/>
          </a:ln>
          <a:effectLst/>
        </p:spPr>
        <p:txBody>
          <a:bodyPr wrap="none">
            <a:spAutoFit/>
          </a:bodyPr>
          <a:lstStyle/>
          <a:p>
            <a:r>
              <a:rPr lang="en-US" sz="1600" b="1">
                <a:solidFill>
                  <a:schemeClr val="bg1"/>
                </a:solidFill>
              </a:rPr>
              <a:t>1 Year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765</Words>
  <Application>Microsoft Office PowerPoint</Application>
  <PresentationFormat>On-screen Show (4:3)</PresentationFormat>
  <Paragraphs>88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Tahoma</vt:lpstr>
      <vt:lpstr>Times New Roman</vt:lpstr>
      <vt:lpstr>Wingdings</vt:lpstr>
      <vt:lpstr>Franklin Gothic Medium</vt:lpstr>
      <vt:lpstr>BankGothic Md BT</vt:lpstr>
      <vt:lpstr>Default Design</vt:lpstr>
      <vt:lpstr>Egyptian Government Young Leaders Program  Proposed Framework</vt:lpstr>
      <vt:lpstr>Overview</vt:lpstr>
      <vt:lpstr>Program Concept</vt:lpstr>
      <vt:lpstr>Program Eligibility</vt:lpstr>
      <vt:lpstr>Partnerships and  Assessment Criteria</vt:lpstr>
      <vt:lpstr>Target Universities</vt:lpstr>
      <vt:lpstr>Target Universities</vt:lpstr>
      <vt:lpstr>Candidate Distribution</vt:lpstr>
      <vt:lpstr>Candidate Responsibilities</vt:lpstr>
      <vt:lpstr>Candidate Responsibilities</vt:lpstr>
      <vt:lpstr>Sources of Funding</vt:lpstr>
      <vt:lpstr>Program Completion</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Banks and Standard Corruption Practices in Select Developing Countries  CONFIDENTIAL</dc:title>
  <dc:creator>wb21797</dc:creator>
  <cp:lastModifiedBy>wb21797</cp:lastModifiedBy>
  <cp:revision>23</cp:revision>
  <dcterms:created xsi:type="dcterms:W3CDTF">2007-08-10T14:56:09Z</dcterms:created>
  <dcterms:modified xsi:type="dcterms:W3CDTF">2010-02-24T17:37:48Z</dcterms:modified>
</cp:coreProperties>
</file>