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0"/>
  </p:notesMasterIdLst>
  <p:handoutMasterIdLst>
    <p:handoutMasterId r:id="rId81"/>
  </p:handoutMasterIdLst>
  <p:sldIdLst>
    <p:sldId id="256" r:id="rId2"/>
    <p:sldId id="391" r:id="rId3"/>
    <p:sldId id="262" r:id="rId4"/>
    <p:sldId id="269"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0" r:id="rId32"/>
    <p:sldId id="301" r:id="rId33"/>
    <p:sldId id="302" r:id="rId34"/>
    <p:sldId id="303" r:id="rId35"/>
    <p:sldId id="304" r:id="rId36"/>
    <p:sldId id="305" r:id="rId37"/>
    <p:sldId id="306" r:id="rId38"/>
    <p:sldId id="307" r:id="rId39"/>
    <p:sldId id="308" r:id="rId40"/>
    <p:sldId id="309" r:id="rId41"/>
    <p:sldId id="310" r:id="rId42"/>
    <p:sldId id="311" r:id="rId43"/>
    <p:sldId id="312" r:id="rId44"/>
    <p:sldId id="313" r:id="rId45"/>
    <p:sldId id="314" r:id="rId46"/>
    <p:sldId id="315" r:id="rId47"/>
    <p:sldId id="316" r:id="rId48"/>
    <p:sldId id="317" r:id="rId49"/>
    <p:sldId id="318" r:id="rId50"/>
    <p:sldId id="319" r:id="rId51"/>
    <p:sldId id="320" r:id="rId52"/>
    <p:sldId id="321" r:id="rId53"/>
    <p:sldId id="322" r:id="rId54"/>
    <p:sldId id="323" r:id="rId55"/>
    <p:sldId id="324" r:id="rId56"/>
    <p:sldId id="325" r:id="rId57"/>
    <p:sldId id="326" r:id="rId58"/>
    <p:sldId id="327" r:id="rId59"/>
    <p:sldId id="328" r:id="rId60"/>
    <p:sldId id="329" r:id="rId61"/>
    <p:sldId id="330" r:id="rId62"/>
    <p:sldId id="358" r:id="rId63"/>
    <p:sldId id="359" r:id="rId64"/>
    <p:sldId id="392" r:id="rId65"/>
    <p:sldId id="360" r:id="rId66"/>
    <p:sldId id="361" r:id="rId67"/>
    <p:sldId id="362" r:id="rId68"/>
    <p:sldId id="363" r:id="rId69"/>
    <p:sldId id="364" r:id="rId70"/>
    <p:sldId id="365" r:id="rId71"/>
    <p:sldId id="366" r:id="rId72"/>
    <p:sldId id="367" r:id="rId73"/>
    <p:sldId id="376" r:id="rId74"/>
    <p:sldId id="374" r:id="rId75"/>
    <p:sldId id="393" r:id="rId76"/>
    <p:sldId id="394" r:id="rId77"/>
    <p:sldId id="395" r:id="rId78"/>
    <p:sldId id="390" r:id="rId79"/>
  </p:sldIdLst>
  <p:sldSz cx="9144000" cy="6858000" type="screen4x3"/>
  <p:notesSz cx="9144000" cy="6858000"/>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2400" kern="1200">
        <a:solidFill>
          <a:schemeClr val="tx1"/>
        </a:solidFill>
        <a:latin typeface="Arial" charset="0"/>
        <a:ea typeface="+mn-ea"/>
        <a:cs typeface="+mn-cs"/>
      </a:defRPr>
    </a:lvl1pPr>
    <a:lvl2pPr marL="457200" algn="ctr" rtl="0" eaLnBrk="0" fontAlgn="base" hangingPunct="0">
      <a:spcBef>
        <a:spcPct val="0"/>
      </a:spcBef>
      <a:spcAft>
        <a:spcPct val="0"/>
      </a:spcAft>
      <a:defRPr sz="2400" kern="1200">
        <a:solidFill>
          <a:schemeClr val="tx1"/>
        </a:solidFill>
        <a:latin typeface="Arial" charset="0"/>
        <a:ea typeface="+mn-ea"/>
        <a:cs typeface="+mn-cs"/>
      </a:defRPr>
    </a:lvl2pPr>
    <a:lvl3pPr marL="914400" algn="ctr" rtl="0" eaLnBrk="0" fontAlgn="base" hangingPunct="0">
      <a:spcBef>
        <a:spcPct val="0"/>
      </a:spcBef>
      <a:spcAft>
        <a:spcPct val="0"/>
      </a:spcAft>
      <a:defRPr sz="2400" kern="1200">
        <a:solidFill>
          <a:schemeClr val="tx1"/>
        </a:solidFill>
        <a:latin typeface="Arial" charset="0"/>
        <a:ea typeface="+mn-ea"/>
        <a:cs typeface="+mn-cs"/>
      </a:defRPr>
    </a:lvl3pPr>
    <a:lvl4pPr marL="1371600" algn="ctr" rtl="0" eaLnBrk="0" fontAlgn="base" hangingPunct="0">
      <a:spcBef>
        <a:spcPct val="0"/>
      </a:spcBef>
      <a:spcAft>
        <a:spcPct val="0"/>
      </a:spcAft>
      <a:defRPr sz="2400" kern="1200">
        <a:solidFill>
          <a:schemeClr val="tx1"/>
        </a:solidFill>
        <a:latin typeface="Arial" charset="0"/>
        <a:ea typeface="+mn-ea"/>
        <a:cs typeface="+mn-cs"/>
      </a:defRPr>
    </a:lvl4pPr>
    <a:lvl5pPr marL="1828800" algn="ctr"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618FFD"/>
    <a:srgbClr val="FAFD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3" d="100"/>
          <a:sy n="63" d="100"/>
        </p:scale>
        <p:origin x="-25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57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8664575" y="6486525"/>
            <a:ext cx="387350" cy="301625"/>
          </a:xfrm>
          <a:prstGeom prst="rect">
            <a:avLst/>
          </a:prstGeom>
          <a:noFill/>
          <a:ln w="12700">
            <a:noFill/>
            <a:miter lim="800000"/>
            <a:headEnd/>
            <a:tailEnd/>
          </a:ln>
          <a:effectLst/>
        </p:spPr>
        <p:txBody>
          <a:bodyPr wrap="none" lIns="90488" tIns="44450" rIns="90488" bIns="44450" anchor="ctr">
            <a:spAutoFit/>
          </a:bodyPr>
          <a:lstStyle/>
          <a:p>
            <a:pPr algn="r"/>
            <a:fld id="{FC2A68FD-18CD-410B-BC74-E98CD1A06EA3}" type="slidenum">
              <a:rPr lang="en-US" sz="1400">
                <a:latin typeface="Book Antiqua" pitchFamily="18" charset="0"/>
              </a:rPr>
              <a:pPr algn="r"/>
              <a:t>‹#›</a:t>
            </a:fld>
            <a:endParaRPr lang="en-US" sz="1400">
              <a:latin typeface="Book Antiqua" pitchFamily="18"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219200" y="3257550"/>
            <a:ext cx="6705600" cy="30861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ChangeArrowheads="1" noTextEdit="1"/>
          </p:cNvSpPr>
          <p:nvPr>
            <p:ph type="sldImg" idx="2"/>
          </p:nvPr>
        </p:nvSpPr>
        <p:spPr bwMode="auto">
          <a:xfrm>
            <a:off x="2855913" y="512763"/>
            <a:ext cx="3432175" cy="2574925"/>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8664575" y="6486525"/>
            <a:ext cx="387350" cy="301625"/>
          </a:xfrm>
          <a:prstGeom prst="rect">
            <a:avLst/>
          </a:prstGeom>
          <a:noFill/>
          <a:ln w="12700">
            <a:noFill/>
            <a:miter lim="800000"/>
            <a:headEnd/>
            <a:tailEnd/>
          </a:ln>
          <a:effectLst/>
        </p:spPr>
        <p:txBody>
          <a:bodyPr wrap="none" lIns="90488" tIns="44450" rIns="90488" bIns="44450" anchor="ctr">
            <a:spAutoFit/>
          </a:bodyPr>
          <a:lstStyle/>
          <a:p>
            <a:pPr algn="r"/>
            <a:fld id="{4C35C0B1-B2DE-4B70-85EA-113F9551A0F4}" type="slidenum">
              <a:rPr lang="en-US" sz="1400">
                <a:latin typeface="Book Antiqua" pitchFamily="18" charset="0"/>
              </a:rPr>
              <a:pPr algn="r"/>
              <a:t>‹#›</a:t>
            </a:fld>
            <a:endParaRPr lang="en-US" sz="1400">
              <a:latin typeface="Book Antiqua" pitchFamily="18"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ln/>
        </p:spPr>
        <p:txBody>
          <a:bodyPr/>
          <a:lstStyle/>
          <a:p>
            <a:endParaRPr lang="en-US"/>
          </a:p>
        </p:txBody>
      </p:sp>
      <p:sp>
        <p:nvSpPr>
          <p:cNvPr id="5123" name="Rectangle 3"/>
          <p:cNvSpPr>
            <a:spLocks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body" idx="1"/>
          </p:nvPr>
        </p:nvSpPr>
        <p:spPr>
          <a:ln/>
        </p:spPr>
        <p:txBody>
          <a:bodyPr/>
          <a:lstStyle/>
          <a:p>
            <a:endParaRPr lang="en-US"/>
          </a:p>
        </p:txBody>
      </p:sp>
      <p:sp>
        <p:nvSpPr>
          <p:cNvPr id="157699" name="Rectangle 3"/>
          <p:cNvSpPr>
            <a:spLocks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body" idx="1"/>
          </p:nvPr>
        </p:nvSpPr>
        <p:spPr>
          <a:ln/>
        </p:spPr>
        <p:txBody>
          <a:bodyPr/>
          <a:lstStyle/>
          <a:p>
            <a:endParaRPr lang="en-US"/>
          </a:p>
        </p:txBody>
      </p:sp>
      <p:sp>
        <p:nvSpPr>
          <p:cNvPr id="157699" name="Rectangle 3"/>
          <p:cNvSpPr>
            <a:spLocks noChangeArrowheads="1" noTextEdit="1"/>
          </p:cNvSpPr>
          <p:nvPr>
            <p:ph type="sldImg"/>
          </p:nvPr>
        </p:nvSpPr>
        <p:spPr>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body" idx="1"/>
          </p:nvPr>
        </p:nvSpPr>
        <p:spPr>
          <a:ln/>
        </p:spPr>
        <p:txBody>
          <a:bodyPr/>
          <a:lstStyle/>
          <a:p>
            <a:endParaRPr lang="en-US"/>
          </a:p>
        </p:txBody>
      </p:sp>
      <p:sp>
        <p:nvSpPr>
          <p:cNvPr id="157699" name="Rectangle 3"/>
          <p:cNvSpPr>
            <a:spLocks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76250"/>
            <a:ext cx="1943100" cy="57721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76250"/>
            <a:ext cx="5676900" cy="57721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71600" y="476250"/>
            <a:ext cx="7086600" cy="12763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2133600"/>
            <a:ext cx="7772400" cy="41148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33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33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69804"/>
                <a:invGamma/>
              </a:schemeClr>
            </a:gs>
            <a:gs pos="50000">
              <a:schemeClr val="bg1"/>
            </a:gs>
            <a:gs pos="100000">
              <a:schemeClr val="bg1">
                <a:gamma/>
                <a:shade val="69804"/>
                <a:invGamma/>
              </a:schemeClr>
            </a:gs>
          </a:gsLst>
          <a:lin ang="5400000" scaled="1"/>
        </a:gradFill>
        <a:effectLst/>
      </p:bgPr>
    </p:bg>
    <p:spTree>
      <p:nvGrpSpPr>
        <p:cNvPr id="1" name=""/>
        <p:cNvGrpSpPr/>
        <p:nvPr/>
      </p:nvGrpSpPr>
      <p:grpSpPr>
        <a:xfrm>
          <a:off x="0" y="0"/>
          <a:ext cx="0" cy="0"/>
          <a:chOff x="0" y="0"/>
          <a:chExt cx="0" cy="0"/>
        </a:xfrm>
      </p:grpSpPr>
      <p:grpSp>
        <p:nvGrpSpPr>
          <p:cNvPr id="1082" name="Group 58"/>
          <p:cNvGrpSpPr>
            <a:grpSpLocks/>
          </p:cNvGrpSpPr>
          <p:nvPr/>
        </p:nvGrpSpPr>
        <p:grpSpPr bwMode="auto">
          <a:xfrm>
            <a:off x="203200" y="185738"/>
            <a:ext cx="1455738" cy="1692275"/>
            <a:chOff x="128" y="117"/>
            <a:chExt cx="917" cy="1066"/>
          </a:xfrm>
        </p:grpSpPr>
        <p:grpSp>
          <p:nvGrpSpPr>
            <p:cNvPr id="1033" name="Group 9"/>
            <p:cNvGrpSpPr>
              <a:grpSpLocks/>
            </p:cNvGrpSpPr>
            <p:nvPr/>
          </p:nvGrpSpPr>
          <p:grpSpPr bwMode="auto">
            <a:xfrm>
              <a:off x="128" y="174"/>
              <a:ext cx="737" cy="1009"/>
              <a:chOff x="128" y="174"/>
              <a:chExt cx="737" cy="1009"/>
            </a:xfrm>
          </p:grpSpPr>
          <p:sp>
            <p:nvSpPr>
              <p:cNvPr id="1026" name="Freeform 2"/>
              <p:cNvSpPr>
                <a:spLocks/>
              </p:cNvSpPr>
              <p:nvPr/>
            </p:nvSpPr>
            <p:spPr bwMode="auto">
              <a:xfrm>
                <a:off x="197" y="272"/>
                <a:ext cx="599" cy="815"/>
              </a:xfrm>
              <a:custGeom>
                <a:avLst/>
                <a:gdLst/>
                <a:ahLst/>
                <a:cxnLst>
                  <a:cxn ang="0">
                    <a:pos x="299" y="0"/>
                  </a:cxn>
                  <a:cxn ang="0">
                    <a:pos x="0" y="407"/>
                  </a:cxn>
                  <a:cxn ang="0">
                    <a:pos x="299" y="814"/>
                  </a:cxn>
                  <a:cxn ang="0">
                    <a:pos x="598" y="407"/>
                  </a:cxn>
                  <a:cxn ang="0">
                    <a:pos x="299" y="0"/>
                  </a:cxn>
                </a:cxnLst>
                <a:rect l="0" t="0" r="r" b="b"/>
                <a:pathLst>
                  <a:path w="599" h="815">
                    <a:moveTo>
                      <a:pt x="299" y="0"/>
                    </a:moveTo>
                    <a:lnTo>
                      <a:pt x="0" y="407"/>
                    </a:lnTo>
                    <a:lnTo>
                      <a:pt x="299" y="814"/>
                    </a:lnTo>
                    <a:lnTo>
                      <a:pt x="598" y="407"/>
                    </a:lnTo>
                    <a:lnTo>
                      <a:pt x="299" y="0"/>
                    </a:lnTo>
                  </a:path>
                </a:pathLst>
              </a:custGeom>
              <a:gradFill rotWithShape="0">
                <a:gsLst>
                  <a:gs pos="0">
                    <a:srgbClr val="500093">
                      <a:gamma/>
                      <a:shade val="29804"/>
                      <a:invGamma/>
                    </a:srgbClr>
                  </a:gs>
                  <a:gs pos="100000">
                    <a:srgbClr val="500093"/>
                  </a:gs>
                </a:gsLst>
                <a:path path="rect">
                  <a:fillToRect l="50000" t="50000" r="50000" b="50000"/>
                </a:path>
              </a:gradFill>
              <a:ln w="12700" cap="rnd" cmpd="sng">
                <a:noFill/>
                <a:prstDash val="solid"/>
                <a:round/>
                <a:headEnd type="none" w="med" len="med"/>
                <a:tailEnd type="none" w="med" len="med"/>
              </a:ln>
              <a:effectLst/>
            </p:spPr>
            <p:txBody>
              <a:bodyPr/>
              <a:lstStyle/>
              <a:p>
                <a:endParaRPr lang="en-US"/>
              </a:p>
            </p:txBody>
          </p:sp>
          <p:grpSp>
            <p:nvGrpSpPr>
              <p:cNvPr id="1029" name="Group 5"/>
              <p:cNvGrpSpPr>
                <a:grpSpLocks/>
              </p:cNvGrpSpPr>
              <p:nvPr/>
            </p:nvGrpSpPr>
            <p:grpSpPr bwMode="auto">
              <a:xfrm>
                <a:off x="128" y="174"/>
                <a:ext cx="737" cy="505"/>
                <a:chOff x="128" y="174"/>
                <a:chExt cx="737" cy="505"/>
              </a:xfrm>
            </p:grpSpPr>
            <p:sp>
              <p:nvSpPr>
                <p:cNvPr id="1027" name="Freeform 3"/>
                <p:cNvSpPr>
                  <a:spLocks/>
                </p:cNvSpPr>
                <p:nvPr/>
              </p:nvSpPr>
              <p:spPr bwMode="auto">
                <a:xfrm>
                  <a:off x="496" y="174"/>
                  <a:ext cx="369" cy="505"/>
                </a:xfrm>
                <a:custGeom>
                  <a:avLst/>
                  <a:gdLst/>
                  <a:ahLst/>
                  <a:cxnLst>
                    <a:cxn ang="0">
                      <a:pos x="0" y="100"/>
                    </a:cxn>
                    <a:cxn ang="0">
                      <a:pos x="0" y="0"/>
                    </a:cxn>
                    <a:cxn ang="0">
                      <a:pos x="368" y="504"/>
                    </a:cxn>
                    <a:cxn ang="0">
                      <a:pos x="295" y="504"/>
                    </a:cxn>
                    <a:cxn ang="0">
                      <a:pos x="0" y="100"/>
                    </a:cxn>
                  </a:cxnLst>
                  <a:rect l="0" t="0" r="r" b="b"/>
                  <a:pathLst>
                    <a:path w="369" h="505">
                      <a:moveTo>
                        <a:pt x="0" y="100"/>
                      </a:moveTo>
                      <a:lnTo>
                        <a:pt x="0" y="0"/>
                      </a:lnTo>
                      <a:lnTo>
                        <a:pt x="368" y="504"/>
                      </a:lnTo>
                      <a:lnTo>
                        <a:pt x="295" y="504"/>
                      </a:lnTo>
                      <a:lnTo>
                        <a:pt x="0" y="100"/>
                      </a:lnTo>
                    </a:path>
                  </a:pathLst>
                </a:custGeom>
                <a:solidFill>
                  <a:srgbClr val="7C36D9"/>
                </a:solidFill>
                <a:ln w="12700" cap="rnd" cmpd="sng">
                  <a:noFill/>
                  <a:prstDash val="solid"/>
                  <a:round/>
                  <a:headEnd type="none" w="med" len="med"/>
                  <a:tailEnd type="none" w="med" len="med"/>
                </a:ln>
                <a:effectLst/>
              </p:spPr>
              <p:txBody>
                <a:bodyPr/>
                <a:lstStyle/>
                <a:p>
                  <a:endParaRPr lang="en-US"/>
                </a:p>
              </p:txBody>
            </p:sp>
            <p:sp>
              <p:nvSpPr>
                <p:cNvPr id="1028" name="Freeform 4"/>
                <p:cNvSpPr>
                  <a:spLocks/>
                </p:cNvSpPr>
                <p:nvPr/>
              </p:nvSpPr>
              <p:spPr bwMode="auto">
                <a:xfrm>
                  <a:off x="128" y="174"/>
                  <a:ext cx="369" cy="505"/>
                </a:xfrm>
                <a:custGeom>
                  <a:avLst/>
                  <a:gdLst/>
                  <a:ahLst/>
                  <a:cxnLst>
                    <a:cxn ang="0">
                      <a:pos x="368" y="0"/>
                    </a:cxn>
                    <a:cxn ang="0">
                      <a:pos x="368" y="100"/>
                    </a:cxn>
                    <a:cxn ang="0">
                      <a:pos x="73" y="504"/>
                    </a:cxn>
                    <a:cxn ang="0">
                      <a:pos x="0" y="504"/>
                    </a:cxn>
                    <a:cxn ang="0">
                      <a:pos x="368" y="0"/>
                    </a:cxn>
                  </a:cxnLst>
                  <a:rect l="0" t="0" r="r" b="b"/>
                  <a:pathLst>
                    <a:path w="369" h="505">
                      <a:moveTo>
                        <a:pt x="368" y="0"/>
                      </a:moveTo>
                      <a:lnTo>
                        <a:pt x="368" y="100"/>
                      </a:lnTo>
                      <a:lnTo>
                        <a:pt x="73" y="504"/>
                      </a:lnTo>
                      <a:lnTo>
                        <a:pt x="0" y="504"/>
                      </a:lnTo>
                      <a:lnTo>
                        <a:pt x="368" y="0"/>
                      </a:lnTo>
                    </a:path>
                  </a:pathLst>
                </a:custGeom>
                <a:solidFill>
                  <a:srgbClr val="7C36D9"/>
                </a:solidFill>
                <a:ln w="12700" cap="rnd" cmpd="sng">
                  <a:noFill/>
                  <a:prstDash val="solid"/>
                  <a:round/>
                  <a:headEnd type="none" w="med" len="med"/>
                  <a:tailEnd type="none" w="med" len="med"/>
                </a:ln>
                <a:effectLst/>
              </p:spPr>
              <p:txBody>
                <a:bodyPr/>
                <a:lstStyle/>
                <a:p>
                  <a:endParaRPr lang="en-US"/>
                </a:p>
              </p:txBody>
            </p:sp>
          </p:grpSp>
          <p:grpSp>
            <p:nvGrpSpPr>
              <p:cNvPr id="1032" name="Group 8"/>
              <p:cNvGrpSpPr>
                <a:grpSpLocks/>
              </p:cNvGrpSpPr>
              <p:nvPr/>
            </p:nvGrpSpPr>
            <p:grpSpPr bwMode="auto">
              <a:xfrm>
                <a:off x="128" y="678"/>
                <a:ext cx="737" cy="505"/>
                <a:chOff x="128" y="678"/>
                <a:chExt cx="737" cy="505"/>
              </a:xfrm>
            </p:grpSpPr>
            <p:sp>
              <p:nvSpPr>
                <p:cNvPr id="1030" name="Freeform 6"/>
                <p:cNvSpPr>
                  <a:spLocks/>
                </p:cNvSpPr>
                <p:nvPr/>
              </p:nvSpPr>
              <p:spPr bwMode="auto">
                <a:xfrm>
                  <a:off x="496" y="678"/>
                  <a:ext cx="369" cy="505"/>
                </a:xfrm>
                <a:custGeom>
                  <a:avLst/>
                  <a:gdLst/>
                  <a:ahLst/>
                  <a:cxnLst>
                    <a:cxn ang="0">
                      <a:pos x="295" y="0"/>
                    </a:cxn>
                    <a:cxn ang="0">
                      <a:pos x="368" y="0"/>
                    </a:cxn>
                    <a:cxn ang="0">
                      <a:pos x="0" y="504"/>
                    </a:cxn>
                    <a:cxn ang="0">
                      <a:pos x="0" y="404"/>
                    </a:cxn>
                    <a:cxn ang="0">
                      <a:pos x="295" y="0"/>
                    </a:cxn>
                  </a:cxnLst>
                  <a:rect l="0" t="0" r="r" b="b"/>
                  <a:pathLst>
                    <a:path w="369" h="505">
                      <a:moveTo>
                        <a:pt x="295" y="0"/>
                      </a:moveTo>
                      <a:lnTo>
                        <a:pt x="368" y="0"/>
                      </a:lnTo>
                      <a:lnTo>
                        <a:pt x="0" y="504"/>
                      </a:lnTo>
                      <a:lnTo>
                        <a:pt x="0" y="404"/>
                      </a:lnTo>
                      <a:lnTo>
                        <a:pt x="295" y="0"/>
                      </a:lnTo>
                    </a:path>
                  </a:pathLst>
                </a:custGeom>
                <a:solidFill>
                  <a:srgbClr val="260046"/>
                </a:solidFill>
                <a:ln w="12700" cap="rnd" cmpd="sng">
                  <a:noFill/>
                  <a:prstDash val="solid"/>
                  <a:round/>
                  <a:headEnd type="none" w="med" len="med"/>
                  <a:tailEnd type="none" w="med" len="med"/>
                </a:ln>
                <a:effectLst/>
              </p:spPr>
              <p:txBody>
                <a:bodyPr/>
                <a:lstStyle/>
                <a:p>
                  <a:endParaRPr lang="en-US"/>
                </a:p>
              </p:txBody>
            </p:sp>
            <p:sp>
              <p:nvSpPr>
                <p:cNvPr id="1031" name="Freeform 7"/>
                <p:cNvSpPr>
                  <a:spLocks/>
                </p:cNvSpPr>
                <p:nvPr/>
              </p:nvSpPr>
              <p:spPr bwMode="auto">
                <a:xfrm>
                  <a:off x="128" y="678"/>
                  <a:ext cx="369" cy="505"/>
                </a:xfrm>
                <a:custGeom>
                  <a:avLst/>
                  <a:gdLst/>
                  <a:ahLst/>
                  <a:cxnLst>
                    <a:cxn ang="0">
                      <a:pos x="73" y="0"/>
                    </a:cxn>
                    <a:cxn ang="0">
                      <a:pos x="368" y="404"/>
                    </a:cxn>
                    <a:cxn ang="0">
                      <a:pos x="368" y="504"/>
                    </a:cxn>
                    <a:cxn ang="0">
                      <a:pos x="0" y="0"/>
                    </a:cxn>
                    <a:cxn ang="0">
                      <a:pos x="73" y="0"/>
                    </a:cxn>
                  </a:cxnLst>
                  <a:rect l="0" t="0" r="r" b="b"/>
                  <a:pathLst>
                    <a:path w="369" h="505">
                      <a:moveTo>
                        <a:pt x="73" y="0"/>
                      </a:moveTo>
                      <a:lnTo>
                        <a:pt x="368" y="404"/>
                      </a:lnTo>
                      <a:lnTo>
                        <a:pt x="368" y="504"/>
                      </a:lnTo>
                      <a:lnTo>
                        <a:pt x="0" y="0"/>
                      </a:lnTo>
                      <a:lnTo>
                        <a:pt x="73" y="0"/>
                      </a:lnTo>
                    </a:path>
                  </a:pathLst>
                </a:custGeom>
                <a:solidFill>
                  <a:srgbClr val="260046"/>
                </a:solidFill>
                <a:ln w="12700" cap="rnd" cmpd="sng">
                  <a:noFill/>
                  <a:prstDash val="solid"/>
                  <a:round/>
                  <a:headEnd type="none" w="med" len="med"/>
                  <a:tailEnd type="none" w="med" len="med"/>
                </a:ln>
                <a:effectLst/>
              </p:spPr>
              <p:txBody>
                <a:bodyPr/>
                <a:lstStyle/>
                <a:p>
                  <a:endParaRPr lang="en-US"/>
                </a:p>
              </p:txBody>
            </p:sp>
          </p:grpSp>
        </p:grpSp>
        <p:grpSp>
          <p:nvGrpSpPr>
            <p:cNvPr id="1081" name="Group 57"/>
            <p:cNvGrpSpPr>
              <a:grpSpLocks/>
            </p:cNvGrpSpPr>
            <p:nvPr/>
          </p:nvGrpSpPr>
          <p:grpSpPr bwMode="auto">
            <a:xfrm>
              <a:off x="291" y="117"/>
              <a:ext cx="754" cy="691"/>
              <a:chOff x="291" y="117"/>
              <a:chExt cx="754" cy="691"/>
            </a:xfrm>
          </p:grpSpPr>
          <p:sp>
            <p:nvSpPr>
              <p:cNvPr id="1034" name="Freeform 10"/>
              <p:cNvSpPr>
                <a:spLocks/>
              </p:cNvSpPr>
              <p:nvPr/>
            </p:nvSpPr>
            <p:spPr bwMode="auto">
              <a:xfrm>
                <a:off x="673" y="463"/>
                <a:ext cx="2" cy="2"/>
              </a:xfrm>
              <a:custGeom>
                <a:avLst/>
                <a:gdLst/>
                <a:ahLst/>
                <a:cxnLst>
                  <a:cxn ang="0">
                    <a:pos x="1" y="0"/>
                  </a:cxn>
                  <a:cxn ang="0">
                    <a:pos x="1" y="1"/>
                  </a:cxn>
                  <a:cxn ang="0">
                    <a:pos x="0" y="1"/>
                  </a:cxn>
                  <a:cxn ang="0">
                    <a:pos x="0" y="0"/>
                  </a:cxn>
                  <a:cxn ang="0">
                    <a:pos x="1" y="0"/>
                  </a:cxn>
                </a:cxnLst>
                <a:rect l="0" t="0" r="r" b="b"/>
                <a:pathLst>
                  <a:path w="2" h="2">
                    <a:moveTo>
                      <a:pt x="1" y="0"/>
                    </a:moveTo>
                    <a:lnTo>
                      <a:pt x="1" y="1"/>
                    </a:lnTo>
                    <a:lnTo>
                      <a:pt x="0" y="1"/>
                    </a:lnTo>
                    <a:lnTo>
                      <a:pt x="0" y="0"/>
                    </a:lnTo>
                    <a:lnTo>
                      <a:pt x="1" y="0"/>
                    </a:lnTo>
                  </a:path>
                </a:pathLst>
              </a:custGeom>
              <a:solidFill>
                <a:srgbClr val="F9F9F9"/>
              </a:solidFill>
              <a:ln w="12700" cap="rnd" cmpd="sng">
                <a:noFill/>
                <a:prstDash val="solid"/>
                <a:round/>
                <a:headEnd type="none" w="med" len="med"/>
                <a:tailEnd type="none" w="med" len="med"/>
              </a:ln>
              <a:effectLst/>
            </p:spPr>
            <p:txBody>
              <a:bodyPr/>
              <a:lstStyle/>
              <a:p>
                <a:endParaRPr lang="en-US"/>
              </a:p>
            </p:txBody>
          </p:sp>
          <p:sp>
            <p:nvSpPr>
              <p:cNvPr id="1035" name="Freeform 11"/>
              <p:cNvSpPr>
                <a:spLocks/>
              </p:cNvSpPr>
              <p:nvPr/>
            </p:nvSpPr>
            <p:spPr bwMode="auto">
              <a:xfrm>
                <a:off x="679" y="463"/>
                <a:ext cx="2" cy="2"/>
              </a:xfrm>
              <a:custGeom>
                <a:avLst/>
                <a:gdLst/>
                <a:ahLst/>
                <a:cxnLst>
                  <a:cxn ang="0">
                    <a:pos x="1" y="0"/>
                  </a:cxn>
                  <a:cxn ang="0">
                    <a:pos x="1" y="1"/>
                  </a:cxn>
                  <a:cxn ang="0">
                    <a:pos x="0" y="1"/>
                  </a:cxn>
                  <a:cxn ang="0">
                    <a:pos x="0" y="0"/>
                  </a:cxn>
                  <a:cxn ang="0">
                    <a:pos x="1" y="0"/>
                  </a:cxn>
                </a:cxnLst>
                <a:rect l="0" t="0" r="r" b="b"/>
                <a:pathLst>
                  <a:path w="2" h="2">
                    <a:moveTo>
                      <a:pt x="1" y="0"/>
                    </a:moveTo>
                    <a:lnTo>
                      <a:pt x="1" y="1"/>
                    </a:lnTo>
                    <a:lnTo>
                      <a:pt x="0" y="1"/>
                    </a:lnTo>
                    <a:lnTo>
                      <a:pt x="0" y="0"/>
                    </a:lnTo>
                    <a:lnTo>
                      <a:pt x="1" y="0"/>
                    </a:lnTo>
                  </a:path>
                </a:pathLst>
              </a:custGeom>
              <a:solidFill>
                <a:srgbClr val="D9D9D9"/>
              </a:solidFill>
              <a:ln w="12700" cap="rnd" cmpd="sng">
                <a:noFill/>
                <a:prstDash val="solid"/>
                <a:round/>
                <a:headEnd type="none" w="med" len="med"/>
                <a:tailEnd type="none" w="med" len="med"/>
              </a:ln>
              <a:effectLst/>
            </p:spPr>
            <p:txBody>
              <a:bodyPr/>
              <a:lstStyle/>
              <a:p>
                <a:endParaRPr lang="en-US"/>
              </a:p>
            </p:txBody>
          </p:sp>
          <p:sp>
            <p:nvSpPr>
              <p:cNvPr id="1036" name="Freeform 12"/>
              <p:cNvSpPr>
                <a:spLocks/>
              </p:cNvSpPr>
              <p:nvPr/>
            </p:nvSpPr>
            <p:spPr bwMode="auto">
              <a:xfrm>
                <a:off x="685" y="463"/>
                <a:ext cx="2" cy="2"/>
              </a:xfrm>
              <a:custGeom>
                <a:avLst/>
                <a:gdLst/>
                <a:ahLst/>
                <a:cxnLst>
                  <a:cxn ang="0">
                    <a:pos x="1" y="0"/>
                  </a:cxn>
                  <a:cxn ang="0">
                    <a:pos x="1" y="1"/>
                  </a:cxn>
                  <a:cxn ang="0">
                    <a:pos x="0" y="1"/>
                  </a:cxn>
                  <a:cxn ang="0">
                    <a:pos x="0" y="0"/>
                  </a:cxn>
                  <a:cxn ang="0">
                    <a:pos x="1" y="0"/>
                  </a:cxn>
                </a:cxnLst>
                <a:rect l="0" t="0" r="r" b="b"/>
                <a:pathLst>
                  <a:path w="2" h="2">
                    <a:moveTo>
                      <a:pt x="1" y="0"/>
                    </a:moveTo>
                    <a:lnTo>
                      <a:pt x="1" y="1"/>
                    </a:lnTo>
                    <a:lnTo>
                      <a:pt x="0" y="1"/>
                    </a:lnTo>
                    <a:lnTo>
                      <a:pt x="0" y="0"/>
                    </a:lnTo>
                    <a:lnTo>
                      <a:pt x="1" y="0"/>
                    </a:lnTo>
                  </a:path>
                </a:pathLst>
              </a:custGeom>
              <a:solidFill>
                <a:srgbClr val="B9C2D2"/>
              </a:solidFill>
              <a:ln w="12700" cap="rnd" cmpd="sng">
                <a:noFill/>
                <a:prstDash val="solid"/>
                <a:round/>
                <a:headEnd type="none" w="med" len="med"/>
                <a:tailEnd type="none" w="med" len="med"/>
              </a:ln>
              <a:effectLst/>
            </p:spPr>
            <p:txBody>
              <a:bodyPr/>
              <a:lstStyle/>
              <a:p>
                <a:endParaRPr lang="en-US"/>
              </a:p>
            </p:txBody>
          </p:sp>
          <p:sp>
            <p:nvSpPr>
              <p:cNvPr id="1037" name="Freeform 13"/>
              <p:cNvSpPr>
                <a:spLocks/>
              </p:cNvSpPr>
              <p:nvPr/>
            </p:nvSpPr>
            <p:spPr bwMode="auto">
              <a:xfrm>
                <a:off x="692" y="463"/>
                <a:ext cx="1" cy="2"/>
              </a:xfrm>
              <a:custGeom>
                <a:avLst/>
                <a:gdLst/>
                <a:ahLst/>
                <a:cxnLst>
                  <a:cxn ang="0">
                    <a:pos x="0" y="0"/>
                  </a:cxn>
                  <a:cxn ang="0">
                    <a:pos x="0" y="1"/>
                  </a:cxn>
                  <a:cxn ang="0">
                    <a:pos x="0" y="1"/>
                  </a:cxn>
                  <a:cxn ang="0">
                    <a:pos x="0" y="0"/>
                  </a:cxn>
                  <a:cxn ang="0">
                    <a:pos x="0" y="0"/>
                  </a:cxn>
                </a:cxnLst>
                <a:rect l="0" t="0" r="r" b="b"/>
                <a:pathLst>
                  <a:path w="1" h="2">
                    <a:moveTo>
                      <a:pt x="0" y="0"/>
                    </a:moveTo>
                    <a:lnTo>
                      <a:pt x="0" y="1"/>
                    </a:lnTo>
                    <a:lnTo>
                      <a:pt x="0" y="1"/>
                    </a:lnTo>
                    <a:lnTo>
                      <a:pt x="0" y="0"/>
                    </a:lnTo>
                    <a:lnTo>
                      <a:pt x="0" y="0"/>
                    </a:lnTo>
                  </a:path>
                </a:pathLst>
              </a:custGeom>
              <a:solidFill>
                <a:srgbClr val="A0B0CE"/>
              </a:solidFill>
              <a:ln w="12700" cap="rnd" cmpd="sng">
                <a:noFill/>
                <a:prstDash val="solid"/>
                <a:round/>
                <a:headEnd type="none" w="med" len="med"/>
                <a:tailEnd type="none" w="med" len="med"/>
              </a:ln>
              <a:effectLst/>
            </p:spPr>
            <p:txBody>
              <a:bodyPr/>
              <a:lstStyle/>
              <a:p>
                <a:endParaRPr lang="en-US"/>
              </a:p>
            </p:txBody>
          </p:sp>
          <p:sp>
            <p:nvSpPr>
              <p:cNvPr id="1038" name="Freeform 14"/>
              <p:cNvSpPr>
                <a:spLocks/>
              </p:cNvSpPr>
              <p:nvPr/>
            </p:nvSpPr>
            <p:spPr bwMode="auto">
              <a:xfrm>
                <a:off x="698" y="463"/>
                <a:ext cx="2" cy="2"/>
              </a:xfrm>
              <a:custGeom>
                <a:avLst/>
                <a:gdLst/>
                <a:ahLst/>
                <a:cxnLst>
                  <a:cxn ang="0">
                    <a:pos x="1" y="0"/>
                  </a:cxn>
                  <a:cxn ang="0">
                    <a:pos x="1" y="1"/>
                  </a:cxn>
                  <a:cxn ang="0">
                    <a:pos x="0" y="1"/>
                  </a:cxn>
                  <a:cxn ang="0">
                    <a:pos x="0" y="0"/>
                  </a:cxn>
                  <a:cxn ang="0">
                    <a:pos x="1" y="0"/>
                  </a:cxn>
                </a:cxnLst>
                <a:rect l="0" t="0" r="r" b="b"/>
                <a:pathLst>
                  <a:path w="2" h="2">
                    <a:moveTo>
                      <a:pt x="1" y="0"/>
                    </a:moveTo>
                    <a:lnTo>
                      <a:pt x="1" y="1"/>
                    </a:lnTo>
                    <a:lnTo>
                      <a:pt x="0" y="1"/>
                    </a:lnTo>
                    <a:lnTo>
                      <a:pt x="0" y="0"/>
                    </a:lnTo>
                    <a:lnTo>
                      <a:pt x="1" y="0"/>
                    </a:lnTo>
                  </a:path>
                </a:pathLst>
              </a:custGeom>
              <a:solidFill>
                <a:srgbClr val="6885C3"/>
              </a:solidFill>
              <a:ln w="12700" cap="rnd" cmpd="sng">
                <a:noFill/>
                <a:prstDash val="solid"/>
                <a:round/>
                <a:headEnd type="none" w="med" len="med"/>
                <a:tailEnd type="none" w="med" len="med"/>
              </a:ln>
              <a:effectLst/>
            </p:spPr>
            <p:txBody>
              <a:bodyPr/>
              <a:lstStyle/>
              <a:p>
                <a:endParaRPr lang="en-US"/>
              </a:p>
            </p:txBody>
          </p:sp>
          <p:sp>
            <p:nvSpPr>
              <p:cNvPr id="1039" name="Freeform 15"/>
              <p:cNvSpPr>
                <a:spLocks/>
              </p:cNvSpPr>
              <p:nvPr/>
            </p:nvSpPr>
            <p:spPr bwMode="auto">
              <a:xfrm>
                <a:off x="704" y="463"/>
                <a:ext cx="2" cy="2"/>
              </a:xfrm>
              <a:custGeom>
                <a:avLst/>
                <a:gdLst/>
                <a:ahLst/>
                <a:cxnLst>
                  <a:cxn ang="0">
                    <a:pos x="1" y="0"/>
                  </a:cxn>
                  <a:cxn ang="0">
                    <a:pos x="1" y="1"/>
                  </a:cxn>
                  <a:cxn ang="0">
                    <a:pos x="0" y="1"/>
                  </a:cxn>
                  <a:cxn ang="0">
                    <a:pos x="0" y="0"/>
                  </a:cxn>
                  <a:cxn ang="0">
                    <a:pos x="1" y="0"/>
                  </a:cxn>
                </a:cxnLst>
                <a:rect l="0" t="0" r="r" b="b"/>
                <a:pathLst>
                  <a:path w="2" h="2">
                    <a:moveTo>
                      <a:pt x="1" y="0"/>
                    </a:moveTo>
                    <a:lnTo>
                      <a:pt x="1" y="1"/>
                    </a:lnTo>
                    <a:lnTo>
                      <a:pt x="0" y="1"/>
                    </a:lnTo>
                    <a:lnTo>
                      <a:pt x="0" y="0"/>
                    </a:lnTo>
                    <a:lnTo>
                      <a:pt x="1" y="0"/>
                    </a:lnTo>
                  </a:path>
                </a:pathLst>
              </a:custGeom>
              <a:solidFill>
                <a:srgbClr val="3352B3"/>
              </a:solidFill>
              <a:ln w="12700" cap="rnd" cmpd="sng">
                <a:noFill/>
                <a:prstDash val="solid"/>
                <a:round/>
                <a:headEnd type="none" w="med" len="med"/>
                <a:tailEnd type="none" w="med" len="med"/>
              </a:ln>
              <a:effectLst/>
            </p:spPr>
            <p:txBody>
              <a:bodyPr/>
              <a:lstStyle/>
              <a:p>
                <a:endParaRPr lang="en-US"/>
              </a:p>
            </p:txBody>
          </p:sp>
          <p:sp>
            <p:nvSpPr>
              <p:cNvPr id="1040" name="Freeform 16"/>
              <p:cNvSpPr>
                <a:spLocks/>
              </p:cNvSpPr>
              <p:nvPr/>
            </p:nvSpPr>
            <p:spPr bwMode="auto">
              <a:xfrm>
                <a:off x="710" y="463"/>
                <a:ext cx="2" cy="2"/>
              </a:xfrm>
              <a:custGeom>
                <a:avLst/>
                <a:gdLst/>
                <a:ahLst/>
                <a:cxnLst>
                  <a:cxn ang="0">
                    <a:pos x="1" y="0"/>
                  </a:cxn>
                  <a:cxn ang="0">
                    <a:pos x="1" y="1"/>
                  </a:cxn>
                  <a:cxn ang="0">
                    <a:pos x="0" y="1"/>
                  </a:cxn>
                  <a:cxn ang="0">
                    <a:pos x="0" y="0"/>
                  </a:cxn>
                  <a:cxn ang="0">
                    <a:pos x="1" y="0"/>
                  </a:cxn>
                </a:cxnLst>
                <a:rect l="0" t="0" r="r" b="b"/>
                <a:pathLst>
                  <a:path w="2" h="2">
                    <a:moveTo>
                      <a:pt x="1" y="0"/>
                    </a:moveTo>
                    <a:lnTo>
                      <a:pt x="1" y="1"/>
                    </a:lnTo>
                    <a:lnTo>
                      <a:pt x="0" y="1"/>
                    </a:lnTo>
                    <a:lnTo>
                      <a:pt x="0" y="0"/>
                    </a:lnTo>
                    <a:lnTo>
                      <a:pt x="1" y="0"/>
                    </a:lnTo>
                  </a:path>
                </a:pathLst>
              </a:custGeom>
              <a:solidFill>
                <a:srgbClr val="1F3EA9"/>
              </a:solidFill>
              <a:ln w="12700" cap="rnd" cmpd="sng">
                <a:noFill/>
                <a:prstDash val="solid"/>
                <a:round/>
                <a:headEnd type="none" w="med" len="med"/>
                <a:tailEnd type="none" w="med" len="med"/>
              </a:ln>
              <a:effectLst/>
            </p:spPr>
            <p:txBody>
              <a:bodyPr/>
              <a:lstStyle/>
              <a:p>
                <a:endParaRPr lang="en-US"/>
              </a:p>
            </p:txBody>
          </p:sp>
          <p:sp>
            <p:nvSpPr>
              <p:cNvPr id="1041" name="Freeform 17"/>
              <p:cNvSpPr>
                <a:spLocks/>
              </p:cNvSpPr>
              <p:nvPr/>
            </p:nvSpPr>
            <p:spPr bwMode="auto">
              <a:xfrm>
                <a:off x="717" y="463"/>
                <a:ext cx="1" cy="2"/>
              </a:xfrm>
              <a:custGeom>
                <a:avLst/>
                <a:gdLst/>
                <a:ahLst/>
                <a:cxnLst>
                  <a:cxn ang="0">
                    <a:pos x="0" y="0"/>
                  </a:cxn>
                  <a:cxn ang="0">
                    <a:pos x="0" y="1"/>
                  </a:cxn>
                  <a:cxn ang="0">
                    <a:pos x="0" y="1"/>
                  </a:cxn>
                  <a:cxn ang="0">
                    <a:pos x="0" y="0"/>
                  </a:cxn>
                  <a:cxn ang="0">
                    <a:pos x="0" y="0"/>
                  </a:cxn>
                </a:cxnLst>
                <a:rect l="0" t="0" r="r" b="b"/>
                <a:pathLst>
                  <a:path w="1" h="2">
                    <a:moveTo>
                      <a:pt x="0" y="0"/>
                    </a:moveTo>
                    <a:lnTo>
                      <a:pt x="0" y="1"/>
                    </a:lnTo>
                    <a:lnTo>
                      <a:pt x="0" y="1"/>
                    </a:lnTo>
                    <a:lnTo>
                      <a:pt x="0" y="0"/>
                    </a:lnTo>
                    <a:lnTo>
                      <a:pt x="0" y="0"/>
                    </a:lnTo>
                  </a:path>
                </a:pathLst>
              </a:custGeom>
              <a:solidFill>
                <a:srgbClr val="00279C"/>
              </a:solidFill>
              <a:ln w="12700" cap="rnd" cmpd="sng">
                <a:noFill/>
                <a:prstDash val="solid"/>
                <a:round/>
                <a:headEnd type="none" w="med" len="med"/>
                <a:tailEnd type="none" w="med" len="med"/>
              </a:ln>
              <a:effectLst/>
            </p:spPr>
            <p:txBody>
              <a:bodyPr/>
              <a:lstStyle/>
              <a:p>
                <a:endParaRPr lang="en-US"/>
              </a:p>
            </p:txBody>
          </p:sp>
          <p:sp>
            <p:nvSpPr>
              <p:cNvPr id="1042" name="Freeform 18"/>
              <p:cNvSpPr>
                <a:spLocks/>
              </p:cNvSpPr>
              <p:nvPr/>
            </p:nvSpPr>
            <p:spPr bwMode="auto">
              <a:xfrm>
                <a:off x="485" y="237"/>
                <a:ext cx="366" cy="450"/>
              </a:xfrm>
              <a:custGeom>
                <a:avLst/>
                <a:gdLst/>
                <a:ahLst/>
                <a:cxnLst>
                  <a:cxn ang="0">
                    <a:pos x="0" y="114"/>
                  </a:cxn>
                  <a:cxn ang="0">
                    <a:pos x="170" y="201"/>
                  </a:cxn>
                  <a:cxn ang="0">
                    <a:pos x="183" y="0"/>
                  </a:cxn>
                  <a:cxn ang="0">
                    <a:pos x="195" y="201"/>
                  </a:cxn>
                  <a:cxn ang="0">
                    <a:pos x="364" y="112"/>
                  </a:cxn>
                  <a:cxn ang="0">
                    <a:pos x="207" y="225"/>
                  </a:cxn>
                  <a:cxn ang="0">
                    <a:pos x="365" y="337"/>
                  </a:cxn>
                  <a:cxn ang="0">
                    <a:pos x="195" y="248"/>
                  </a:cxn>
                  <a:cxn ang="0">
                    <a:pos x="183" y="449"/>
                  </a:cxn>
                  <a:cxn ang="0">
                    <a:pos x="170" y="248"/>
                  </a:cxn>
                  <a:cxn ang="0">
                    <a:pos x="0" y="337"/>
                  </a:cxn>
                  <a:cxn ang="0">
                    <a:pos x="158" y="225"/>
                  </a:cxn>
                  <a:cxn ang="0">
                    <a:pos x="0" y="114"/>
                  </a:cxn>
                </a:cxnLst>
                <a:rect l="0" t="0" r="r" b="b"/>
                <a:pathLst>
                  <a:path w="366" h="450">
                    <a:moveTo>
                      <a:pt x="0" y="114"/>
                    </a:moveTo>
                    <a:lnTo>
                      <a:pt x="170" y="201"/>
                    </a:lnTo>
                    <a:lnTo>
                      <a:pt x="183" y="0"/>
                    </a:lnTo>
                    <a:lnTo>
                      <a:pt x="195" y="201"/>
                    </a:lnTo>
                    <a:lnTo>
                      <a:pt x="364" y="112"/>
                    </a:lnTo>
                    <a:lnTo>
                      <a:pt x="207" y="225"/>
                    </a:lnTo>
                    <a:lnTo>
                      <a:pt x="365" y="337"/>
                    </a:lnTo>
                    <a:lnTo>
                      <a:pt x="195" y="248"/>
                    </a:lnTo>
                    <a:lnTo>
                      <a:pt x="183" y="449"/>
                    </a:lnTo>
                    <a:lnTo>
                      <a:pt x="170" y="248"/>
                    </a:lnTo>
                    <a:lnTo>
                      <a:pt x="0" y="337"/>
                    </a:lnTo>
                    <a:lnTo>
                      <a:pt x="158" y="225"/>
                    </a:lnTo>
                    <a:lnTo>
                      <a:pt x="0" y="114"/>
                    </a:lnTo>
                  </a:path>
                </a:pathLst>
              </a:custGeom>
              <a:solidFill>
                <a:srgbClr val="00279C"/>
              </a:solidFill>
              <a:ln w="12700" cap="rnd" cmpd="sng">
                <a:noFill/>
                <a:prstDash val="solid"/>
                <a:round/>
                <a:headEnd type="none" w="med" len="med"/>
                <a:tailEnd type="none" w="med" len="med"/>
              </a:ln>
              <a:effectLst/>
            </p:spPr>
            <p:txBody>
              <a:bodyPr/>
              <a:lstStyle/>
              <a:p>
                <a:endParaRPr lang="en-US"/>
              </a:p>
            </p:txBody>
          </p:sp>
          <p:sp>
            <p:nvSpPr>
              <p:cNvPr id="1043" name="Freeform 19"/>
              <p:cNvSpPr>
                <a:spLocks/>
              </p:cNvSpPr>
              <p:nvPr/>
            </p:nvSpPr>
            <p:spPr bwMode="auto">
              <a:xfrm>
                <a:off x="291" y="117"/>
                <a:ext cx="754" cy="691"/>
              </a:xfrm>
              <a:custGeom>
                <a:avLst/>
                <a:gdLst/>
                <a:ahLst/>
                <a:cxnLst>
                  <a:cxn ang="0">
                    <a:pos x="338" y="322"/>
                  </a:cxn>
                  <a:cxn ang="0">
                    <a:pos x="188" y="0"/>
                  </a:cxn>
                  <a:cxn ang="0">
                    <a:pos x="377" y="298"/>
                  </a:cxn>
                  <a:cxn ang="0">
                    <a:pos x="563" y="0"/>
                  </a:cxn>
                  <a:cxn ang="0">
                    <a:pos x="414" y="322"/>
                  </a:cxn>
                  <a:cxn ang="0">
                    <a:pos x="753" y="345"/>
                  </a:cxn>
                  <a:cxn ang="0">
                    <a:pos x="413" y="367"/>
                  </a:cxn>
                  <a:cxn ang="0">
                    <a:pos x="566" y="690"/>
                  </a:cxn>
                  <a:cxn ang="0">
                    <a:pos x="377" y="391"/>
                  </a:cxn>
                  <a:cxn ang="0">
                    <a:pos x="188" y="690"/>
                  </a:cxn>
                  <a:cxn ang="0">
                    <a:pos x="337" y="369"/>
                  </a:cxn>
                  <a:cxn ang="0">
                    <a:pos x="0" y="345"/>
                  </a:cxn>
                  <a:cxn ang="0">
                    <a:pos x="338" y="322"/>
                  </a:cxn>
                </a:cxnLst>
                <a:rect l="0" t="0" r="r" b="b"/>
                <a:pathLst>
                  <a:path w="754" h="691">
                    <a:moveTo>
                      <a:pt x="338" y="322"/>
                    </a:moveTo>
                    <a:lnTo>
                      <a:pt x="188" y="0"/>
                    </a:lnTo>
                    <a:lnTo>
                      <a:pt x="377" y="298"/>
                    </a:lnTo>
                    <a:lnTo>
                      <a:pt x="563" y="0"/>
                    </a:lnTo>
                    <a:lnTo>
                      <a:pt x="414" y="322"/>
                    </a:lnTo>
                    <a:lnTo>
                      <a:pt x="753" y="345"/>
                    </a:lnTo>
                    <a:lnTo>
                      <a:pt x="413" y="367"/>
                    </a:lnTo>
                    <a:lnTo>
                      <a:pt x="566" y="690"/>
                    </a:lnTo>
                    <a:lnTo>
                      <a:pt x="377" y="391"/>
                    </a:lnTo>
                    <a:lnTo>
                      <a:pt x="188" y="690"/>
                    </a:lnTo>
                    <a:lnTo>
                      <a:pt x="337" y="369"/>
                    </a:lnTo>
                    <a:lnTo>
                      <a:pt x="0" y="345"/>
                    </a:lnTo>
                    <a:lnTo>
                      <a:pt x="338" y="322"/>
                    </a:lnTo>
                  </a:path>
                </a:pathLst>
              </a:custGeom>
              <a:solidFill>
                <a:srgbClr val="00279C"/>
              </a:solidFill>
              <a:ln w="12700" cap="rnd" cmpd="sng">
                <a:noFill/>
                <a:prstDash val="solid"/>
                <a:round/>
                <a:headEnd type="none" w="med" len="med"/>
                <a:tailEnd type="none" w="med" len="med"/>
              </a:ln>
              <a:effectLst/>
            </p:spPr>
            <p:txBody>
              <a:bodyPr/>
              <a:lstStyle/>
              <a:p>
                <a:endParaRPr lang="en-US"/>
              </a:p>
            </p:txBody>
          </p:sp>
          <p:sp>
            <p:nvSpPr>
              <p:cNvPr id="1044" name="Freeform 20"/>
              <p:cNvSpPr>
                <a:spLocks/>
              </p:cNvSpPr>
              <p:nvPr/>
            </p:nvSpPr>
            <p:spPr bwMode="auto">
              <a:xfrm>
                <a:off x="491" y="244"/>
                <a:ext cx="353" cy="436"/>
              </a:xfrm>
              <a:custGeom>
                <a:avLst/>
                <a:gdLst/>
                <a:ahLst/>
                <a:cxnLst>
                  <a:cxn ang="0">
                    <a:pos x="0" y="110"/>
                  </a:cxn>
                  <a:cxn ang="0">
                    <a:pos x="164" y="194"/>
                  </a:cxn>
                  <a:cxn ang="0">
                    <a:pos x="177" y="0"/>
                  </a:cxn>
                  <a:cxn ang="0">
                    <a:pos x="189" y="194"/>
                  </a:cxn>
                  <a:cxn ang="0">
                    <a:pos x="352" y="110"/>
                  </a:cxn>
                  <a:cxn ang="0">
                    <a:pos x="201" y="218"/>
                  </a:cxn>
                  <a:cxn ang="0">
                    <a:pos x="352" y="325"/>
                  </a:cxn>
                  <a:cxn ang="0">
                    <a:pos x="189" y="242"/>
                  </a:cxn>
                  <a:cxn ang="0">
                    <a:pos x="177" y="435"/>
                  </a:cxn>
                  <a:cxn ang="0">
                    <a:pos x="164" y="242"/>
                  </a:cxn>
                  <a:cxn ang="0">
                    <a:pos x="0" y="327"/>
                  </a:cxn>
                  <a:cxn ang="0">
                    <a:pos x="152" y="218"/>
                  </a:cxn>
                  <a:cxn ang="0">
                    <a:pos x="0" y="110"/>
                  </a:cxn>
                </a:cxnLst>
                <a:rect l="0" t="0" r="r" b="b"/>
                <a:pathLst>
                  <a:path w="353" h="436">
                    <a:moveTo>
                      <a:pt x="0" y="110"/>
                    </a:moveTo>
                    <a:lnTo>
                      <a:pt x="164" y="194"/>
                    </a:lnTo>
                    <a:lnTo>
                      <a:pt x="177" y="0"/>
                    </a:lnTo>
                    <a:lnTo>
                      <a:pt x="189" y="194"/>
                    </a:lnTo>
                    <a:lnTo>
                      <a:pt x="352" y="110"/>
                    </a:lnTo>
                    <a:lnTo>
                      <a:pt x="201" y="218"/>
                    </a:lnTo>
                    <a:lnTo>
                      <a:pt x="352" y="325"/>
                    </a:lnTo>
                    <a:lnTo>
                      <a:pt x="189" y="242"/>
                    </a:lnTo>
                    <a:lnTo>
                      <a:pt x="177" y="435"/>
                    </a:lnTo>
                    <a:lnTo>
                      <a:pt x="164" y="242"/>
                    </a:lnTo>
                    <a:lnTo>
                      <a:pt x="0" y="327"/>
                    </a:lnTo>
                    <a:lnTo>
                      <a:pt x="152" y="218"/>
                    </a:lnTo>
                    <a:lnTo>
                      <a:pt x="0" y="110"/>
                    </a:lnTo>
                  </a:path>
                </a:pathLst>
              </a:custGeom>
              <a:solidFill>
                <a:srgbClr val="0B2B9E"/>
              </a:solidFill>
              <a:ln w="12700" cap="rnd" cmpd="sng">
                <a:noFill/>
                <a:prstDash val="solid"/>
                <a:round/>
                <a:headEnd type="none" w="med" len="med"/>
                <a:tailEnd type="none" w="med" len="med"/>
              </a:ln>
              <a:effectLst/>
            </p:spPr>
            <p:txBody>
              <a:bodyPr/>
              <a:lstStyle/>
              <a:p>
                <a:endParaRPr lang="en-US"/>
              </a:p>
            </p:txBody>
          </p:sp>
          <p:sp>
            <p:nvSpPr>
              <p:cNvPr id="1045" name="Freeform 21"/>
              <p:cNvSpPr>
                <a:spLocks/>
              </p:cNvSpPr>
              <p:nvPr/>
            </p:nvSpPr>
            <p:spPr bwMode="auto">
              <a:xfrm>
                <a:off x="305" y="130"/>
                <a:ext cx="725" cy="665"/>
              </a:xfrm>
              <a:custGeom>
                <a:avLst/>
                <a:gdLst/>
                <a:ahLst/>
                <a:cxnLst>
                  <a:cxn ang="0">
                    <a:pos x="324" y="309"/>
                  </a:cxn>
                  <a:cxn ang="0">
                    <a:pos x="182" y="0"/>
                  </a:cxn>
                  <a:cxn ang="0">
                    <a:pos x="363" y="285"/>
                  </a:cxn>
                  <a:cxn ang="0">
                    <a:pos x="543" y="0"/>
                  </a:cxn>
                  <a:cxn ang="0">
                    <a:pos x="400" y="309"/>
                  </a:cxn>
                  <a:cxn ang="0">
                    <a:pos x="724" y="332"/>
                  </a:cxn>
                  <a:cxn ang="0">
                    <a:pos x="399" y="354"/>
                  </a:cxn>
                  <a:cxn ang="0">
                    <a:pos x="543" y="663"/>
                  </a:cxn>
                  <a:cxn ang="0">
                    <a:pos x="363" y="378"/>
                  </a:cxn>
                  <a:cxn ang="0">
                    <a:pos x="182" y="664"/>
                  </a:cxn>
                  <a:cxn ang="0">
                    <a:pos x="323" y="356"/>
                  </a:cxn>
                  <a:cxn ang="0">
                    <a:pos x="0" y="332"/>
                  </a:cxn>
                  <a:cxn ang="0">
                    <a:pos x="324" y="309"/>
                  </a:cxn>
                </a:cxnLst>
                <a:rect l="0" t="0" r="r" b="b"/>
                <a:pathLst>
                  <a:path w="725" h="665">
                    <a:moveTo>
                      <a:pt x="324" y="309"/>
                    </a:moveTo>
                    <a:lnTo>
                      <a:pt x="182" y="0"/>
                    </a:lnTo>
                    <a:lnTo>
                      <a:pt x="363" y="285"/>
                    </a:lnTo>
                    <a:lnTo>
                      <a:pt x="543" y="0"/>
                    </a:lnTo>
                    <a:lnTo>
                      <a:pt x="400" y="309"/>
                    </a:lnTo>
                    <a:lnTo>
                      <a:pt x="724" y="332"/>
                    </a:lnTo>
                    <a:lnTo>
                      <a:pt x="399" y="354"/>
                    </a:lnTo>
                    <a:lnTo>
                      <a:pt x="543" y="663"/>
                    </a:lnTo>
                    <a:lnTo>
                      <a:pt x="363" y="378"/>
                    </a:lnTo>
                    <a:lnTo>
                      <a:pt x="182" y="664"/>
                    </a:lnTo>
                    <a:lnTo>
                      <a:pt x="323" y="356"/>
                    </a:lnTo>
                    <a:lnTo>
                      <a:pt x="0" y="332"/>
                    </a:lnTo>
                    <a:lnTo>
                      <a:pt x="324" y="309"/>
                    </a:lnTo>
                  </a:path>
                </a:pathLst>
              </a:custGeom>
              <a:solidFill>
                <a:srgbClr val="0B2B9E"/>
              </a:solidFill>
              <a:ln w="12700" cap="rnd" cmpd="sng">
                <a:noFill/>
                <a:prstDash val="solid"/>
                <a:round/>
                <a:headEnd type="none" w="med" len="med"/>
                <a:tailEnd type="none" w="med" len="med"/>
              </a:ln>
              <a:effectLst/>
            </p:spPr>
            <p:txBody>
              <a:bodyPr/>
              <a:lstStyle/>
              <a:p>
                <a:endParaRPr lang="en-US"/>
              </a:p>
            </p:txBody>
          </p:sp>
          <p:sp>
            <p:nvSpPr>
              <p:cNvPr id="1046" name="Freeform 22"/>
              <p:cNvSpPr>
                <a:spLocks/>
              </p:cNvSpPr>
              <p:nvPr/>
            </p:nvSpPr>
            <p:spPr bwMode="auto">
              <a:xfrm>
                <a:off x="497" y="252"/>
                <a:ext cx="341" cy="421"/>
              </a:xfrm>
              <a:custGeom>
                <a:avLst/>
                <a:gdLst/>
                <a:ahLst/>
                <a:cxnLst>
                  <a:cxn ang="0">
                    <a:pos x="0" y="106"/>
                  </a:cxn>
                  <a:cxn ang="0">
                    <a:pos x="158" y="186"/>
                  </a:cxn>
                  <a:cxn ang="0">
                    <a:pos x="171" y="0"/>
                  </a:cxn>
                  <a:cxn ang="0">
                    <a:pos x="183" y="186"/>
                  </a:cxn>
                  <a:cxn ang="0">
                    <a:pos x="340" y="106"/>
                  </a:cxn>
                  <a:cxn ang="0">
                    <a:pos x="195" y="210"/>
                  </a:cxn>
                  <a:cxn ang="0">
                    <a:pos x="340" y="315"/>
                  </a:cxn>
                  <a:cxn ang="0">
                    <a:pos x="183" y="234"/>
                  </a:cxn>
                  <a:cxn ang="0">
                    <a:pos x="171" y="420"/>
                  </a:cxn>
                  <a:cxn ang="0">
                    <a:pos x="158" y="234"/>
                  </a:cxn>
                  <a:cxn ang="0">
                    <a:pos x="0" y="315"/>
                  </a:cxn>
                  <a:cxn ang="0">
                    <a:pos x="146" y="210"/>
                  </a:cxn>
                  <a:cxn ang="0">
                    <a:pos x="0" y="106"/>
                  </a:cxn>
                </a:cxnLst>
                <a:rect l="0" t="0" r="r" b="b"/>
                <a:pathLst>
                  <a:path w="341" h="421">
                    <a:moveTo>
                      <a:pt x="0" y="106"/>
                    </a:moveTo>
                    <a:lnTo>
                      <a:pt x="158" y="186"/>
                    </a:lnTo>
                    <a:lnTo>
                      <a:pt x="171" y="0"/>
                    </a:lnTo>
                    <a:lnTo>
                      <a:pt x="183" y="186"/>
                    </a:lnTo>
                    <a:lnTo>
                      <a:pt x="340" y="106"/>
                    </a:lnTo>
                    <a:lnTo>
                      <a:pt x="195" y="210"/>
                    </a:lnTo>
                    <a:lnTo>
                      <a:pt x="340" y="315"/>
                    </a:lnTo>
                    <a:lnTo>
                      <a:pt x="183" y="234"/>
                    </a:lnTo>
                    <a:lnTo>
                      <a:pt x="171" y="420"/>
                    </a:lnTo>
                    <a:lnTo>
                      <a:pt x="158" y="234"/>
                    </a:lnTo>
                    <a:lnTo>
                      <a:pt x="0" y="315"/>
                    </a:lnTo>
                    <a:lnTo>
                      <a:pt x="146" y="210"/>
                    </a:lnTo>
                    <a:lnTo>
                      <a:pt x="0" y="106"/>
                    </a:lnTo>
                  </a:path>
                </a:pathLst>
              </a:custGeom>
              <a:solidFill>
                <a:srgbClr val="102FA1"/>
              </a:solidFill>
              <a:ln w="12700" cap="rnd" cmpd="sng">
                <a:noFill/>
                <a:prstDash val="solid"/>
                <a:round/>
                <a:headEnd type="none" w="med" len="med"/>
                <a:tailEnd type="none" w="med" len="med"/>
              </a:ln>
              <a:effectLst/>
            </p:spPr>
            <p:txBody>
              <a:bodyPr/>
              <a:lstStyle/>
              <a:p>
                <a:endParaRPr lang="en-US"/>
              </a:p>
            </p:txBody>
          </p:sp>
          <p:sp>
            <p:nvSpPr>
              <p:cNvPr id="1047" name="Freeform 23"/>
              <p:cNvSpPr>
                <a:spLocks/>
              </p:cNvSpPr>
              <p:nvPr/>
            </p:nvSpPr>
            <p:spPr bwMode="auto">
              <a:xfrm>
                <a:off x="319" y="143"/>
                <a:ext cx="697" cy="638"/>
              </a:xfrm>
              <a:custGeom>
                <a:avLst/>
                <a:gdLst/>
                <a:ahLst/>
                <a:cxnLst>
                  <a:cxn ang="0">
                    <a:pos x="310" y="296"/>
                  </a:cxn>
                  <a:cxn ang="0">
                    <a:pos x="176" y="0"/>
                  </a:cxn>
                  <a:cxn ang="0">
                    <a:pos x="349" y="272"/>
                  </a:cxn>
                  <a:cxn ang="0">
                    <a:pos x="522" y="0"/>
                  </a:cxn>
                  <a:cxn ang="0">
                    <a:pos x="386" y="296"/>
                  </a:cxn>
                  <a:cxn ang="0">
                    <a:pos x="696" y="319"/>
                  </a:cxn>
                  <a:cxn ang="0">
                    <a:pos x="385" y="341"/>
                  </a:cxn>
                  <a:cxn ang="0">
                    <a:pos x="522" y="637"/>
                  </a:cxn>
                  <a:cxn ang="0">
                    <a:pos x="349" y="365"/>
                  </a:cxn>
                  <a:cxn ang="0">
                    <a:pos x="176" y="637"/>
                  </a:cxn>
                  <a:cxn ang="0">
                    <a:pos x="310" y="342"/>
                  </a:cxn>
                  <a:cxn ang="0">
                    <a:pos x="0" y="319"/>
                  </a:cxn>
                  <a:cxn ang="0">
                    <a:pos x="310" y="296"/>
                  </a:cxn>
                </a:cxnLst>
                <a:rect l="0" t="0" r="r" b="b"/>
                <a:pathLst>
                  <a:path w="697" h="638">
                    <a:moveTo>
                      <a:pt x="310" y="296"/>
                    </a:moveTo>
                    <a:lnTo>
                      <a:pt x="176" y="0"/>
                    </a:lnTo>
                    <a:lnTo>
                      <a:pt x="349" y="272"/>
                    </a:lnTo>
                    <a:lnTo>
                      <a:pt x="522" y="0"/>
                    </a:lnTo>
                    <a:lnTo>
                      <a:pt x="386" y="296"/>
                    </a:lnTo>
                    <a:lnTo>
                      <a:pt x="696" y="319"/>
                    </a:lnTo>
                    <a:lnTo>
                      <a:pt x="385" y="341"/>
                    </a:lnTo>
                    <a:lnTo>
                      <a:pt x="522" y="637"/>
                    </a:lnTo>
                    <a:lnTo>
                      <a:pt x="349" y="365"/>
                    </a:lnTo>
                    <a:lnTo>
                      <a:pt x="176" y="637"/>
                    </a:lnTo>
                    <a:lnTo>
                      <a:pt x="310" y="342"/>
                    </a:lnTo>
                    <a:lnTo>
                      <a:pt x="0" y="319"/>
                    </a:lnTo>
                    <a:lnTo>
                      <a:pt x="310" y="296"/>
                    </a:lnTo>
                  </a:path>
                </a:pathLst>
              </a:custGeom>
              <a:solidFill>
                <a:srgbClr val="102FA1"/>
              </a:solidFill>
              <a:ln w="12700" cap="rnd" cmpd="sng">
                <a:noFill/>
                <a:prstDash val="solid"/>
                <a:round/>
                <a:headEnd type="none" w="med" len="med"/>
                <a:tailEnd type="none" w="med" len="med"/>
              </a:ln>
              <a:effectLst/>
            </p:spPr>
            <p:txBody>
              <a:bodyPr/>
              <a:lstStyle/>
              <a:p>
                <a:endParaRPr lang="en-US"/>
              </a:p>
            </p:txBody>
          </p:sp>
          <p:sp>
            <p:nvSpPr>
              <p:cNvPr id="1048" name="Freeform 24"/>
              <p:cNvSpPr>
                <a:spLocks/>
              </p:cNvSpPr>
              <p:nvPr/>
            </p:nvSpPr>
            <p:spPr bwMode="auto">
              <a:xfrm>
                <a:off x="503" y="259"/>
                <a:ext cx="329" cy="406"/>
              </a:xfrm>
              <a:custGeom>
                <a:avLst/>
                <a:gdLst/>
                <a:ahLst/>
                <a:cxnLst>
                  <a:cxn ang="0">
                    <a:pos x="0" y="103"/>
                  </a:cxn>
                  <a:cxn ang="0">
                    <a:pos x="152" y="179"/>
                  </a:cxn>
                  <a:cxn ang="0">
                    <a:pos x="165" y="0"/>
                  </a:cxn>
                  <a:cxn ang="0">
                    <a:pos x="177" y="179"/>
                  </a:cxn>
                  <a:cxn ang="0">
                    <a:pos x="328" y="101"/>
                  </a:cxn>
                  <a:cxn ang="0">
                    <a:pos x="189" y="203"/>
                  </a:cxn>
                  <a:cxn ang="0">
                    <a:pos x="328" y="304"/>
                  </a:cxn>
                  <a:cxn ang="0">
                    <a:pos x="177" y="227"/>
                  </a:cxn>
                  <a:cxn ang="0">
                    <a:pos x="165" y="405"/>
                  </a:cxn>
                  <a:cxn ang="0">
                    <a:pos x="152" y="227"/>
                  </a:cxn>
                  <a:cxn ang="0">
                    <a:pos x="0" y="304"/>
                  </a:cxn>
                  <a:cxn ang="0">
                    <a:pos x="140" y="203"/>
                  </a:cxn>
                  <a:cxn ang="0">
                    <a:pos x="0" y="103"/>
                  </a:cxn>
                </a:cxnLst>
                <a:rect l="0" t="0" r="r" b="b"/>
                <a:pathLst>
                  <a:path w="329" h="406">
                    <a:moveTo>
                      <a:pt x="0" y="103"/>
                    </a:moveTo>
                    <a:lnTo>
                      <a:pt x="152" y="179"/>
                    </a:lnTo>
                    <a:lnTo>
                      <a:pt x="165" y="0"/>
                    </a:lnTo>
                    <a:lnTo>
                      <a:pt x="177" y="179"/>
                    </a:lnTo>
                    <a:lnTo>
                      <a:pt x="328" y="101"/>
                    </a:lnTo>
                    <a:lnTo>
                      <a:pt x="189" y="203"/>
                    </a:lnTo>
                    <a:lnTo>
                      <a:pt x="328" y="304"/>
                    </a:lnTo>
                    <a:lnTo>
                      <a:pt x="177" y="227"/>
                    </a:lnTo>
                    <a:lnTo>
                      <a:pt x="165" y="405"/>
                    </a:lnTo>
                    <a:lnTo>
                      <a:pt x="152" y="227"/>
                    </a:lnTo>
                    <a:lnTo>
                      <a:pt x="0" y="304"/>
                    </a:lnTo>
                    <a:lnTo>
                      <a:pt x="140" y="203"/>
                    </a:lnTo>
                    <a:lnTo>
                      <a:pt x="0" y="103"/>
                    </a:lnTo>
                  </a:path>
                </a:pathLst>
              </a:custGeom>
              <a:solidFill>
                <a:srgbClr val="1534A3"/>
              </a:solidFill>
              <a:ln w="12700" cap="rnd" cmpd="sng">
                <a:noFill/>
                <a:prstDash val="solid"/>
                <a:round/>
                <a:headEnd type="none" w="med" len="med"/>
                <a:tailEnd type="none" w="med" len="med"/>
              </a:ln>
              <a:effectLst/>
            </p:spPr>
            <p:txBody>
              <a:bodyPr/>
              <a:lstStyle/>
              <a:p>
                <a:endParaRPr lang="en-US"/>
              </a:p>
            </p:txBody>
          </p:sp>
          <p:sp>
            <p:nvSpPr>
              <p:cNvPr id="1049" name="Freeform 25"/>
              <p:cNvSpPr>
                <a:spLocks/>
              </p:cNvSpPr>
              <p:nvPr/>
            </p:nvSpPr>
            <p:spPr bwMode="auto">
              <a:xfrm>
                <a:off x="334" y="156"/>
                <a:ext cx="668" cy="612"/>
              </a:xfrm>
              <a:custGeom>
                <a:avLst/>
                <a:gdLst/>
                <a:ahLst/>
                <a:cxnLst>
                  <a:cxn ang="0">
                    <a:pos x="295" y="283"/>
                  </a:cxn>
                  <a:cxn ang="0">
                    <a:pos x="168" y="0"/>
                  </a:cxn>
                  <a:cxn ang="0">
                    <a:pos x="334" y="259"/>
                  </a:cxn>
                  <a:cxn ang="0">
                    <a:pos x="499" y="0"/>
                  </a:cxn>
                  <a:cxn ang="0">
                    <a:pos x="371" y="283"/>
                  </a:cxn>
                  <a:cxn ang="0">
                    <a:pos x="667" y="306"/>
                  </a:cxn>
                  <a:cxn ang="0">
                    <a:pos x="370" y="328"/>
                  </a:cxn>
                  <a:cxn ang="0">
                    <a:pos x="499" y="611"/>
                  </a:cxn>
                  <a:cxn ang="0">
                    <a:pos x="334" y="352"/>
                  </a:cxn>
                  <a:cxn ang="0">
                    <a:pos x="168" y="611"/>
                  </a:cxn>
                  <a:cxn ang="0">
                    <a:pos x="294" y="330"/>
                  </a:cxn>
                  <a:cxn ang="0">
                    <a:pos x="0" y="306"/>
                  </a:cxn>
                  <a:cxn ang="0">
                    <a:pos x="295" y="283"/>
                  </a:cxn>
                </a:cxnLst>
                <a:rect l="0" t="0" r="r" b="b"/>
                <a:pathLst>
                  <a:path w="668" h="612">
                    <a:moveTo>
                      <a:pt x="295" y="283"/>
                    </a:moveTo>
                    <a:lnTo>
                      <a:pt x="168" y="0"/>
                    </a:lnTo>
                    <a:lnTo>
                      <a:pt x="334" y="259"/>
                    </a:lnTo>
                    <a:lnTo>
                      <a:pt x="499" y="0"/>
                    </a:lnTo>
                    <a:lnTo>
                      <a:pt x="371" y="283"/>
                    </a:lnTo>
                    <a:lnTo>
                      <a:pt x="667" y="306"/>
                    </a:lnTo>
                    <a:lnTo>
                      <a:pt x="370" y="328"/>
                    </a:lnTo>
                    <a:lnTo>
                      <a:pt x="499" y="611"/>
                    </a:lnTo>
                    <a:lnTo>
                      <a:pt x="334" y="352"/>
                    </a:lnTo>
                    <a:lnTo>
                      <a:pt x="168" y="611"/>
                    </a:lnTo>
                    <a:lnTo>
                      <a:pt x="294" y="330"/>
                    </a:lnTo>
                    <a:lnTo>
                      <a:pt x="0" y="306"/>
                    </a:lnTo>
                    <a:lnTo>
                      <a:pt x="295" y="283"/>
                    </a:lnTo>
                  </a:path>
                </a:pathLst>
              </a:custGeom>
              <a:solidFill>
                <a:srgbClr val="1534A3"/>
              </a:solidFill>
              <a:ln w="12700" cap="rnd" cmpd="sng">
                <a:noFill/>
                <a:prstDash val="solid"/>
                <a:round/>
                <a:headEnd type="none" w="med" len="med"/>
                <a:tailEnd type="none" w="med" len="med"/>
              </a:ln>
              <a:effectLst/>
            </p:spPr>
            <p:txBody>
              <a:bodyPr/>
              <a:lstStyle/>
              <a:p>
                <a:endParaRPr lang="en-US"/>
              </a:p>
            </p:txBody>
          </p:sp>
          <p:sp>
            <p:nvSpPr>
              <p:cNvPr id="1050" name="Freeform 26"/>
              <p:cNvSpPr>
                <a:spLocks/>
              </p:cNvSpPr>
              <p:nvPr/>
            </p:nvSpPr>
            <p:spPr bwMode="auto">
              <a:xfrm>
                <a:off x="509" y="266"/>
                <a:ext cx="318" cy="392"/>
              </a:xfrm>
              <a:custGeom>
                <a:avLst/>
                <a:gdLst/>
                <a:ahLst/>
                <a:cxnLst>
                  <a:cxn ang="0">
                    <a:pos x="0" y="99"/>
                  </a:cxn>
                  <a:cxn ang="0">
                    <a:pos x="146" y="172"/>
                  </a:cxn>
                  <a:cxn ang="0">
                    <a:pos x="159" y="0"/>
                  </a:cxn>
                  <a:cxn ang="0">
                    <a:pos x="171" y="172"/>
                  </a:cxn>
                  <a:cxn ang="0">
                    <a:pos x="317" y="99"/>
                  </a:cxn>
                  <a:cxn ang="0">
                    <a:pos x="183" y="196"/>
                  </a:cxn>
                  <a:cxn ang="0">
                    <a:pos x="317" y="292"/>
                  </a:cxn>
                  <a:cxn ang="0">
                    <a:pos x="171" y="220"/>
                  </a:cxn>
                  <a:cxn ang="0">
                    <a:pos x="159" y="391"/>
                  </a:cxn>
                  <a:cxn ang="0">
                    <a:pos x="146" y="220"/>
                  </a:cxn>
                  <a:cxn ang="0">
                    <a:pos x="0" y="292"/>
                  </a:cxn>
                  <a:cxn ang="0">
                    <a:pos x="134" y="196"/>
                  </a:cxn>
                  <a:cxn ang="0">
                    <a:pos x="0" y="99"/>
                  </a:cxn>
                </a:cxnLst>
                <a:rect l="0" t="0" r="r" b="b"/>
                <a:pathLst>
                  <a:path w="318" h="392">
                    <a:moveTo>
                      <a:pt x="0" y="99"/>
                    </a:moveTo>
                    <a:lnTo>
                      <a:pt x="146" y="172"/>
                    </a:lnTo>
                    <a:lnTo>
                      <a:pt x="159" y="0"/>
                    </a:lnTo>
                    <a:lnTo>
                      <a:pt x="171" y="172"/>
                    </a:lnTo>
                    <a:lnTo>
                      <a:pt x="317" y="99"/>
                    </a:lnTo>
                    <a:lnTo>
                      <a:pt x="183" y="196"/>
                    </a:lnTo>
                    <a:lnTo>
                      <a:pt x="317" y="292"/>
                    </a:lnTo>
                    <a:lnTo>
                      <a:pt x="171" y="220"/>
                    </a:lnTo>
                    <a:lnTo>
                      <a:pt x="159" y="391"/>
                    </a:lnTo>
                    <a:lnTo>
                      <a:pt x="146" y="220"/>
                    </a:lnTo>
                    <a:lnTo>
                      <a:pt x="0" y="292"/>
                    </a:lnTo>
                    <a:lnTo>
                      <a:pt x="134" y="196"/>
                    </a:lnTo>
                    <a:lnTo>
                      <a:pt x="0" y="99"/>
                    </a:lnTo>
                  </a:path>
                </a:pathLst>
              </a:custGeom>
              <a:solidFill>
                <a:srgbClr val="1A39A6"/>
              </a:solidFill>
              <a:ln w="12700" cap="rnd" cmpd="sng">
                <a:noFill/>
                <a:prstDash val="solid"/>
                <a:round/>
                <a:headEnd type="none" w="med" len="med"/>
                <a:tailEnd type="none" w="med" len="med"/>
              </a:ln>
              <a:effectLst/>
            </p:spPr>
            <p:txBody>
              <a:bodyPr/>
              <a:lstStyle/>
              <a:p>
                <a:endParaRPr lang="en-US"/>
              </a:p>
            </p:txBody>
          </p:sp>
          <p:sp>
            <p:nvSpPr>
              <p:cNvPr id="1051" name="Freeform 27"/>
              <p:cNvSpPr>
                <a:spLocks/>
              </p:cNvSpPr>
              <p:nvPr/>
            </p:nvSpPr>
            <p:spPr bwMode="auto">
              <a:xfrm>
                <a:off x="348" y="169"/>
                <a:ext cx="639" cy="586"/>
              </a:xfrm>
              <a:custGeom>
                <a:avLst/>
                <a:gdLst/>
                <a:ahLst/>
                <a:cxnLst>
                  <a:cxn ang="0">
                    <a:pos x="281" y="270"/>
                  </a:cxn>
                  <a:cxn ang="0">
                    <a:pos x="161" y="0"/>
                  </a:cxn>
                  <a:cxn ang="0">
                    <a:pos x="320" y="246"/>
                  </a:cxn>
                  <a:cxn ang="0">
                    <a:pos x="479" y="0"/>
                  </a:cxn>
                  <a:cxn ang="0">
                    <a:pos x="357" y="270"/>
                  </a:cxn>
                  <a:cxn ang="0">
                    <a:pos x="638" y="293"/>
                  </a:cxn>
                  <a:cxn ang="0">
                    <a:pos x="356" y="315"/>
                  </a:cxn>
                  <a:cxn ang="0">
                    <a:pos x="479" y="585"/>
                  </a:cxn>
                  <a:cxn ang="0">
                    <a:pos x="320" y="339"/>
                  </a:cxn>
                  <a:cxn ang="0">
                    <a:pos x="161" y="585"/>
                  </a:cxn>
                  <a:cxn ang="0">
                    <a:pos x="281" y="316"/>
                  </a:cxn>
                  <a:cxn ang="0">
                    <a:pos x="0" y="293"/>
                  </a:cxn>
                  <a:cxn ang="0">
                    <a:pos x="281" y="270"/>
                  </a:cxn>
                </a:cxnLst>
                <a:rect l="0" t="0" r="r" b="b"/>
                <a:pathLst>
                  <a:path w="639" h="586">
                    <a:moveTo>
                      <a:pt x="281" y="270"/>
                    </a:moveTo>
                    <a:lnTo>
                      <a:pt x="161" y="0"/>
                    </a:lnTo>
                    <a:lnTo>
                      <a:pt x="320" y="246"/>
                    </a:lnTo>
                    <a:lnTo>
                      <a:pt x="479" y="0"/>
                    </a:lnTo>
                    <a:lnTo>
                      <a:pt x="357" y="270"/>
                    </a:lnTo>
                    <a:lnTo>
                      <a:pt x="638" y="293"/>
                    </a:lnTo>
                    <a:lnTo>
                      <a:pt x="356" y="315"/>
                    </a:lnTo>
                    <a:lnTo>
                      <a:pt x="479" y="585"/>
                    </a:lnTo>
                    <a:lnTo>
                      <a:pt x="320" y="339"/>
                    </a:lnTo>
                    <a:lnTo>
                      <a:pt x="161" y="585"/>
                    </a:lnTo>
                    <a:lnTo>
                      <a:pt x="281" y="316"/>
                    </a:lnTo>
                    <a:lnTo>
                      <a:pt x="0" y="293"/>
                    </a:lnTo>
                    <a:lnTo>
                      <a:pt x="281" y="270"/>
                    </a:lnTo>
                  </a:path>
                </a:pathLst>
              </a:custGeom>
              <a:solidFill>
                <a:srgbClr val="1A39A6"/>
              </a:solidFill>
              <a:ln w="12700" cap="rnd" cmpd="sng">
                <a:noFill/>
                <a:prstDash val="solid"/>
                <a:round/>
                <a:headEnd type="none" w="med" len="med"/>
                <a:tailEnd type="none" w="med" len="med"/>
              </a:ln>
              <a:effectLst/>
            </p:spPr>
            <p:txBody>
              <a:bodyPr/>
              <a:lstStyle/>
              <a:p>
                <a:endParaRPr lang="en-US"/>
              </a:p>
            </p:txBody>
          </p:sp>
          <p:sp>
            <p:nvSpPr>
              <p:cNvPr id="1052" name="Freeform 28"/>
              <p:cNvSpPr>
                <a:spLocks/>
              </p:cNvSpPr>
              <p:nvPr/>
            </p:nvSpPr>
            <p:spPr bwMode="auto">
              <a:xfrm>
                <a:off x="515" y="273"/>
                <a:ext cx="306" cy="378"/>
              </a:xfrm>
              <a:custGeom>
                <a:avLst/>
                <a:gdLst/>
                <a:ahLst/>
                <a:cxnLst>
                  <a:cxn ang="0">
                    <a:pos x="0" y="96"/>
                  </a:cxn>
                  <a:cxn ang="0">
                    <a:pos x="140" y="165"/>
                  </a:cxn>
                  <a:cxn ang="0">
                    <a:pos x="153" y="0"/>
                  </a:cxn>
                  <a:cxn ang="0">
                    <a:pos x="165" y="165"/>
                  </a:cxn>
                  <a:cxn ang="0">
                    <a:pos x="305" y="96"/>
                  </a:cxn>
                  <a:cxn ang="0">
                    <a:pos x="177" y="189"/>
                  </a:cxn>
                  <a:cxn ang="0">
                    <a:pos x="305" y="283"/>
                  </a:cxn>
                  <a:cxn ang="0">
                    <a:pos x="165" y="212"/>
                  </a:cxn>
                  <a:cxn ang="0">
                    <a:pos x="153" y="377"/>
                  </a:cxn>
                  <a:cxn ang="0">
                    <a:pos x="140" y="212"/>
                  </a:cxn>
                  <a:cxn ang="0">
                    <a:pos x="0" y="283"/>
                  </a:cxn>
                  <a:cxn ang="0">
                    <a:pos x="128" y="189"/>
                  </a:cxn>
                  <a:cxn ang="0">
                    <a:pos x="0" y="96"/>
                  </a:cxn>
                </a:cxnLst>
                <a:rect l="0" t="0" r="r" b="b"/>
                <a:pathLst>
                  <a:path w="306" h="378">
                    <a:moveTo>
                      <a:pt x="0" y="96"/>
                    </a:moveTo>
                    <a:lnTo>
                      <a:pt x="140" y="165"/>
                    </a:lnTo>
                    <a:lnTo>
                      <a:pt x="153" y="0"/>
                    </a:lnTo>
                    <a:lnTo>
                      <a:pt x="165" y="165"/>
                    </a:lnTo>
                    <a:lnTo>
                      <a:pt x="305" y="96"/>
                    </a:lnTo>
                    <a:lnTo>
                      <a:pt x="177" y="189"/>
                    </a:lnTo>
                    <a:lnTo>
                      <a:pt x="305" y="283"/>
                    </a:lnTo>
                    <a:lnTo>
                      <a:pt x="165" y="212"/>
                    </a:lnTo>
                    <a:lnTo>
                      <a:pt x="153" y="377"/>
                    </a:lnTo>
                    <a:lnTo>
                      <a:pt x="140" y="212"/>
                    </a:lnTo>
                    <a:lnTo>
                      <a:pt x="0" y="283"/>
                    </a:lnTo>
                    <a:lnTo>
                      <a:pt x="128" y="189"/>
                    </a:lnTo>
                    <a:lnTo>
                      <a:pt x="0" y="96"/>
                    </a:lnTo>
                  </a:path>
                </a:pathLst>
              </a:custGeom>
              <a:solidFill>
                <a:srgbClr val="1F3EA9"/>
              </a:solidFill>
              <a:ln w="12700" cap="rnd" cmpd="sng">
                <a:noFill/>
                <a:prstDash val="solid"/>
                <a:round/>
                <a:headEnd type="none" w="med" len="med"/>
                <a:tailEnd type="none" w="med" len="med"/>
              </a:ln>
              <a:effectLst/>
            </p:spPr>
            <p:txBody>
              <a:bodyPr/>
              <a:lstStyle/>
              <a:p>
                <a:endParaRPr lang="en-US"/>
              </a:p>
            </p:txBody>
          </p:sp>
          <p:sp>
            <p:nvSpPr>
              <p:cNvPr id="1053" name="Freeform 29"/>
              <p:cNvSpPr>
                <a:spLocks/>
              </p:cNvSpPr>
              <p:nvPr/>
            </p:nvSpPr>
            <p:spPr bwMode="auto">
              <a:xfrm>
                <a:off x="363" y="182"/>
                <a:ext cx="610" cy="560"/>
              </a:xfrm>
              <a:custGeom>
                <a:avLst/>
                <a:gdLst/>
                <a:ahLst/>
                <a:cxnLst>
                  <a:cxn ang="0">
                    <a:pos x="266" y="257"/>
                  </a:cxn>
                  <a:cxn ang="0">
                    <a:pos x="152" y="0"/>
                  </a:cxn>
                  <a:cxn ang="0">
                    <a:pos x="305" y="233"/>
                  </a:cxn>
                  <a:cxn ang="0">
                    <a:pos x="455" y="0"/>
                  </a:cxn>
                  <a:cxn ang="0">
                    <a:pos x="342" y="257"/>
                  </a:cxn>
                  <a:cxn ang="0">
                    <a:pos x="609" y="280"/>
                  </a:cxn>
                  <a:cxn ang="0">
                    <a:pos x="341" y="302"/>
                  </a:cxn>
                  <a:cxn ang="0">
                    <a:pos x="455" y="559"/>
                  </a:cxn>
                  <a:cxn ang="0">
                    <a:pos x="305" y="326"/>
                  </a:cxn>
                  <a:cxn ang="0">
                    <a:pos x="152" y="559"/>
                  </a:cxn>
                  <a:cxn ang="0">
                    <a:pos x="266" y="304"/>
                  </a:cxn>
                  <a:cxn ang="0">
                    <a:pos x="0" y="280"/>
                  </a:cxn>
                  <a:cxn ang="0">
                    <a:pos x="266" y="257"/>
                  </a:cxn>
                </a:cxnLst>
                <a:rect l="0" t="0" r="r" b="b"/>
                <a:pathLst>
                  <a:path w="610" h="560">
                    <a:moveTo>
                      <a:pt x="266" y="257"/>
                    </a:moveTo>
                    <a:lnTo>
                      <a:pt x="152" y="0"/>
                    </a:lnTo>
                    <a:lnTo>
                      <a:pt x="305" y="233"/>
                    </a:lnTo>
                    <a:lnTo>
                      <a:pt x="455" y="0"/>
                    </a:lnTo>
                    <a:lnTo>
                      <a:pt x="342" y="257"/>
                    </a:lnTo>
                    <a:lnTo>
                      <a:pt x="609" y="280"/>
                    </a:lnTo>
                    <a:lnTo>
                      <a:pt x="341" y="302"/>
                    </a:lnTo>
                    <a:lnTo>
                      <a:pt x="455" y="559"/>
                    </a:lnTo>
                    <a:lnTo>
                      <a:pt x="305" y="326"/>
                    </a:lnTo>
                    <a:lnTo>
                      <a:pt x="152" y="559"/>
                    </a:lnTo>
                    <a:lnTo>
                      <a:pt x="266" y="304"/>
                    </a:lnTo>
                    <a:lnTo>
                      <a:pt x="0" y="280"/>
                    </a:lnTo>
                    <a:lnTo>
                      <a:pt x="266" y="257"/>
                    </a:lnTo>
                  </a:path>
                </a:pathLst>
              </a:custGeom>
              <a:solidFill>
                <a:srgbClr val="1F3EA9"/>
              </a:solidFill>
              <a:ln w="12700" cap="rnd" cmpd="sng">
                <a:noFill/>
                <a:prstDash val="solid"/>
                <a:round/>
                <a:headEnd type="none" w="med" len="med"/>
                <a:tailEnd type="none" w="med" len="med"/>
              </a:ln>
              <a:effectLst/>
            </p:spPr>
            <p:txBody>
              <a:bodyPr/>
              <a:lstStyle/>
              <a:p>
                <a:endParaRPr lang="en-US"/>
              </a:p>
            </p:txBody>
          </p:sp>
          <p:sp>
            <p:nvSpPr>
              <p:cNvPr id="1054" name="Freeform 30"/>
              <p:cNvSpPr>
                <a:spLocks/>
              </p:cNvSpPr>
              <p:nvPr/>
            </p:nvSpPr>
            <p:spPr bwMode="auto">
              <a:xfrm>
                <a:off x="521" y="281"/>
                <a:ext cx="294" cy="363"/>
              </a:xfrm>
              <a:custGeom>
                <a:avLst/>
                <a:gdLst/>
                <a:ahLst/>
                <a:cxnLst>
                  <a:cxn ang="0">
                    <a:pos x="0" y="90"/>
                  </a:cxn>
                  <a:cxn ang="0">
                    <a:pos x="134" y="158"/>
                  </a:cxn>
                  <a:cxn ang="0">
                    <a:pos x="147" y="0"/>
                  </a:cxn>
                  <a:cxn ang="0">
                    <a:pos x="159" y="158"/>
                  </a:cxn>
                  <a:cxn ang="0">
                    <a:pos x="293" y="90"/>
                  </a:cxn>
                  <a:cxn ang="0">
                    <a:pos x="171" y="181"/>
                  </a:cxn>
                  <a:cxn ang="0">
                    <a:pos x="293" y="270"/>
                  </a:cxn>
                  <a:cxn ang="0">
                    <a:pos x="159" y="204"/>
                  </a:cxn>
                  <a:cxn ang="0">
                    <a:pos x="147" y="362"/>
                  </a:cxn>
                  <a:cxn ang="0">
                    <a:pos x="134" y="204"/>
                  </a:cxn>
                  <a:cxn ang="0">
                    <a:pos x="0" y="270"/>
                  </a:cxn>
                  <a:cxn ang="0">
                    <a:pos x="122" y="181"/>
                  </a:cxn>
                  <a:cxn ang="0">
                    <a:pos x="0" y="90"/>
                  </a:cxn>
                </a:cxnLst>
                <a:rect l="0" t="0" r="r" b="b"/>
                <a:pathLst>
                  <a:path w="294" h="363">
                    <a:moveTo>
                      <a:pt x="0" y="90"/>
                    </a:moveTo>
                    <a:lnTo>
                      <a:pt x="134" y="158"/>
                    </a:lnTo>
                    <a:lnTo>
                      <a:pt x="147" y="0"/>
                    </a:lnTo>
                    <a:lnTo>
                      <a:pt x="159" y="158"/>
                    </a:lnTo>
                    <a:lnTo>
                      <a:pt x="293" y="90"/>
                    </a:lnTo>
                    <a:lnTo>
                      <a:pt x="171" y="181"/>
                    </a:lnTo>
                    <a:lnTo>
                      <a:pt x="293" y="270"/>
                    </a:lnTo>
                    <a:lnTo>
                      <a:pt x="159" y="204"/>
                    </a:lnTo>
                    <a:lnTo>
                      <a:pt x="147" y="362"/>
                    </a:lnTo>
                    <a:lnTo>
                      <a:pt x="134" y="204"/>
                    </a:lnTo>
                    <a:lnTo>
                      <a:pt x="0" y="270"/>
                    </a:lnTo>
                    <a:lnTo>
                      <a:pt x="122" y="181"/>
                    </a:lnTo>
                    <a:lnTo>
                      <a:pt x="0" y="90"/>
                    </a:lnTo>
                  </a:path>
                </a:pathLst>
              </a:custGeom>
              <a:solidFill>
                <a:srgbClr val="2645AC"/>
              </a:solidFill>
              <a:ln w="12700" cap="rnd" cmpd="sng">
                <a:noFill/>
                <a:prstDash val="solid"/>
                <a:round/>
                <a:headEnd type="none" w="med" len="med"/>
                <a:tailEnd type="none" w="med" len="med"/>
              </a:ln>
              <a:effectLst/>
            </p:spPr>
            <p:txBody>
              <a:bodyPr/>
              <a:lstStyle/>
              <a:p>
                <a:endParaRPr lang="en-US"/>
              </a:p>
            </p:txBody>
          </p:sp>
          <p:sp>
            <p:nvSpPr>
              <p:cNvPr id="1055" name="Freeform 31"/>
              <p:cNvSpPr>
                <a:spLocks/>
              </p:cNvSpPr>
              <p:nvPr/>
            </p:nvSpPr>
            <p:spPr bwMode="auto">
              <a:xfrm>
                <a:off x="377" y="195"/>
                <a:ext cx="582" cy="534"/>
              </a:xfrm>
              <a:custGeom>
                <a:avLst/>
                <a:gdLst/>
                <a:ahLst/>
                <a:cxnLst>
                  <a:cxn ang="0">
                    <a:pos x="253" y="244"/>
                  </a:cxn>
                  <a:cxn ang="0">
                    <a:pos x="145" y="0"/>
                  </a:cxn>
                  <a:cxn ang="0">
                    <a:pos x="291" y="220"/>
                  </a:cxn>
                  <a:cxn ang="0">
                    <a:pos x="436" y="0"/>
                  </a:cxn>
                  <a:cxn ang="0">
                    <a:pos x="327" y="244"/>
                  </a:cxn>
                  <a:cxn ang="0">
                    <a:pos x="581" y="267"/>
                  </a:cxn>
                  <a:cxn ang="0">
                    <a:pos x="327" y="289"/>
                  </a:cxn>
                  <a:cxn ang="0">
                    <a:pos x="436" y="533"/>
                  </a:cxn>
                  <a:cxn ang="0">
                    <a:pos x="291" y="313"/>
                  </a:cxn>
                  <a:cxn ang="0">
                    <a:pos x="145" y="533"/>
                  </a:cxn>
                  <a:cxn ang="0">
                    <a:pos x="252" y="290"/>
                  </a:cxn>
                  <a:cxn ang="0">
                    <a:pos x="0" y="267"/>
                  </a:cxn>
                  <a:cxn ang="0">
                    <a:pos x="253" y="244"/>
                  </a:cxn>
                </a:cxnLst>
                <a:rect l="0" t="0" r="r" b="b"/>
                <a:pathLst>
                  <a:path w="582" h="534">
                    <a:moveTo>
                      <a:pt x="253" y="244"/>
                    </a:moveTo>
                    <a:lnTo>
                      <a:pt x="145" y="0"/>
                    </a:lnTo>
                    <a:lnTo>
                      <a:pt x="291" y="220"/>
                    </a:lnTo>
                    <a:lnTo>
                      <a:pt x="436" y="0"/>
                    </a:lnTo>
                    <a:lnTo>
                      <a:pt x="327" y="244"/>
                    </a:lnTo>
                    <a:lnTo>
                      <a:pt x="581" y="267"/>
                    </a:lnTo>
                    <a:lnTo>
                      <a:pt x="327" y="289"/>
                    </a:lnTo>
                    <a:lnTo>
                      <a:pt x="436" y="533"/>
                    </a:lnTo>
                    <a:lnTo>
                      <a:pt x="291" y="313"/>
                    </a:lnTo>
                    <a:lnTo>
                      <a:pt x="145" y="533"/>
                    </a:lnTo>
                    <a:lnTo>
                      <a:pt x="252" y="290"/>
                    </a:lnTo>
                    <a:lnTo>
                      <a:pt x="0" y="267"/>
                    </a:lnTo>
                    <a:lnTo>
                      <a:pt x="253" y="244"/>
                    </a:lnTo>
                  </a:path>
                </a:pathLst>
              </a:custGeom>
              <a:solidFill>
                <a:srgbClr val="2645AC"/>
              </a:solidFill>
              <a:ln w="12700" cap="rnd" cmpd="sng">
                <a:noFill/>
                <a:prstDash val="solid"/>
                <a:round/>
                <a:headEnd type="none" w="med" len="med"/>
                <a:tailEnd type="none" w="med" len="med"/>
              </a:ln>
              <a:effectLst/>
            </p:spPr>
            <p:txBody>
              <a:bodyPr/>
              <a:lstStyle/>
              <a:p>
                <a:endParaRPr lang="en-US"/>
              </a:p>
            </p:txBody>
          </p:sp>
          <p:sp>
            <p:nvSpPr>
              <p:cNvPr id="1056" name="Freeform 32"/>
              <p:cNvSpPr>
                <a:spLocks/>
              </p:cNvSpPr>
              <p:nvPr/>
            </p:nvSpPr>
            <p:spPr bwMode="auto">
              <a:xfrm>
                <a:off x="527" y="288"/>
                <a:ext cx="282" cy="348"/>
              </a:xfrm>
              <a:custGeom>
                <a:avLst/>
                <a:gdLst/>
                <a:ahLst/>
                <a:cxnLst>
                  <a:cxn ang="0">
                    <a:pos x="0" y="88"/>
                  </a:cxn>
                  <a:cxn ang="0">
                    <a:pos x="128" y="151"/>
                  </a:cxn>
                  <a:cxn ang="0">
                    <a:pos x="141" y="0"/>
                  </a:cxn>
                  <a:cxn ang="0">
                    <a:pos x="153" y="151"/>
                  </a:cxn>
                  <a:cxn ang="0">
                    <a:pos x="280" y="88"/>
                  </a:cxn>
                  <a:cxn ang="0">
                    <a:pos x="165" y="174"/>
                  </a:cxn>
                  <a:cxn ang="0">
                    <a:pos x="281" y="259"/>
                  </a:cxn>
                  <a:cxn ang="0">
                    <a:pos x="153" y="197"/>
                  </a:cxn>
                  <a:cxn ang="0">
                    <a:pos x="141" y="347"/>
                  </a:cxn>
                  <a:cxn ang="0">
                    <a:pos x="128" y="197"/>
                  </a:cxn>
                  <a:cxn ang="0">
                    <a:pos x="0" y="261"/>
                  </a:cxn>
                  <a:cxn ang="0">
                    <a:pos x="116" y="174"/>
                  </a:cxn>
                  <a:cxn ang="0">
                    <a:pos x="0" y="88"/>
                  </a:cxn>
                </a:cxnLst>
                <a:rect l="0" t="0" r="r" b="b"/>
                <a:pathLst>
                  <a:path w="282" h="348">
                    <a:moveTo>
                      <a:pt x="0" y="88"/>
                    </a:moveTo>
                    <a:lnTo>
                      <a:pt x="128" y="151"/>
                    </a:lnTo>
                    <a:lnTo>
                      <a:pt x="141" y="0"/>
                    </a:lnTo>
                    <a:lnTo>
                      <a:pt x="153" y="151"/>
                    </a:lnTo>
                    <a:lnTo>
                      <a:pt x="280" y="88"/>
                    </a:lnTo>
                    <a:lnTo>
                      <a:pt x="165" y="174"/>
                    </a:lnTo>
                    <a:lnTo>
                      <a:pt x="281" y="259"/>
                    </a:lnTo>
                    <a:lnTo>
                      <a:pt x="153" y="197"/>
                    </a:lnTo>
                    <a:lnTo>
                      <a:pt x="141" y="347"/>
                    </a:lnTo>
                    <a:lnTo>
                      <a:pt x="128" y="197"/>
                    </a:lnTo>
                    <a:lnTo>
                      <a:pt x="0" y="261"/>
                    </a:lnTo>
                    <a:lnTo>
                      <a:pt x="116" y="174"/>
                    </a:lnTo>
                    <a:lnTo>
                      <a:pt x="0" y="88"/>
                    </a:lnTo>
                  </a:path>
                </a:pathLst>
              </a:custGeom>
              <a:solidFill>
                <a:srgbClr val="2C4BAF"/>
              </a:solidFill>
              <a:ln w="12700" cap="rnd" cmpd="sng">
                <a:noFill/>
                <a:prstDash val="solid"/>
                <a:round/>
                <a:headEnd type="none" w="med" len="med"/>
                <a:tailEnd type="none" w="med" len="med"/>
              </a:ln>
              <a:effectLst/>
            </p:spPr>
            <p:txBody>
              <a:bodyPr/>
              <a:lstStyle/>
              <a:p>
                <a:endParaRPr lang="en-US"/>
              </a:p>
            </p:txBody>
          </p:sp>
          <p:sp>
            <p:nvSpPr>
              <p:cNvPr id="1057" name="Freeform 33"/>
              <p:cNvSpPr>
                <a:spLocks/>
              </p:cNvSpPr>
              <p:nvPr/>
            </p:nvSpPr>
            <p:spPr bwMode="auto">
              <a:xfrm>
                <a:off x="391" y="209"/>
                <a:ext cx="553" cy="507"/>
              </a:xfrm>
              <a:custGeom>
                <a:avLst/>
                <a:gdLst/>
                <a:ahLst/>
                <a:cxnLst>
                  <a:cxn ang="0">
                    <a:pos x="239" y="230"/>
                  </a:cxn>
                  <a:cxn ang="0">
                    <a:pos x="139" y="0"/>
                  </a:cxn>
                  <a:cxn ang="0">
                    <a:pos x="277" y="206"/>
                  </a:cxn>
                  <a:cxn ang="0">
                    <a:pos x="414" y="0"/>
                  </a:cxn>
                  <a:cxn ang="0">
                    <a:pos x="313" y="230"/>
                  </a:cxn>
                  <a:cxn ang="0">
                    <a:pos x="552" y="253"/>
                  </a:cxn>
                  <a:cxn ang="0">
                    <a:pos x="312" y="275"/>
                  </a:cxn>
                  <a:cxn ang="0">
                    <a:pos x="414" y="506"/>
                  </a:cxn>
                  <a:cxn ang="0">
                    <a:pos x="277" y="299"/>
                  </a:cxn>
                  <a:cxn ang="0">
                    <a:pos x="139" y="506"/>
                  </a:cxn>
                  <a:cxn ang="0">
                    <a:pos x="238" y="277"/>
                  </a:cxn>
                  <a:cxn ang="0">
                    <a:pos x="0" y="253"/>
                  </a:cxn>
                  <a:cxn ang="0">
                    <a:pos x="239" y="230"/>
                  </a:cxn>
                </a:cxnLst>
                <a:rect l="0" t="0" r="r" b="b"/>
                <a:pathLst>
                  <a:path w="553" h="507">
                    <a:moveTo>
                      <a:pt x="239" y="230"/>
                    </a:moveTo>
                    <a:lnTo>
                      <a:pt x="139" y="0"/>
                    </a:lnTo>
                    <a:lnTo>
                      <a:pt x="277" y="206"/>
                    </a:lnTo>
                    <a:lnTo>
                      <a:pt x="414" y="0"/>
                    </a:lnTo>
                    <a:lnTo>
                      <a:pt x="313" y="230"/>
                    </a:lnTo>
                    <a:lnTo>
                      <a:pt x="552" y="253"/>
                    </a:lnTo>
                    <a:lnTo>
                      <a:pt x="312" y="275"/>
                    </a:lnTo>
                    <a:lnTo>
                      <a:pt x="414" y="506"/>
                    </a:lnTo>
                    <a:lnTo>
                      <a:pt x="277" y="299"/>
                    </a:lnTo>
                    <a:lnTo>
                      <a:pt x="139" y="506"/>
                    </a:lnTo>
                    <a:lnTo>
                      <a:pt x="238" y="277"/>
                    </a:lnTo>
                    <a:lnTo>
                      <a:pt x="0" y="253"/>
                    </a:lnTo>
                    <a:lnTo>
                      <a:pt x="239" y="230"/>
                    </a:lnTo>
                  </a:path>
                </a:pathLst>
              </a:custGeom>
              <a:solidFill>
                <a:srgbClr val="2C4BAF"/>
              </a:solidFill>
              <a:ln w="12700" cap="rnd" cmpd="sng">
                <a:noFill/>
                <a:prstDash val="solid"/>
                <a:round/>
                <a:headEnd type="none" w="med" len="med"/>
                <a:tailEnd type="none" w="med" len="med"/>
              </a:ln>
              <a:effectLst/>
            </p:spPr>
            <p:txBody>
              <a:bodyPr/>
              <a:lstStyle/>
              <a:p>
                <a:endParaRPr lang="en-US"/>
              </a:p>
            </p:txBody>
          </p:sp>
          <p:sp>
            <p:nvSpPr>
              <p:cNvPr id="1058" name="Freeform 34"/>
              <p:cNvSpPr>
                <a:spLocks/>
              </p:cNvSpPr>
              <p:nvPr/>
            </p:nvSpPr>
            <p:spPr bwMode="auto">
              <a:xfrm>
                <a:off x="533" y="296"/>
                <a:ext cx="270" cy="332"/>
              </a:xfrm>
              <a:custGeom>
                <a:avLst/>
                <a:gdLst/>
                <a:ahLst/>
                <a:cxnLst>
                  <a:cxn ang="0">
                    <a:pos x="0" y="84"/>
                  </a:cxn>
                  <a:cxn ang="0">
                    <a:pos x="122" y="143"/>
                  </a:cxn>
                  <a:cxn ang="0">
                    <a:pos x="135" y="0"/>
                  </a:cxn>
                  <a:cxn ang="0">
                    <a:pos x="147" y="143"/>
                  </a:cxn>
                  <a:cxn ang="0">
                    <a:pos x="268" y="82"/>
                  </a:cxn>
                  <a:cxn ang="0">
                    <a:pos x="159" y="166"/>
                  </a:cxn>
                  <a:cxn ang="0">
                    <a:pos x="269" y="249"/>
                  </a:cxn>
                  <a:cxn ang="0">
                    <a:pos x="147" y="189"/>
                  </a:cxn>
                  <a:cxn ang="0">
                    <a:pos x="135" y="331"/>
                  </a:cxn>
                  <a:cxn ang="0">
                    <a:pos x="122" y="189"/>
                  </a:cxn>
                  <a:cxn ang="0">
                    <a:pos x="0" y="249"/>
                  </a:cxn>
                  <a:cxn ang="0">
                    <a:pos x="110" y="166"/>
                  </a:cxn>
                  <a:cxn ang="0">
                    <a:pos x="0" y="84"/>
                  </a:cxn>
                </a:cxnLst>
                <a:rect l="0" t="0" r="r" b="b"/>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solidFill>
                <a:srgbClr val="3352B3"/>
              </a:solidFill>
              <a:ln w="12700" cap="rnd" cmpd="sng">
                <a:noFill/>
                <a:prstDash val="solid"/>
                <a:round/>
                <a:headEnd type="none" w="med" len="med"/>
                <a:tailEnd type="none" w="med" len="med"/>
              </a:ln>
              <a:effectLst/>
            </p:spPr>
            <p:txBody>
              <a:bodyPr/>
              <a:lstStyle/>
              <a:p>
                <a:endParaRPr lang="en-US"/>
              </a:p>
            </p:txBody>
          </p:sp>
          <p:sp>
            <p:nvSpPr>
              <p:cNvPr id="1059" name="Freeform 35"/>
              <p:cNvSpPr>
                <a:spLocks/>
              </p:cNvSpPr>
              <p:nvPr/>
            </p:nvSpPr>
            <p:spPr bwMode="auto">
              <a:xfrm>
                <a:off x="405" y="222"/>
                <a:ext cx="525" cy="480"/>
              </a:xfrm>
              <a:custGeom>
                <a:avLst/>
                <a:gdLst/>
                <a:ahLst/>
                <a:cxnLst>
                  <a:cxn ang="0">
                    <a:pos x="225" y="217"/>
                  </a:cxn>
                  <a:cxn ang="0">
                    <a:pos x="133" y="0"/>
                  </a:cxn>
                  <a:cxn ang="0">
                    <a:pos x="263" y="193"/>
                  </a:cxn>
                  <a:cxn ang="0">
                    <a:pos x="393" y="0"/>
                  </a:cxn>
                  <a:cxn ang="0">
                    <a:pos x="299" y="217"/>
                  </a:cxn>
                  <a:cxn ang="0">
                    <a:pos x="524" y="240"/>
                  </a:cxn>
                  <a:cxn ang="0">
                    <a:pos x="298" y="262"/>
                  </a:cxn>
                  <a:cxn ang="0">
                    <a:pos x="393" y="479"/>
                  </a:cxn>
                  <a:cxn ang="0">
                    <a:pos x="263" y="286"/>
                  </a:cxn>
                  <a:cxn ang="0">
                    <a:pos x="133" y="479"/>
                  </a:cxn>
                  <a:cxn ang="0">
                    <a:pos x="224" y="263"/>
                  </a:cxn>
                  <a:cxn ang="0">
                    <a:pos x="0" y="240"/>
                  </a:cxn>
                  <a:cxn ang="0">
                    <a:pos x="225" y="217"/>
                  </a:cxn>
                </a:cxnLst>
                <a:rect l="0" t="0" r="r" b="b"/>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solidFill>
                <a:srgbClr val="3352B3"/>
              </a:solidFill>
              <a:ln w="12700" cap="rnd" cmpd="sng">
                <a:noFill/>
                <a:prstDash val="solid"/>
                <a:round/>
                <a:headEnd type="none" w="med" len="med"/>
                <a:tailEnd type="none" w="med" len="med"/>
              </a:ln>
              <a:effectLst/>
            </p:spPr>
            <p:txBody>
              <a:bodyPr/>
              <a:lstStyle/>
              <a:p>
                <a:endParaRPr lang="en-US"/>
              </a:p>
            </p:txBody>
          </p:sp>
          <p:sp>
            <p:nvSpPr>
              <p:cNvPr id="1060" name="Freeform 36"/>
              <p:cNvSpPr>
                <a:spLocks/>
              </p:cNvSpPr>
              <p:nvPr/>
            </p:nvSpPr>
            <p:spPr bwMode="auto">
              <a:xfrm>
                <a:off x="538" y="303"/>
                <a:ext cx="259" cy="318"/>
              </a:xfrm>
              <a:custGeom>
                <a:avLst/>
                <a:gdLst/>
                <a:ahLst/>
                <a:cxnLst>
                  <a:cxn ang="0">
                    <a:pos x="0" y="80"/>
                  </a:cxn>
                  <a:cxn ang="0">
                    <a:pos x="117" y="136"/>
                  </a:cxn>
                  <a:cxn ang="0">
                    <a:pos x="129" y="0"/>
                  </a:cxn>
                  <a:cxn ang="0">
                    <a:pos x="142" y="136"/>
                  </a:cxn>
                  <a:cxn ang="0">
                    <a:pos x="258" y="80"/>
                  </a:cxn>
                  <a:cxn ang="0">
                    <a:pos x="154" y="159"/>
                  </a:cxn>
                  <a:cxn ang="0">
                    <a:pos x="258" y="239"/>
                  </a:cxn>
                  <a:cxn ang="0">
                    <a:pos x="142" y="182"/>
                  </a:cxn>
                  <a:cxn ang="0">
                    <a:pos x="130" y="317"/>
                  </a:cxn>
                  <a:cxn ang="0">
                    <a:pos x="117" y="182"/>
                  </a:cxn>
                  <a:cxn ang="0">
                    <a:pos x="0" y="239"/>
                  </a:cxn>
                  <a:cxn ang="0">
                    <a:pos x="105" y="159"/>
                  </a:cxn>
                  <a:cxn ang="0">
                    <a:pos x="0" y="80"/>
                  </a:cxn>
                </a:cxnLst>
                <a:rect l="0" t="0" r="r" b="b"/>
                <a:pathLst>
                  <a:path w="259" h="318">
                    <a:moveTo>
                      <a:pt x="0" y="80"/>
                    </a:moveTo>
                    <a:lnTo>
                      <a:pt x="117" y="136"/>
                    </a:lnTo>
                    <a:lnTo>
                      <a:pt x="129" y="0"/>
                    </a:lnTo>
                    <a:lnTo>
                      <a:pt x="142" y="136"/>
                    </a:lnTo>
                    <a:lnTo>
                      <a:pt x="258" y="80"/>
                    </a:lnTo>
                    <a:lnTo>
                      <a:pt x="154" y="159"/>
                    </a:lnTo>
                    <a:lnTo>
                      <a:pt x="258" y="239"/>
                    </a:lnTo>
                    <a:lnTo>
                      <a:pt x="142" y="182"/>
                    </a:lnTo>
                    <a:lnTo>
                      <a:pt x="130" y="317"/>
                    </a:lnTo>
                    <a:lnTo>
                      <a:pt x="117" y="182"/>
                    </a:lnTo>
                    <a:lnTo>
                      <a:pt x="0" y="239"/>
                    </a:lnTo>
                    <a:lnTo>
                      <a:pt x="105" y="159"/>
                    </a:lnTo>
                    <a:lnTo>
                      <a:pt x="0" y="80"/>
                    </a:lnTo>
                  </a:path>
                </a:pathLst>
              </a:custGeom>
              <a:solidFill>
                <a:srgbClr val="3B5BB6"/>
              </a:solidFill>
              <a:ln w="12700" cap="rnd" cmpd="sng">
                <a:noFill/>
                <a:prstDash val="solid"/>
                <a:round/>
                <a:headEnd type="none" w="med" len="med"/>
                <a:tailEnd type="none" w="med" len="med"/>
              </a:ln>
              <a:effectLst/>
            </p:spPr>
            <p:txBody>
              <a:bodyPr/>
              <a:lstStyle/>
              <a:p>
                <a:endParaRPr lang="en-US"/>
              </a:p>
            </p:txBody>
          </p:sp>
          <p:sp>
            <p:nvSpPr>
              <p:cNvPr id="1061" name="Freeform 37"/>
              <p:cNvSpPr>
                <a:spLocks/>
              </p:cNvSpPr>
              <p:nvPr/>
            </p:nvSpPr>
            <p:spPr bwMode="auto">
              <a:xfrm>
                <a:off x="420" y="235"/>
                <a:ext cx="496" cy="454"/>
              </a:xfrm>
              <a:custGeom>
                <a:avLst/>
                <a:gdLst/>
                <a:ahLst/>
                <a:cxnLst>
                  <a:cxn ang="0">
                    <a:pos x="210" y="204"/>
                  </a:cxn>
                  <a:cxn ang="0">
                    <a:pos x="125" y="1"/>
                  </a:cxn>
                  <a:cxn ang="0">
                    <a:pos x="248" y="180"/>
                  </a:cxn>
                  <a:cxn ang="0">
                    <a:pos x="369" y="0"/>
                  </a:cxn>
                  <a:cxn ang="0">
                    <a:pos x="284" y="204"/>
                  </a:cxn>
                  <a:cxn ang="0">
                    <a:pos x="495" y="227"/>
                  </a:cxn>
                  <a:cxn ang="0">
                    <a:pos x="283" y="249"/>
                  </a:cxn>
                  <a:cxn ang="0">
                    <a:pos x="370" y="453"/>
                  </a:cxn>
                  <a:cxn ang="0">
                    <a:pos x="248" y="273"/>
                  </a:cxn>
                  <a:cxn ang="0">
                    <a:pos x="125" y="453"/>
                  </a:cxn>
                  <a:cxn ang="0">
                    <a:pos x="209" y="251"/>
                  </a:cxn>
                  <a:cxn ang="0">
                    <a:pos x="0" y="227"/>
                  </a:cxn>
                  <a:cxn ang="0">
                    <a:pos x="210" y="204"/>
                  </a:cxn>
                </a:cxnLst>
                <a:rect l="0" t="0" r="r" b="b"/>
                <a:pathLst>
                  <a:path w="496" h="454">
                    <a:moveTo>
                      <a:pt x="210" y="204"/>
                    </a:moveTo>
                    <a:lnTo>
                      <a:pt x="125" y="1"/>
                    </a:lnTo>
                    <a:lnTo>
                      <a:pt x="248" y="180"/>
                    </a:lnTo>
                    <a:lnTo>
                      <a:pt x="369" y="0"/>
                    </a:lnTo>
                    <a:lnTo>
                      <a:pt x="284" y="204"/>
                    </a:lnTo>
                    <a:lnTo>
                      <a:pt x="495" y="227"/>
                    </a:lnTo>
                    <a:lnTo>
                      <a:pt x="283" y="249"/>
                    </a:lnTo>
                    <a:lnTo>
                      <a:pt x="370" y="453"/>
                    </a:lnTo>
                    <a:lnTo>
                      <a:pt x="248" y="273"/>
                    </a:lnTo>
                    <a:lnTo>
                      <a:pt x="125" y="453"/>
                    </a:lnTo>
                    <a:lnTo>
                      <a:pt x="209" y="251"/>
                    </a:lnTo>
                    <a:lnTo>
                      <a:pt x="0" y="227"/>
                    </a:lnTo>
                    <a:lnTo>
                      <a:pt x="210" y="204"/>
                    </a:lnTo>
                  </a:path>
                </a:pathLst>
              </a:custGeom>
              <a:solidFill>
                <a:srgbClr val="3B5BB6"/>
              </a:solidFill>
              <a:ln w="12700" cap="rnd" cmpd="sng">
                <a:noFill/>
                <a:prstDash val="solid"/>
                <a:round/>
                <a:headEnd type="none" w="med" len="med"/>
                <a:tailEnd type="none" w="med" len="med"/>
              </a:ln>
              <a:effectLst/>
            </p:spPr>
            <p:txBody>
              <a:bodyPr/>
              <a:lstStyle/>
              <a:p>
                <a:endParaRPr lang="en-US"/>
              </a:p>
            </p:txBody>
          </p:sp>
          <p:sp>
            <p:nvSpPr>
              <p:cNvPr id="1062" name="Freeform 38"/>
              <p:cNvSpPr>
                <a:spLocks/>
              </p:cNvSpPr>
              <p:nvPr/>
            </p:nvSpPr>
            <p:spPr bwMode="auto">
              <a:xfrm>
                <a:off x="544" y="311"/>
                <a:ext cx="247" cy="303"/>
              </a:xfrm>
              <a:custGeom>
                <a:avLst/>
                <a:gdLst/>
                <a:ahLst/>
                <a:cxnLst>
                  <a:cxn ang="0">
                    <a:pos x="0" y="76"/>
                  </a:cxn>
                  <a:cxn ang="0">
                    <a:pos x="111" y="128"/>
                  </a:cxn>
                  <a:cxn ang="0">
                    <a:pos x="124" y="0"/>
                  </a:cxn>
                  <a:cxn ang="0">
                    <a:pos x="136" y="128"/>
                  </a:cxn>
                  <a:cxn ang="0">
                    <a:pos x="246" y="76"/>
                  </a:cxn>
                  <a:cxn ang="0">
                    <a:pos x="148" y="151"/>
                  </a:cxn>
                  <a:cxn ang="0">
                    <a:pos x="246" y="227"/>
                  </a:cxn>
                  <a:cxn ang="0">
                    <a:pos x="136" y="173"/>
                  </a:cxn>
                  <a:cxn ang="0">
                    <a:pos x="124" y="302"/>
                  </a:cxn>
                  <a:cxn ang="0">
                    <a:pos x="111" y="173"/>
                  </a:cxn>
                  <a:cxn ang="0">
                    <a:pos x="0" y="227"/>
                  </a:cxn>
                  <a:cxn ang="0">
                    <a:pos x="99" y="151"/>
                  </a:cxn>
                  <a:cxn ang="0">
                    <a:pos x="0" y="76"/>
                  </a:cxn>
                </a:cxnLst>
                <a:rect l="0" t="0" r="r" b="b"/>
                <a:pathLst>
                  <a:path w="247" h="303">
                    <a:moveTo>
                      <a:pt x="0" y="76"/>
                    </a:moveTo>
                    <a:lnTo>
                      <a:pt x="111" y="128"/>
                    </a:lnTo>
                    <a:lnTo>
                      <a:pt x="124" y="0"/>
                    </a:lnTo>
                    <a:lnTo>
                      <a:pt x="136" y="128"/>
                    </a:lnTo>
                    <a:lnTo>
                      <a:pt x="246" y="76"/>
                    </a:lnTo>
                    <a:lnTo>
                      <a:pt x="148" y="151"/>
                    </a:lnTo>
                    <a:lnTo>
                      <a:pt x="246" y="227"/>
                    </a:lnTo>
                    <a:lnTo>
                      <a:pt x="136" y="173"/>
                    </a:lnTo>
                    <a:lnTo>
                      <a:pt x="124" y="302"/>
                    </a:lnTo>
                    <a:lnTo>
                      <a:pt x="111" y="173"/>
                    </a:lnTo>
                    <a:lnTo>
                      <a:pt x="0" y="227"/>
                    </a:lnTo>
                    <a:lnTo>
                      <a:pt x="99" y="151"/>
                    </a:lnTo>
                    <a:lnTo>
                      <a:pt x="0" y="76"/>
                    </a:lnTo>
                  </a:path>
                </a:pathLst>
              </a:custGeom>
              <a:solidFill>
                <a:srgbClr val="4464B9"/>
              </a:solidFill>
              <a:ln w="12700" cap="rnd" cmpd="sng">
                <a:noFill/>
                <a:prstDash val="solid"/>
                <a:round/>
                <a:headEnd type="none" w="med" len="med"/>
                <a:tailEnd type="none" w="med" len="med"/>
              </a:ln>
              <a:effectLst/>
            </p:spPr>
            <p:txBody>
              <a:bodyPr/>
              <a:lstStyle/>
              <a:p>
                <a:endParaRPr lang="en-US"/>
              </a:p>
            </p:txBody>
          </p:sp>
          <p:sp>
            <p:nvSpPr>
              <p:cNvPr id="1063" name="Freeform 39"/>
              <p:cNvSpPr>
                <a:spLocks/>
              </p:cNvSpPr>
              <p:nvPr/>
            </p:nvSpPr>
            <p:spPr bwMode="auto">
              <a:xfrm>
                <a:off x="434" y="248"/>
                <a:ext cx="467" cy="428"/>
              </a:xfrm>
              <a:custGeom>
                <a:avLst/>
                <a:gdLst/>
                <a:ahLst/>
                <a:cxnLst>
                  <a:cxn ang="0">
                    <a:pos x="196" y="191"/>
                  </a:cxn>
                  <a:cxn ang="0">
                    <a:pos x="118" y="0"/>
                  </a:cxn>
                  <a:cxn ang="0">
                    <a:pos x="234" y="167"/>
                  </a:cxn>
                  <a:cxn ang="0">
                    <a:pos x="350" y="0"/>
                  </a:cxn>
                  <a:cxn ang="0">
                    <a:pos x="270" y="191"/>
                  </a:cxn>
                  <a:cxn ang="0">
                    <a:pos x="466" y="214"/>
                  </a:cxn>
                  <a:cxn ang="0">
                    <a:pos x="269" y="236"/>
                  </a:cxn>
                  <a:cxn ang="0">
                    <a:pos x="350" y="427"/>
                  </a:cxn>
                  <a:cxn ang="0">
                    <a:pos x="234" y="260"/>
                  </a:cxn>
                  <a:cxn ang="0">
                    <a:pos x="118" y="427"/>
                  </a:cxn>
                  <a:cxn ang="0">
                    <a:pos x="195" y="237"/>
                  </a:cxn>
                  <a:cxn ang="0">
                    <a:pos x="0" y="214"/>
                  </a:cxn>
                  <a:cxn ang="0">
                    <a:pos x="196" y="191"/>
                  </a:cxn>
                </a:cxnLst>
                <a:rect l="0" t="0" r="r" b="b"/>
                <a:pathLst>
                  <a:path w="467" h="428">
                    <a:moveTo>
                      <a:pt x="196" y="191"/>
                    </a:moveTo>
                    <a:lnTo>
                      <a:pt x="118" y="0"/>
                    </a:lnTo>
                    <a:lnTo>
                      <a:pt x="234" y="167"/>
                    </a:lnTo>
                    <a:lnTo>
                      <a:pt x="350" y="0"/>
                    </a:lnTo>
                    <a:lnTo>
                      <a:pt x="270" y="191"/>
                    </a:lnTo>
                    <a:lnTo>
                      <a:pt x="466" y="214"/>
                    </a:lnTo>
                    <a:lnTo>
                      <a:pt x="269" y="236"/>
                    </a:lnTo>
                    <a:lnTo>
                      <a:pt x="350" y="427"/>
                    </a:lnTo>
                    <a:lnTo>
                      <a:pt x="234" y="260"/>
                    </a:lnTo>
                    <a:lnTo>
                      <a:pt x="118" y="427"/>
                    </a:lnTo>
                    <a:lnTo>
                      <a:pt x="195" y="237"/>
                    </a:lnTo>
                    <a:lnTo>
                      <a:pt x="0" y="214"/>
                    </a:lnTo>
                    <a:lnTo>
                      <a:pt x="196" y="191"/>
                    </a:lnTo>
                  </a:path>
                </a:pathLst>
              </a:custGeom>
              <a:solidFill>
                <a:srgbClr val="4464B9"/>
              </a:solidFill>
              <a:ln w="12700" cap="rnd" cmpd="sng">
                <a:noFill/>
                <a:prstDash val="solid"/>
                <a:round/>
                <a:headEnd type="none" w="med" len="med"/>
                <a:tailEnd type="none" w="med" len="med"/>
              </a:ln>
              <a:effectLst/>
            </p:spPr>
            <p:txBody>
              <a:bodyPr/>
              <a:lstStyle/>
              <a:p>
                <a:endParaRPr lang="en-US"/>
              </a:p>
            </p:txBody>
          </p:sp>
          <p:sp>
            <p:nvSpPr>
              <p:cNvPr id="1064" name="Freeform 40"/>
              <p:cNvSpPr>
                <a:spLocks/>
              </p:cNvSpPr>
              <p:nvPr/>
            </p:nvSpPr>
            <p:spPr bwMode="auto">
              <a:xfrm>
                <a:off x="550" y="318"/>
                <a:ext cx="235" cy="289"/>
              </a:xfrm>
              <a:custGeom>
                <a:avLst/>
                <a:gdLst/>
                <a:ahLst/>
                <a:cxnLst>
                  <a:cxn ang="0">
                    <a:pos x="0" y="71"/>
                  </a:cxn>
                  <a:cxn ang="0">
                    <a:pos x="105" y="121"/>
                  </a:cxn>
                  <a:cxn ang="0">
                    <a:pos x="118" y="0"/>
                  </a:cxn>
                  <a:cxn ang="0">
                    <a:pos x="130" y="121"/>
                  </a:cxn>
                  <a:cxn ang="0">
                    <a:pos x="234" y="71"/>
                  </a:cxn>
                  <a:cxn ang="0">
                    <a:pos x="142" y="144"/>
                  </a:cxn>
                  <a:cxn ang="0">
                    <a:pos x="234" y="215"/>
                  </a:cxn>
                  <a:cxn ang="0">
                    <a:pos x="130" y="167"/>
                  </a:cxn>
                  <a:cxn ang="0">
                    <a:pos x="118" y="288"/>
                  </a:cxn>
                  <a:cxn ang="0">
                    <a:pos x="105" y="167"/>
                  </a:cxn>
                  <a:cxn ang="0">
                    <a:pos x="0" y="217"/>
                  </a:cxn>
                  <a:cxn ang="0">
                    <a:pos x="93" y="144"/>
                  </a:cxn>
                  <a:cxn ang="0">
                    <a:pos x="0" y="71"/>
                  </a:cxn>
                </a:cxnLst>
                <a:rect l="0" t="0" r="r" b="b"/>
                <a:pathLst>
                  <a:path w="235" h="289">
                    <a:moveTo>
                      <a:pt x="0" y="71"/>
                    </a:moveTo>
                    <a:lnTo>
                      <a:pt x="105" y="121"/>
                    </a:lnTo>
                    <a:lnTo>
                      <a:pt x="118" y="0"/>
                    </a:lnTo>
                    <a:lnTo>
                      <a:pt x="130" y="121"/>
                    </a:lnTo>
                    <a:lnTo>
                      <a:pt x="234" y="71"/>
                    </a:lnTo>
                    <a:lnTo>
                      <a:pt x="142" y="144"/>
                    </a:lnTo>
                    <a:lnTo>
                      <a:pt x="234" y="215"/>
                    </a:lnTo>
                    <a:lnTo>
                      <a:pt x="130" y="167"/>
                    </a:lnTo>
                    <a:lnTo>
                      <a:pt x="118" y="288"/>
                    </a:lnTo>
                    <a:lnTo>
                      <a:pt x="105" y="167"/>
                    </a:lnTo>
                    <a:lnTo>
                      <a:pt x="0" y="217"/>
                    </a:lnTo>
                    <a:lnTo>
                      <a:pt x="93" y="144"/>
                    </a:lnTo>
                    <a:lnTo>
                      <a:pt x="0" y="71"/>
                    </a:lnTo>
                  </a:path>
                </a:pathLst>
              </a:custGeom>
              <a:solidFill>
                <a:srgbClr val="4E6EBC"/>
              </a:solidFill>
              <a:ln w="12700" cap="rnd" cmpd="sng">
                <a:noFill/>
                <a:prstDash val="solid"/>
                <a:round/>
                <a:headEnd type="none" w="med" len="med"/>
                <a:tailEnd type="none" w="med" len="med"/>
              </a:ln>
              <a:effectLst/>
            </p:spPr>
            <p:txBody>
              <a:bodyPr/>
              <a:lstStyle/>
              <a:p>
                <a:endParaRPr lang="en-US"/>
              </a:p>
            </p:txBody>
          </p:sp>
          <p:sp>
            <p:nvSpPr>
              <p:cNvPr id="1065" name="Freeform 41"/>
              <p:cNvSpPr>
                <a:spLocks/>
              </p:cNvSpPr>
              <p:nvPr/>
            </p:nvSpPr>
            <p:spPr bwMode="auto">
              <a:xfrm>
                <a:off x="448" y="262"/>
                <a:ext cx="439" cy="401"/>
              </a:xfrm>
              <a:custGeom>
                <a:avLst/>
                <a:gdLst/>
                <a:ahLst/>
                <a:cxnLst>
                  <a:cxn ang="0">
                    <a:pos x="182" y="177"/>
                  </a:cxn>
                  <a:cxn ang="0">
                    <a:pos x="111" y="0"/>
                  </a:cxn>
                  <a:cxn ang="0">
                    <a:pos x="220" y="153"/>
                  </a:cxn>
                  <a:cxn ang="0">
                    <a:pos x="329" y="0"/>
                  </a:cxn>
                  <a:cxn ang="0">
                    <a:pos x="256" y="177"/>
                  </a:cxn>
                  <a:cxn ang="0">
                    <a:pos x="438" y="200"/>
                  </a:cxn>
                  <a:cxn ang="0">
                    <a:pos x="255" y="222"/>
                  </a:cxn>
                  <a:cxn ang="0">
                    <a:pos x="329" y="400"/>
                  </a:cxn>
                  <a:cxn ang="0">
                    <a:pos x="220" y="246"/>
                  </a:cxn>
                  <a:cxn ang="0">
                    <a:pos x="111" y="400"/>
                  </a:cxn>
                  <a:cxn ang="0">
                    <a:pos x="182" y="223"/>
                  </a:cxn>
                  <a:cxn ang="0">
                    <a:pos x="0" y="200"/>
                  </a:cxn>
                  <a:cxn ang="0">
                    <a:pos x="182" y="177"/>
                  </a:cxn>
                </a:cxnLst>
                <a:rect l="0" t="0" r="r" b="b"/>
                <a:pathLst>
                  <a:path w="439" h="401">
                    <a:moveTo>
                      <a:pt x="182" y="177"/>
                    </a:moveTo>
                    <a:lnTo>
                      <a:pt x="111" y="0"/>
                    </a:lnTo>
                    <a:lnTo>
                      <a:pt x="220" y="153"/>
                    </a:lnTo>
                    <a:lnTo>
                      <a:pt x="329" y="0"/>
                    </a:lnTo>
                    <a:lnTo>
                      <a:pt x="256" y="177"/>
                    </a:lnTo>
                    <a:lnTo>
                      <a:pt x="438" y="200"/>
                    </a:lnTo>
                    <a:lnTo>
                      <a:pt x="255" y="222"/>
                    </a:lnTo>
                    <a:lnTo>
                      <a:pt x="329" y="400"/>
                    </a:lnTo>
                    <a:lnTo>
                      <a:pt x="220" y="246"/>
                    </a:lnTo>
                    <a:lnTo>
                      <a:pt x="111" y="400"/>
                    </a:lnTo>
                    <a:lnTo>
                      <a:pt x="182" y="223"/>
                    </a:lnTo>
                    <a:lnTo>
                      <a:pt x="0" y="200"/>
                    </a:lnTo>
                    <a:lnTo>
                      <a:pt x="182" y="177"/>
                    </a:lnTo>
                  </a:path>
                </a:pathLst>
              </a:custGeom>
              <a:solidFill>
                <a:srgbClr val="4E6EBC"/>
              </a:solidFill>
              <a:ln w="12700" cap="rnd" cmpd="sng">
                <a:noFill/>
                <a:prstDash val="solid"/>
                <a:round/>
                <a:headEnd type="none" w="med" len="med"/>
                <a:tailEnd type="none" w="med" len="med"/>
              </a:ln>
              <a:effectLst/>
            </p:spPr>
            <p:txBody>
              <a:bodyPr/>
              <a:lstStyle/>
              <a:p>
                <a:endParaRPr lang="en-US"/>
              </a:p>
            </p:txBody>
          </p:sp>
          <p:sp>
            <p:nvSpPr>
              <p:cNvPr id="1066" name="Freeform 42"/>
              <p:cNvSpPr>
                <a:spLocks/>
              </p:cNvSpPr>
              <p:nvPr/>
            </p:nvSpPr>
            <p:spPr bwMode="auto">
              <a:xfrm>
                <a:off x="556" y="325"/>
                <a:ext cx="223" cy="274"/>
              </a:xfrm>
              <a:custGeom>
                <a:avLst/>
                <a:gdLst/>
                <a:ahLst/>
                <a:cxnLst>
                  <a:cxn ang="0">
                    <a:pos x="0" y="69"/>
                  </a:cxn>
                  <a:cxn ang="0">
                    <a:pos x="99" y="114"/>
                  </a:cxn>
                  <a:cxn ang="0">
                    <a:pos x="112" y="0"/>
                  </a:cxn>
                  <a:cxn ang="0">
                    <a:pos x="124" y="114"/>
                  </a:cxn>
                  <a:cxn ang="0">
                    <a:pos x="222" y="69"/>
                  </a:cxn>
                  <a:cxn ang="0">
                    <a:pos x="136" y="137"/>
                  </a:cxn>
                  <a:cxn ang="0">
                    <a:pos x="222" y="206"/>
                  </a:cxn>
                  <a:cxn ang="0">
                    <a:pos x="124" y="159"/>
                  </a:cxn>
                  <a:cxn ang="0">
                    <a:pos x="112" y="273"/>
                  </a:cxn>
                  <a:cxn ang="0">
                    <a:pos x="99" y="159"/>
                  </a:cxn>
                  <a:cxn ang="0">
                    <a:pos x="0" y="206"/>
                  </a:cxn>
                  <a:cxn ang="0">
                    <a:pos x="87" y="137"/>
                  </a:cxn>
                  <a:cxn ang="0">
                    <a:pos x="0" y="69"/>
                  </a:cxn>
                </a:cxnLst>
                <a:rect l="0" t="0" r="r" b="b"/>
                <a:pathLst>
                  <a:path w="223" h="274">
                    <a:moveTo>
                      <a:pt x="0" y="69"/>
                    </a:moveTo>
                    <a:lnTo>
                      <a:pt x="99" y="114"/>
                    </a:lnTo>
                    <a:lnTo>
                      <a:pt x="112" y="0"/>
                    </a:lnTo>
                    <a:lnTo>
                      <a:pt x="124" y="114"/>
                    </a:lnTo>
                    <a:lnTo>
                      <a:pt x="222" y="69"/>
                    </a:lnTo>
                    <a:lnTo>
                      <a:pt x="136" y="137"/>
                    </a:lnTo>
                    <a:lnTo>
                      <a:pt x="222" y="206"/>
                    </a:lnTo>
                    <a:lnTo>
                      <a:pt x="124" y="159"/>
                    </a:lnTo>
                    <a:lnTo>
                      <a:pt x="112" y="273"/>
                    </a:lnTo>
                    <a:lnTo>
                      <a:pt x="99" y="159"/>
                    </a:lnTo>
                    <a:lnTo>
                      <a:pt x="0" y="206"/>
                    </a:lnTo>
                    <a:lnTo>
                      <a:pt x="87" y="137"/>
                    </a:lnTo>
                    <a:lnTo>
                      <a:pt x="0" y="69"/>
                    </a:lnTo>
                  </a:path>
                </a:pathLst>
              </a:custGeom>
              <a:solidFill>
                <a:srgbClr val="5A79C0"/>
              </a:solidFill>
              <a:ln w="12700" cap="rnd" cmpd="sng">
                <a:noFill/>
                <a:prstDash val="solid"/>
                <a:round/>
                <a:headEnd type="none" w="med" len="med"/>
                <a:tailEnd type="none" w="med" len="med"/>
              </a:ln>
              <a:effectLst/>
            </p:spPr>
            <p:txBody>
              <a:bodyPr/>
              <a:lstStyle/>
              <a:p>
                <a:endParaRPr lang="en-US"/>
              </a:p>
            </p:txBody>
          </p:sp>
          <p:sp>
            <p:nvSpPr>
              <p:cNvPr id="1067" name="Freeform 43"/>
              <p:cNvSpPr>
                <a:spLocks/>
              </p:cNvSpPr>
              <p:nvPr/>
            </p:nvSpPr>
            <p:spPr bwMode="auto">
              <a:xfrm>
                <a:off x="463" y="274"/>
                <a:ext cx="410" cy="376"/>
              </a:xfrm>
              <a:custGeom>
                <a:avLst/>
                <a:gdLst/>
                <a:ahLst/>
                <a:cxnLst>
                  <a:cxn ang="0">
                    <a:pos x="167" y="165"/>
                  </a:cxn>
                  <a:cxn ang="0">
                    <a:pos x="102" y="0"/>
                  </a:cxn>
                  <a:cxn ang="0">
                    <a:pos x="205" y="141"/>
                  </a:cxn>
                  <a:cxn ang="0">
                    <a:pos x="305" y="0"/>
                  </a:cxn>
                  <a:cxn ang="0">
                    <a:pos x="241" y="165"/>
                  </a:cxn>
                  <a:cxn ang="0">
                    <a:pos x="409" y="188"/>
                  </a:cxn>
                  <a:cxn ang="0">
                    <a:pos x="240" y="210"/>
                  </a:cxn>
                  <a:cxn ang="0">
                    <a:pos x="305" y="375"/>
                  </a:cxn>
                  <a:cxn ang="0">
                    <a:pos x="205" y="234"/>
                  </a:cxn>
                  <a:cxn ang="0">
                    <a:pos x="102" y="375"/>
                  </a:cxn>
                  <a:cxn ang="0">
                    <a:pos x="166" y="211"/>
                  </a:cxn>
                  <a:cxn ang="0">
                    <a:pos x="0" y="188"/>
                  </a:cxn>
                  <a:cxn ang="0">
                    <a:pos x="167" y="165"/>
                  </a:cxn>
                </a:cxnLst>
                <a:rect l="0" t="0" r="r" b="b"/>
                <a:pathLst>
                  <a:path w="410" h="376">
                    <a:moveTo>
                      <a:pt x="167" y="165"/>
                    </a:moveTo>
                    <a:lnTo>
                      <a:pt x="102" y="0"/>
                    </a:lnTo>
                    <a:lnTo>
                      <a:pt x="205" y="141"/>
                    </a:lnTo>
                    <a:lnTo>
                      <a:pt x="305" y="0"/>
                    </a:lnTo>
                    <a:lnTo>
                      <a:pt x="241" y="165"/>
                    </a:lnTo>
                    <a:lnTo>
                      <a:pt x="409" y="188"/>
                    </a:lnTo>
                    <a:lnTo>
                      <a:pt x="240" y="210"/>
                    </a:lnTo>
                    <a:lnTo>
                      <a:pt x="305" y="375"/>
                    </a:lnTo>
                    <a:lnTo>
                      <a:pt x="205" y="234"/>
                    </a:lnTo>
                    <a:lnTo>
                      <a:pt x="102" y="375"/>
                    </a:lnTo>
                    <a:lnTo>
                      <a:pt x="166" y="211"/>
                    </a:lnTo>
                    <a:lnTo>
                      <a:pt x="0" y="188"/>
                    </a:lnTo>
                    <a:lnTo>
                      <a:pt x="167" y="165"/>
                    </a:lnTo>
                  </a:path>
                </a:pathLst>
              </a:custGeom>
              <a:solidFill>
                <a:srgbClr val="5A79C0"/>
              </a:solidFill>
              <a:ln w="12700" cap="rnd" cmpd="sng">
                <a:noFill/>
                <a:prstDash val="solid"/>
                <a:round/>
                <a:headEnd type="none" w="med" len="med"/>
                <a:tailEnd type="none" w="med" len="med"/>
              </a:ln>
              <a:effectLst/>
            </p:spPr>
            <p:txBody>
              <a:bodyPr/>
              <a:lstStyle/>
              <a:p>
                <a:endParaRPr lang="en-US"/>
              </a:p>
            </p:txBody>
          </p:sp>
          <p:sp>
            <p:nvSpPr>
              <p:cNvPr id="1068" name="Freeform 44"/>
              <p:cNvSpPr>
                <a:spLocks/>
              </p:cNvSpPr>
              <p:nvPr/>
            </p:nvSpPr>
            <p:spPr bwMode="auto">
              <a:xfrm>
                <a:off x="562" y="332"/>
                <a:ext cx="211" cy="260"/>
              </a:xfrm>
              <a:custGeom>
                <a:avLst/>
                <a:gdLst/>
                <a:ahLst/>
                <a:cxnLst>
                  <a:cxn ang="0">
                    <a:pos x="0" y="66"/>
                  </a:cxn>
                  <a:cxn ang="0">
                    <a:pos x="93" y="107"/>
                  </a:cxn>
                  <a:cxn ang="0">
                    <a:pos x="106" y="0"/>
                  </a:cxn>
                  <a:cxn ang="0">
                    <a:pos x="118" y="107"/>
                  </a:cxn>
                  <a:cxn ang="0">
                    <a:pos x="210" y="66"/>
                  </a:cxn>
                  <a:cxn ang="0">
                    <a:pos x="130" y="130"/>
                  </a:cxn>
                  <a:cxn ang="0">
                    <a:pos x="210" y="195"/>
                  </a:cxn>
                  <a:cxn ang="0">
                    <a:pos x="118" y="152"/>
                  </a:cxn>
                  <a:cxn ang="0">
                    <a:pos x="106" y="259"/>
                  </a:cxn>
                  <a:cxn ang="0">
                    <a:pos x="93" y="152"/>
                  </a:cxn>
                  <a:cxn ang="0">
                    <a:pos x="0" y="195"/>
                  </a:cxn>
                  <a:cxn ang="0">
                    <a:pos x="81" y="130"/>
                  </a:cxn>
                  <a:cxn ang="0">
                    <a:pos x="0" y="66"/>
                  </a:cxn>
                </a:cxnLst>
                <a:rect l="0" t="0" r="r" b="b"/>
                <a:pathLst>
                  <a:path w="211" h="260">
                    <a:moveTo>
                      <a:pt x="0" y="66"/>
                    </a:moveTo>
                    <a:lnTo>
                      <a:pt x="93" y="107"/>
                    </a:lnTo>
                    <a:lnTo>
                      <a:pt x="106" y="0"/>
                    </a:lnTo>
                    <a:lnTo>
                      <a:pt x="118" y="107"/>
                    </a:lnTo>
                    <a:lnTo>
                      <a:pt x="210" y="66"/>
                    </a:lnTo>
                    <a:lnTo>
                      <a:pt x="130" y="130"/>
                    </a:lnTo>
                    <a:lnTo>
                      <a:pt x="210" y="195"/>
                    </a:lnTo>
                    <a:lnTo>
                      <a:pt x="118" y="152"/>
                    </a:lnTo>
                    <a:lnTo>
                      <a:pt x="106" y="259"/>
                    </a:lnTo>
                    <a:lnTo>
                      <a:pt x="93" y="152"/>
                    </a:lnTo>
                    <a:lnTo>
                      <a:pt x="0" y="195"/>
                    </a:lnTo>
                    <a:lnTo>
                      <a:pt x="81" y="130"/>
                    </a:lnTo>
                    <a:lnTo>
                      <a:pt x="0" y="66"/>
                    </a:lnTo>
                  </a:path>
                </a:pathLst>
              </a:custGeom>
              <a:solidFill>
                <a:srgbClr val="6885C3"/>
              </a:solidFill>
              <a:ln w="12700" cap="rnd" cmpd="sng">
                <a:noFill/>
                <a:prstDash val="solid"/>
                <a:round/>
                <a:headEnd type="none" w="med" len="med"/>
                <a:tailEnd type="none" w="med" len="med"/>
              </a:ln>
              <a:effectLst/>
            </p:spPr>
            <p:txBody>
              <a:bodyPr/>
              <a:lstStyle/>
              <a:p>
                <a:endParaRPr lang="en-US"/>
              </a:p>
            </p:txBody>
          </p:sp>
          <p:sp>
            <p:nvSpPr>
              <p:cNvPr id="1069" name="Freeform 45"/>
              <p:cNvSpPr>
                <a:spLocks/>
              </p:cNvSpPr>
              <p:nvPr/>
            </p:nvSpPr>
            <p:spPr bwMode="auto">
              <a:xfrm>
                <a:off x="477" y="287"/>
                <a:ext cx="382" cy="350"/>
              </a:xfrm>
              <a:custGeom>
                <a:avLst/>
                <a:gdLst/>
                <a:ahLst/>
                <a:cxnLst>
                  <a:cxn ang="0">
                    <a:pos x="153" y="153"/>
                  </a:cxn>
                  <a:cxn ang="0">
                    <a:pos x="95" y="0"/>
                  </a:cxn>
                  <a:cxn ang="0">
                    <a:pos x="191" y="128"/>
                  </a:cxn>
                  <a:cxn ang="0">
                    <a:pos x="284" y="0"/>
                  </a:cxn>
                  <a:cxn ang="0">
                    <a:pos x="227" y="153"/>
                  </a:cxn>
                  <a:cxn ang="0">
                    <a:pos x="381" y="175"/>
                  </a:cxn>
                  <a:cxn ang="0">
                    <a:pos x="226" y="196"/>
                  </a:cxn>
                  <a:cxn ang="0">
                    <a:pos x="284" y="349"/>
                  </a:cxn>
                  <a:cxn ang="0">
                    <a:pos x="191" y="221"/>
                  </a:cxn>
                  <a:cxn ang="0">
                    <a:pos x="95" y="349"/>
                  </a:cxn>
                  <a:cxn ang="0">
                    <a:pos x="152" y="198"/>
                  </a:cxn>
                  <a:cxn ang="0">
                    <a:pos x="0" y="175"/>
                  </a:cxn>
                  <a:cxn ang="0">
                    <a:pos x="153" y="153"/>
                  </a:cxn>
                </a:cxnLst>
                <a:rect l="0" t="0" r="r" b="b"/>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solidFill>
                <a:srgbClr val="6885C3"/>
              </a:solidFill>
              <a:ln w="12700" cap="rnd" cmpd="sng">
                <a:noFill/>
                <a:prstDash val="solid"/>
                <a:round/>
                <a:headEnd type="none" w="med" len="med"/>
                <a:tailEnd type="none" w="med" len="med"/>
              </a:ln>
              <a:effectLst/>
            </p:spPr>
            <p:txBody>
              <a:bodyPr/>
              <a:lstStyle/>
              <a:p>
                <a:endParaRPr lang="en-US"/>
              </a:p>
            </p:txBody>
          </p:sp>
          <p:sp>
            <p:nvSpPr>
              <p:cNvPr id="1070" name="Freeform 46"/>
              <p:cNvSpPr>
                <a:spLocks/>
              </p:cNvSpPr>
              <p:nvPr/>
            </p:nvSpPr>
            <p:spPr bwMode="auto">
              <a:xfrm>
                <a:off x="568" y="340"/>
                <a:ext cx="199" cy="245"/>
              </a:xfrm>
              <a:custGeom>
                <a:avLst/>
                <a:gdLst/>
                <a:ahLst/>
                <a:cxnLst>
                  <a:cxn ang="0">
                    <a:pos x="0" y="60"/>
                  </a:cxn>
                  <a:cxn ang="0">
                    <a:pos x="87" y="99"/>
                  </a:cxn>
                  <a:cxn ang="0">
                    <a:pos x="100" y="0"/>
                  </a:cxn>
                  <a:cxn ang="0">
                    <a:pos x="111" y="99"/>
                  </a:cxn>
                  <a:cxn ang="0">
                    <a:pos x="198" y="60"/>
                  </a:cxn>
                  <a:cxn ang="0">
                    <a:pos x="124" y="122"/>
                  </a:cxn>
                  <a:cxn ang="0">
                    <a:pos x="198" y="182"/>
                  </a:cxn>
                  <a:cxn ang="0">
                    <a:pos x="111" y="144"/>
                  </a:cxn>
                  <a:cxn ang="0">
                    <a:pos x="100" y="244"/>
                  </a:cxn>
                  <a:cxn ang="0">
                    <a:pos x="87" y="144"/>
                  </a:cxn>
                  <a:cxn ang="0">
                    <a:pos x="0" y="182"/>
                  </a:cxn>
                  <a:cxn ang="0">
                    <a:pos x="75" y="122"/>
                  </a:cxn>
                  <a:cxn ang="0">
                    <a:pos x="0" y="60"/>
                  </a:cxn>
                </a:cxnLst>
                <a:rect l="0" t="0" r="r" b="b"/>
                <a:pathLst>
                  <a:path w="199" h="245">
                    <a:moveTo>
                      <a:pt x="0" y="60"/>
                    </a:moveTo>
                    <a:lnTo>
                      <a:pt x="87" y="99"/>
                    </a:lnTo>
                    <a:lnTo>
                      <a:pt x="100" y="0"/>
                    </a:lnTo>
                    <a:lnTo>
                      <a:pt x="111" y="99"/>
                    </a:lnTo>
                    <a:lnTo>
                      <a:pt x="198" y="60"/>
                    </a:lnTo>
                    <a:lnTo>
                      <a:pt x="124" y="122"/>
                    </a:lnTo>
                    <a:lnTo>
                      <a:pt x="198" y="182"/>
                    </a:lnTo>
                    <a:lnTo>
                      <a:pt x="111" y="144"/>
                    </a:lnTo>
                    <a:lnTo>
                      <a:pt x="100" y="244"/>
                    </a:lnTo>
                    <a:lnTo>
                      <a:pt x="87" y="144"/>
                    </a:lnTo>
                    <a:lnTo>
                      <a:pt x="0" y="182"/>
                    </a:lnTo>
                    <a:lnTo>
                      <a:pt x="75" y="122"/>
                    </a:lnTo>
                    <a:lnTo>
                      <a:pt x="0" y="60"/>
                    </a:lnTo>
                  </a:path>
                </a:pathLst>
              </a:custGeom>
              <a:solidFill>
                <a:srgbClr val="7992C6"/>
              </a:solidFill>
              <a:ln w="12700" cap="rnd" cmpd="sng">
                <a:noFill/>
                <a:prstDash val="solid"/>
                <a:round/>
                <a:headEnd type="none" w="med" len="med"/>
                <a:tailEnd type="none" w="med" len="med"/>
              </a:ln>
              <a:effectLst/>
            </p:spPr>
            <p:txBody>
              <a:bodyPr/>
              <a:lstStyle/>
              <a:p>
                <a:endParaRPr lang="en-US"/>
              </a:p>
            </p:txBody>
          </p:sp>
          <p:sp>
            <p:nvSpPr>
              <p:cNvPr id="1071" name="Freeform 47"/>
              <p:cNvSpPr>
                <a:spLocks/>
              </p:cNvSpPr>
              <p:nvPr/>
            </p:nvSpPr>
            <p:spPr bwMode="auto">
              <a:xfrm>
                <a:off x="492" y="302"/>
                <a:ext cx="351" cy="321"/>
              </a:xfrm>
              <a:custGeom>
                <a:avLst/>
                <a:gdLst/>
                <a:ahLst/>
                <a:cxnLst>
                  <a:cxn ang="0">
                    <a:pos x="138" y="138"/>
                  </a:cxn>
                  <a:cxn ang="0">
                    <a:pos x="89" y="0"/>
                  </a:cxn>
                  <a:cxn ang="0">
                    <a:pos x="176" y="113"/>
                  </a:cxn>
                  <a:cxn ang="0">
                    <a:pos x="263" y="0"/>
                  </a:cxn>
                  <a:cxn ang="0">
                    <a:pos x="212" y="138"/>
                  </a:cxn>
                  <a:cxn ang="0">
                    <a:pos x="350" y="160"/>
                  </a:cxn>
                  <a:cxn ang="0">
                    <a:pos x="211" y="181"/>
                  </a:cxn>
                  <a:cxn ang="0">
                    <a:pos x="263" y="319"/>
                  </a:cxn>
                  <a:cxn ang="0">
                    <a:pos x="176" y="206"/>
                  </a:cxn>
                  <a:cxn ang="0">
                    <a:pos x="89" y="320"/>
                  </a:cxn>
                  <a:cxn ang="0">
                    <a:pos x="138" y="182"/>
                  </a:cxn>
                  <a:cxn ang="0">
                    <a:pos x="0" y="160"/>
                  </a:cxn>
                  <a:cxn ang="0">
                    <a:pos x="138" y="138"/>
                  </a:cxn>
                </a:cxnLst>
                <a:rect l="0" t="0" r="r" b="b"/>
                <a:pathLst>
                  <a:path w="351" h="321">
                    <a:moveTo>
                      <a:pt x="138" y="138"/>
                    </a:moveTo>
                    <a:lnTo>
                      <a:pt x="89" y="0"/>
                    </a:lnTo>
                    <a:lnTo>
                      <a:pt x="176" y="113"/>
                    </a:lnTo>
                    <a:lnTo>
                      <a:pt x="263" y="0"/>
                    </a:lnTo>
                    <a:lnTo>
                      <a:pt x="212" y="138"/>
                    </a:lnTo>
                    <a:lnTo>
                      <a:pt x="350" y="160"/>
                    </a:lnTo>
                    <a:lnTo>
                      <a:pt x="211" y="181"/>
                    </a:lnTo>
                    <a:lnTo>
                      <a:pt x="263" y="319"/>
                    </a:lnTo>
                    <a:lnTo>
                      <a:pt x="176" y="206"/>
                    </a:lnTo>
                    <a:lnTo>
                      <a:pt x="89" y="320"/>
                    </a:lnTo>
                    <a:lnTo>
                      <a:pt x="138" y="182"/>
                    </a:lnTo>
                    <a:lnTo>
                      <a:pt x="0" y="160"/>
                    </a:lnTo>
                    <a:lnTo>
                      <a:pt x="138" y="138"/>
                    </a:lnTo>
                  </a:path>
                </a:pathLst>
              </a:custGeom>
              <a:solidFill>
                <a:srgbClr val="7992C6"/>
              </a:solidFill>
              <a:ln w="12700" cap="rnd" cmpd="sng">
                <a:noFill/>
                <a:prstDash val="solid"/>
                <a:round/>
                <a:headEnd type="none" w="med" len="med"/>
                <a:tailEnd type="none" w="med" len="med"/>
              </a:ln>
              <a:effectLst/>
            </p:spPr>
            <p:txBody>
              <a:bodyPr/>
              <a:lstStyle/>
              <a:p>
                <a:endParaRPr lang="en-US"/>
              </a:p>
            </p:txBody>
          </p:sp>
          <p:sp>
            <p:nvSpPr>
              <p:cNvPr id="1072" name="Freeform 48"/>
              <p:cNvSpPr>
                <a:spLocks/>
              </p:cNvSpPr>
              <p:nvPr/>
            </p:nvSpPr>
            <p:spPr bwMode="auto">
              <a:xfrm>
                <a:off x="574" y="347"/>
                <a:ext cx="187" cy="231"/>
              </a:xfrm>
              <a:custGeom>
                <a:avLst/>
                <a:gdLst/>
                <a:ahLst/>
                <a:cxnLst>
                  <a:cxn ang="0">
                    <a:pos x="0" y="58"/>
                  </a:cxn>
                  <a:cxn ang="0">
                    <a:pos x="81" y="92"/>
                  </a:cxn>
                  <a:cxn ang="0">
                    <a:pos x="94" y="0"/>
                  </a:cxn>
                  <a:cxn ang="0">
                    <a:pos x="105" y="92"/>
                  </a:cxn>
                  <a:cxn ang="0">
                    <a:pos x="186" y="58"/>
                  </a:cxn>
                  <a:cxn ang="0">
                    <a:pos x="118" y="115"/>
                  </a:cxn>
                  <a:cxn ang="0">
                    <a:pos x="186" y="173"/>
                  </a:cxn>
                  <a:cxn ang="0">
                    <a:pos x="105" y="137"/>
                  </a:cxn>
                  <a:cxn ang="0">
                    <a:pos x="94" y="230"/>
                  </a:cxn>
                  <a:cxn ang="0">
                    <a:pos x="81" y="137"/>
                  </a:cxn>
                  <a:cxn ang="0">
                    <a:pos x="0" y="173"/>
                  </a:cxn>
                  <a:cxn ang="0">
                    <a:pos x="69" y="115"/>
                  </a:cxn>
                  <a:cxn ang="0">
                    <a:pos x="0" y="58"/>
                  </a:cxn>
                </a:cxnLst>
                <a:rect l="0" t="0" r="r" b="b"/>
                <a:pathLst>
                  <a:path w="187" h="231">
                    <a:moveTo>
                      <a:pt x="0" y="58"/>
                    </a:moveTo>
                    <a:lnTo>
                      <a:pt x="81" y="92"/>
                    </a:lnTo>
                    <a:lnTo>
                      <a:pt x="94" y="0"/>
                    </a:lnTo>
                    <a:lnTo>
                      <a:pt x="105" y="92"/>
                    </a:lnTo>
                    <a:lnTo>
                      <a:pt x="186" y="58"/>
                    </a:lnTo>
                    <a:lnTo>
                      <a:pt x="118" y="115"/>
                    </a:lnTo>
                    <a:lnTo>
                      <a:pt x="186" y="173"/>
                    </a:lnTo>
                    <a:lnTo>
                      <a:pt x="105" y="137"/>
                    </a:lnTo>
                    <a:lnTo>
                      <a:pt x="94" y="230"/>
                    </a:lnTo>
                    <a:lnTo>
                      <a:pt x="81" y="137"/>
                    </a:lnTo>
                    <a:lnTo>
                      <a:pt x="0" y="173"/>
                    </a:lnTo>
                    <a:lnTo>
                      <a:pt x="69" y="115"/>
                    </a:lnTo>
                    <a:lnTo>
                      <a:pt x="0" y="58"/>
                    </a:lnTo>
                  </a:path>
                </a:pathLst>
              </a:custGeom>
              <a:solidFill>
                <a:srgbClr val="8BA0CA"/>
              </a:solidFill>
              <a:ln w="12700" cap="rnd" cmpd="sng">
                <a:noFill/>
                <a:prstDash val="solid"/>
                <a:round/>
                <a:headEnd type="none" w="med" len="med"/>
                <a:tailEnd type="none" w="med" len="med"/>
              </a:ln>
              <a:effectLst/>
            </p:spPr>
            <p:txBody>
              <a:bodyPr/>
              <a:lstStyle/>
              <a:p>
                <a:endParaRPr lang="en-US"/>
              </a:p>
            </p:txBody>
          </p:sp>
          <p:sp>
            <p:nvSpPr>
              <p:cNvPr id="1073" name="Freeform 49"/>
              <p:cNvSpPr>
                <a:spLocks/>
              </p:cNvSpPr>
              <p:nvPr/>
            </p:nvSpPr>
            <p:spPr bwMode="auto">
              <a:xfrm>
                <a:off x="507" y="315"/>
                <a:ext cx="322" cy="295"/>
              </a:xfrm>
              <a:custGeom>
                <a:avLst/>
                <a:gdLst/>
                <a:ahLst/>
                <a:cxnLst>
                  <a:cxn ang="0">
                    <a:pos x="123" y="125"/>
                  </a:cxn>
                  <a:cxn ang="0">
                    <a:pos x="81" y="0"/>
                  </a:cxn>
                  <a:cxn ang="0">
                    <a:pos x="161" y="100"/>
                  </a:cxn>
                  <a:cxn ang="0">
                    <a:pos x="240" y="0"/>
                  </a:cxn>
                  <a:cxn ang="0">
                    <a:pos x="197" y="125"/>
                  </a:cxn>
                  <a:cxn ang="0">
                    <a:pos x="321" y="147"/>
                  </a:cxn>
                  <a:cxn ang="0">
                    <a:pos x="196" y="168"/>
                  </a:cxn>
                  <a:cxn ang="0">
                    <a:pos x="240" y="293"/>
                  </a:cxn>
                  <a:cxn ang="0">
                    <a:pos x="161" y="193"/>
                  </a:cxn>
                  <a:cxn ang="0">
                    <a:pos x="81" y="294"/>
                  </a:cxn>
                  <a:cxn ang="0">
                    <a:pos x="122" y="170"/>
                  </a:cxn>
                  <a:cxn ang="0">
                    <a:pos x="0" y="147"/>
                  </a:cxn>
                  <a:cxn ang="0">
                    <a:pos x="123" y="125"/>
                  </a:cxn>
                </a:cxnLst>
                <a:rect l="0" t="0" r="r" b="b"/>
                <a:pathLst>
                  <a:path w="322" h="295">
                    <a:moveTo>
                      <a:pt x="123" y="125"/>
                    </a:moveTo>
                    <a:lnTo>
                      <a:pt x="81" y="0"/>
                    </a:lnTo>
                    <a:lnTo>
                      <a:pt x="161" y="100"/>
                    </a:lnTo>
                    <a:lnTo>
                      <a:pt x="240" y="0"/>
                    </a:lnTo>
                    <a:lnTo>
                      <a:pt x="197" y="125"/>
                    </a:lnTo>
                    <a:lnTo>
                      <a:pt x="321" y="147"/>
                    </a:lnTo>
                    <a:lnTo>
                      <a:pt x="196" y="168"/>
                    </a:lnTo>
                    <a:lnTo>
                      <a:pt x="240" y="293"/>
                    </a:lnTo>
                    <a:lnTo>
                      <a:pt x="161" y="193"/>
                    </a:lnTo>
                    <a:lnTo>
                      <a:pt x="81" y="294"/>
                    </a:lnTo>
                    <a:lnTo>
                      <a:pt x="122" y="170"/>
                    </a:lnTo>
                    <a:lnTo>
                      <a:pt x="0" y="147"/>
                    </a:lnTo>
                    <a:lnTo>
                      <a:pt x="123" y="125"/>
                    </a:lnTo>
                  </a:path>
                </a:pathLst>
              </a:custGeom>
              <a:solidFill>
                <a:srgbClr val="8BA0CA"/>
              </a:solidFill>
              <a:ln w="12700" cap="rnd" cmpd="sng">
                <a:noFill/>
                <a:prstDash val="solid"/>
                <a:round/>
                <a:headEnd type="none" w="med" len="med"/>
                <a:tailEnd type="none" w="med" len="med"/>
              </a:ln>
              <a:effectLst/>
            </p:spPr>
            <p:txBody>
              <a:bodyPr/>
              <a:lstStyle/>
              <a:p>
                <a:endParaRPr lang="en-US"/>
              </a:p>
            </p:txBody>
          </p:sp>
          <p:sp>
            <p:nvSpPr>
              <p:cNvPr id="1074" name="Freeform 50"/>
              <p:cNvSpPr>
                <a:spLocks/>
              </p:cNvSpPr>
              <p:nvPr/>
            </p:nvSpPr>
            <p:spPr bwMode="auto">
              <a:xfrm>
                <a:off x="580" y="354"/>
                <a:ext cx="176" cy="217"/>
              </a:xfrm>
              <a:custGeom>
                <a:avLst/>
                <a:gdLst/>
                <a:ahLst/>
                <a:cxnLst>
                  <a:cxn ang="0">
                    <a:pos x="0" y="55"/>
                  </a:cxn>
                  <a:cxn ang="0">
                    <a:pos x="76" y="85"/>
                  </a:cxn>
                  <a:cxn ang="0">
                    <a:pos x="88" y="0"/>
                  </a:cxn>
                  <a:cxn ang="0">
                    <a:pos x="99" y="85"/>
                  </a:cxn>
                  <a:cxn ang="0">
                    <a:pos x="174" y="53"/>
                  </a:cxn>
                  <a:cxn ang="0">
                    <a:pos x="112" y="108"/>
                  </a:cxn>
                  <a:cxn ang="0">
                    <a:pos x="175" y="161"/>
                  </a:cxn>
                  <a:cxn ang="0">
                    <a:pos x="99" y="130"/>
                  </a:cxn>
                  <a:cxn ang="0">
                    <a:pos x="88" y="216"/>
                  </a:cxn>
                  <a:cxn ang="0">
                    <a:pos x="76" y="130"/>
                  </a:cxn>
                  <a:cxn ang="0">
                    <a:pos x="0" y="161"/>
                  </a:cxn>
                  <a:cxn ang="0">
                    <a:pos x="63" y="108"/>
                  </a:cxn>
                  <a:cxn ang="0">
                    <a:pos x="0" y="55"/>
                  </a:cxn>
                </a:cxnLst>
                <a:rect l="0" t="0" r="r" b="b"/>
                <a:pathLst>
                  <a:path w="176" h="217">
                    <a:moveTo>
                      <a:pt x="0" y="55"/>
                    </a:moveTo>
                    <a:lnTo>
                      <a:pt x="76" y="85"/>
                    </a:lnTo>
                    <a:lnTo>
                      <a:pt x="88" y="0"/>
                    </a:lnTo>
                    <a:lnTo>
                      <a:pt x="99" y="85"/>
                    </a:lnTo>
                    <a:lnTo>
                      <a:pt x="174" y="53"/>
                    </a:lnTo>
                    <a:lnTo>
                      <a:pt x="112" y="108"/>
                    </a:lnTo>
                    <a:lnTo>
                      <a:pt x="175" y="161"/>
                    </a:lnTo>
                    <a:lnTo>
                      <a:pt x="99" y="130"/>
                    </a:lnTo>
                    <a:lnTo>
                      <a:pt x="88" y="216"/>
                    </a:lnTo>
                    <a:lnTo>
                      <a:pt x="76" y="130"/>
                    </a:lnTo>
                    <a:lnTo>
                      <a:pt x="0" y="161"/>
                    </a:lnTo>
                    <a:lnTo>
                      <a:pt x="63" y="108"/>
                    </a:lnTo>
                    <a:lnTo>
                      <a:pt x="0" y="55"/>
                    </a:lnTo>
                  </a:path>
                </a:pathLst>
              </a:custGeom>
              <a:solidFill>
                <a:srgbClr val="A0B0CE"/>
              </a:solidFill>
              <a:ln w="12700" cap="rnd" cmpd="sng">
                <a:noFill/>
                <a:prstDash val="solid"/>
                <a:round/>
                <a:headEnd type="none" w="med" len="med"/>
                <a:tailEnd type="none" w="med" len="med"/>
              </a:ln>
              <a:effectLst/>
            </p:spPr>
            <p:txBody>
              <a:bodyPr/>
              <a:lstStyle/>
              <a:p>
                <a:endParaRPr lang="en-US"/>
              </a:p>
            </p:txBody>
          </p:sp>
          <p:sp>
            <p:nvSpPr>
              <p:cNvPr id="1075" name="Freeform 51"/>
              <p:cNvSpPr>
                <a:spLocks/>
              </p:cNvSpPr>
              <p:nvPr/>
            </p:nvSpPr>
            <p:spPr bwMode="auto">
              <a:xfrm>
                <a:off x="521" y="328"/>
                <a:ext cx="294" cy="269"/>
              </a:xfrm>
              <a:custGeom>
                <a:avLst/>
                <a:gdLst/>
                <a:ahLst/>
                <a:cxnLst>
                  <a:cxn ang="0">
                    <a:pos x="109" y="112"/>
                  </a:cxn>
                  <a:cxn ang="0">
                    <a:pos x="74" y="0"/>
                  </a:cxn>
                  <a:cxn ang="0">
                    <a:pos x="147" y="87"/>
                  </a:cxn>
                  <a:cxn ang="0">
                    <a:pos x="219" y="0"/>
                  </a:cxn>
                  <a:cxn ang="0">
                    <a:pos x="183" y="112"/>
                  </a:cxn>
                  <a:cxn ang="0">
                    <a:pos x="293" y="134"/>
                  </a:cxn>
                  <a:cxn ang="0">
                    <a:pos x="182" y="155"/>
                  </a:cxn>
                  <a:cxn ang="0">
                    <a:pos x="219" y="267"/>
                  </a:cxn>
                  <a:cxn ang="0">
                    <a:pos x="147" y="180"/>
                  </a:cxn>
                  <a:cxn ang="0">
                    <a:pos x="74" y="268"/>
                  </a:cxn>
                  <a:cxn ang="0">
                    <a:pos x="108" y="157"/>
                  </a:cxn>
                  <a:cxn ang="0">
                    <a:pos x="0" y="134"/>
                  </a:cxn>
                  <a:cxn ang="0">
                    <a:pos x="109" y="112"/>
                  </a:cxn>
                </a:cxnLst>
                <a:rect l="0" t="0" r="r" b="b"/>
                <a:pathLst>
                  <a:path w="294" h="269">
                    <a:moveTo>
                      <a:pt x="109" y="112"/>
                    </a:moveTo>
                    <a:lnTo>
                      <a:pt x="74" y="0"/>
                    </a:lnTo>
                    <a:lnTo>
                      <a:pt x="147" y="87"/>
                    </a:lnTo>
                    <a:lnTo>
                      <a:pt x="219" y="0"/>
                    </a:lnTo>
                    <a:lnTo>
                      <a:pt x="183" y="112"/>
                    </a:lnTo>
                    <a:lnTo>
                      <a:pt x="293" y="134"/>
                    </a:lnTo>
                    <a:lnTo>
                      <a:pt x="182" y="155"/>
                    </a:lnTo>
                    <a:lnTo>
                      <a:pt x="219" y="267"/>
                    </a:lnTo>
                    <a:lnTo>
                      <a:pt x="147" y="180"/>
                    </a:lnTo>
                    <a:lnTo>
                      <a:pt x="74" y="268"/>
                    </a:lnTo>
                    <a:lnTo>
                      <a:pt x="108" y="157"/>
                    </a:lnTo>
                    <a:lnTo>
                      <a:pt x="0" y="134"/>
                    </a:lnTo>
                    <a:lnTo>
                      <a:pt x="109" y="112"/>
                    </a:lnTo>
                  </a:path>
                </a:pathLst>
              </a:custGeom>
              <a:solidFill>
                <a:srgbClr val="A0B0CE"/>
              </a:solidFill>
              <a:ln w="12700" cap="rnd" cmpd="sng">
                <a:noFill/>
                <a:prstDash val="solid"/>
                <a:round/>
                <a:headEnd type="none" w="med" len="med"/>
                <a:tailEnd type="none" w="med" len="med"/>
              </a:ln>
              <a:effectLst/>
            </p:spPr>
            <p:txBody>
              <a:bodyPr/>
              <a:lstStyle/>
              <a:p>
                <a:endParaRPr lang="en-US"/>
              </a:p>
            </p:txBody>
          </p:sp>
          <p:sp>
            <p:nvSpPr>
              <p:cNvPr id="1076" name="Freeform 52"/>
              <p:cNvSpPr>
                <a:spLocks/>
              </p:cNvSpPr>
              <p:nvPr/>
            </p:nvSpPr>
            <p:spPr bwMode="auto">
              <a:xfrm>
                <a:off x="586" y="361"/>
                <a:ext cx="164" cy="202"/>
              </a:xfrm>
              <a:custGeom>
                <a:avLst/>
                <a:gdLst/>
                <a:ahLst/>
                <a:cxnLst>
                  <a:cxn ang="0">
                    <a:pos x="0" y="51"/>
                  </a:cxn>
                  <a:cxn ang="0">
                    <a:pos x="70" y="78"/>
                  </a:cxn>
                  <a:cxn ang="0">
                    <a:pos x="82" y="0"/>
                  </a:cxn>
                  <a:cxn ang="0">
                    <a:pos x="93" y="78"/>
                  </a:cxn>
                  <a:cxn ang="0">
                    <a:pos x="162" y="51"/>
                  </a:cxn>
                  <a:cxn ang="0">
                    <a:pos x="106" y="101"/>
                  </a:cxn>
                  <a:cxn ang="0">
                    <a:pos x="163" y="150"/>
                  </a:cxn>
                  <a:cxn ang="0">
                    <a:pos x="93" y="123"/>
                  </a:cxn>
                  <a:cxn ang="0">
                    <a:pos x="82" y="201"/>
                  </a:cxn>
                  <a:cxn ang="0">
                    <a:pos x="70" y="123"/>
                  </a:cxn>
                  <a:cxn ang="0">
                    <a:pos x="0" y="150"/>
                  </a:cxn>
                  <a:cxn ang="0">
                    <a:pos x="57" y="101"/>
                  </a:cxn>
                  <a:cxn ang="0">
                    <a:pos x="0" y="51"/>
                  </a:cxn>
                </a:cxnLst>
                <a:rect l="0" t="0" r="r" b="b"/>
                <a:pathLst>
                  <a:path w="164" h="202">
                    <a:moveTo>
                      <a:pt x="0" y="51"/>
                    </a:moveTo>
                    <a:lnTo>
                      <a:pt x="70" y="78"/>
                    </a:lnTo>
                    <a:lnTo>
                      <a:pt x="82" y="0"/>
                    </a:lnTo>
                    <a:lnTo>
                      <a:pt x="93" y="78"/>
                    </a:lnTo>
                    <a:lnTo>
                      <a:pt x="162" y="51"/>
                    </a:lnTo>
                    <a:lnTo>
                      <a:pt x="106" y="101"/>
                    </a:lnTo>
                    <a:lnTo>
                      <a:pt x="163" y="150"/>
                    </a:lnTo>
                    <a:lnTo>
                      <a:pt x="93" y="123"/>
                    </a:lnTo>
                    <a:lnTo>
                      <a:pt x="82" y="201"/>
                    </a:lnTo>
                    <a:lnTo>
                      <a:pt x="70" y="123"/>
                    </a:lnTo>
                    <a:lnTo>
                      <a:pt x="0" y="150"/>
                    </a:lnTo>
                    <a:lnTo>
                      <a:pt x="57" y="101"/>
                    </a:lnTo>
                    <a:lnTo>
                      <a:pt x="0" y="51"/>
                    </a:lnTo>
                  </a:path>
                </a:pathLst>
              </a:custGeom>
              <a:solidFill>
                <a:srgbClr val="B9C2D2"/>
              </a:solidFill>
              <a:ln w="12700" cap="rnd" cmpd="sng">
                <a:noFill/>
                <a:prstDash val="solid"/>
                <a:round/>
                <a:headEnd type="none" w="med" len="med"/>
                <a:tailEnd type="none" w="med" len="med"/>
              </a:ln>
              <a:effectLst/>
            </p:spPr>
            <p:txBody>
              <a:bodyPr/>
              <a:lstStyle/>
              <a:p>
                <a:endParaRPr lang="en-US"/>
              </a:p>
            </p:txBody>
          </p:sp>
          <p:sp>
            <p:nvSpPr>
              <p:cNvPr id="1077" name="Freeform 53"/>
              <p:cNvSpPr>
                <a:spLocks/>
              </p:cNvSpPr>
              <p:nvPr/>
            </p:nvSpPr>
            <p:spPr bwMode="auto">
              <a:xfrm>
                <a:off x="535" y="341"/>
                <a:ext cx="265" cy="242"/>
              </a:xfrm>
              <a:custGeom>
                <a:avLst/>
                <a:gdLst/>
                <a:ahLst/>
                <a:cxnLst>
                  <a:cxn ang="0">
                    <a:pos x="95" y="99"/>
                  </a:cxn>
                  <a:cxn ang="0">
                    <a:pos x="67" y="0"/>
                  </a:cxn>
                  <a:cxn ang="0">
                    <a:pos x="133" y="75"/>
                  </a:cxn>
                  <a:cxn ang="0">
                    <a:pos x="199" y="0"/>
                  </a:cxn>
                  <a:cxn ang="0">
                    <a:pos x="169" y="99"/>
                  </a:cxn>
                  <a:cxn ang="0">
                    <a:pos x="264" y="121"/>
                  </a:cxn>
                  <a:cxn ang="0">
                    <a:pos x="168" y="142"/>
                  </a:cxn>
                  <a:cxn ang="0">
                    <a:pos x="199" y="241"/>
                  </a:cxn>
                  <a:cxn ang="0">
                    <a:pos x="133" y="166"/>
                  </a:cxn>
                  <a:cxn ang="0">
                    <a:pos x="67" y="241"/>
                  </a:cxn>
                  <a:cxn ang="0">
                    <a:pos x="95" y="143"/>
                  </a:cxn>
                  <a:cxn ang="0">
                    <a:pos x="0" y="121"/>
                  </a:cxn>
                  <a:cxn ang="0">
                    <a:pos x="95" y="99"/>
                  </a:cxn>
                </a:cxnLst>
                <a:rect l="0" t="0" r="r" b="b"/>
                <a:pathLst>
                  <a:path w="265" h="242">
                    <a:moveTo>
                      <a:pt x="95" y="99"/>
                    </a:moveTo>
                    <a:lnTo>
                      <a:pt x="67" y="0"/>
                    </a:lnTo>
                    <a:lnTo>
                      <a:pt x="133" y="75"/>
                    </a:lnTo>
                    <a:lnTo>
                      <a:pt x="199" y="0"/>
                    </a:lnTo>
                    <a:lnTo>
                      <a:pt x="169" y="99"/>
                    </a:lnTo>
                    <a:lnTo>
                      <a:pt x="264" y="121"/>
                    </a:lnTo>
                    <a:lnTo>
                      <a:pt x="168" y="142"/>
                    </a:lnTo>
                    <a:lnTo>
                      <a:pt x="199" y="241"/>
                    </a:lnTo>
                    <a:lnTo>
                      <a:pt x="133" y="166"/>
                    </a:lnTo>
                    <a:lnTo>
                      <a:pt x="67" y="241"/>
                    </a:lnTo>
                    <a:lnTo>
                      <a:pt x="95" y="143"/>
                    </a:lnTo>
                    <a:lnTo>
                      <a:pt x="0" y="121"/>
                    </a:lnTo>
                    <a:lnTo>
                      <a:pt x="95" y="99"/>
                    </a:lnTo>
                  </a:path>
                </a:pathLst>
              </a:custGeom>
              <a:solidFill>
                <a:srgbClr val="B9C2D2"/>
              </a:solidFill>
              <a:ln w="12700" cap="rnd" cmpd="sng">
                <a:noFill/>
                <a:prstDash val="solid"/>
                <a:round/>
                <a:headEnd type="none" w="med" len="med"/>
                <a:tailEnd type="none" w="med" len="med"/>
              </a:ln>
              <a:effectLst/>
            </p:spPr>
            <p:txBody>
              <a:bodyPr/>
              <a:lstStyle/>
              <a:p>
                <a:endParaRPr lang="en-US"/>
              </a:p>
            </p:txBody>
          </p:sp>
          <p:sp>
            <p:nvSpPr>
              <p:cNvPr id="1078" name="Freeform 54"/>
              <p:cNvSpPr>
                <a:spLocks/>
              </p:cNvSpPr>
              <p:nvPr/>
            </p:nvSpPr>
            <p:spPr bwMode="auto">
              <a:xfrm>
                <a:off x="592" y="368"/>
                <a:ext cx="152" cy="188"/>
              </a:xfrm>
              <a:custGeom>
                <a:avLst/>
                <a:gdLst/>
                <a:ahLst/>
                <a:cxnLst>
                  <a:cxn ang="0">
                    <a:pos x="0" y="48"/>
                  </a:cxn>
                  <a:cxn ang="0">
                    <a:pos x="64" y="71"/>
                  </a:cxn>
                  <a:cxn ang="0">
                    <a:pos x="76" y="0"/>
                  </a:cxn>
                  <a:cxn ang="0">
                    <a:pos x="87" y="71"/>
                  </a:cxn>
                  <a:cxn ang="0">
                    <a:pos x="151" y="48"/>
                  </a:cxn>
                  <a:cxn ang="0">
                    <a:pos x="100" y="94"/>
                  </a:cxn>
                  <a:cxn ang="0">
                    <a:pos x="151" y="141"/>
                  </a:cxn>
                  <a:cxn ang="0">
                    <a:pos x="87" y="116"/>
                  </a:cxn>
                  <a:cxn ang="0">
                    <a:pos x="76" y="187"/>
                  </a:cxn>
                  <a:cxn ang="0">
                    <a:pos x="64" y="116"/>
                  </a:cxn>
                  <a:cxn ang="0">
                    <a:pos x="0" y="141"/>
                  </a:cxn>
                  <a:cxn ang="0">
                    <a:pos x="51" y="94"/>
                  </a:cxn>
                  <a:cxn ang="0">
                    <a:pos x="0" y="48"/>
                  </a:cxn>
                </a:cxnLst>
                <a:rect l="0" t="0" r="r" b="b"/>
                <a:pathLst>
                  <a:path w="152" h="188">
                    <a:moveTo>
                      <a:pt x="0" y="48"/>
                    </a:moveTo>
                    <a:lnTo>
                      <a:pt x="64" y="71"/>
                    </a:lnTo>
                    <a:lnTo>
                      <a:pt x="76" y="0"/>
                    </a:lnTo>
                    <a:lnTo>
                      <a:pt x="87" y="71"/>
                    </a:lnTo>
                    <a:lnTo>
                      <a:pt x="151" y="48"/>
                    </a:lnTo>
                    <a:lnTo>
                      <a:pt x="100" y="94"/>
                    </a:lnTo>
                    <a:lnTo>
                      <a:pt x="151" y="141"/>
                    </a:lnTo>
                    <a:lnTo>
                      <a:pt x="87" y="116"/>
                    </a:lnTo>
                    <a:lnTo>
                      <a:pt x="76" y="187"/>
                    </a:lnTo>
                    <a:lnTo>
                      <a:pt x="64" y="116"/>
                    </a:lnTo>
                    <a:lnTo>
                      <a:pt x="0" y="141"/>
                    </a:lnTo>
                    <a:lnTo>
                      <a:pt x="51" y="94"/>
                    </a:lnTo>
                    <a:lnTo>
                      <a:pt x="0" y="48"/>
                    </a:lnTo>
                  </a:path>
                </a:pathLst>
              </a:custGeom>
              <a:solidFill>
                <a:srgbClr val="D9D9D9"/>
              </a:solidFill>
              <a:ln w="12700" cap="rnd" cmpd="sng">
                <a:noFill/>
                <a:prstDash val="solid"/>
                <a:round/>
                <a:headEnd type="none" w="med" len="med"/>
                <a:tailEnd type="none" w="med" len="med"/>
              </a:ln>
              <a:effectLst/>
            </p:spPr>
            <p:txBody>
              <a:bodyPr/>
              <a:lstStyle/>
              <a:p>
                <a:endParaRPr lang="en-US"/>
              </a:p>
            </p:txBody>
          </p:sp>
          <p:sp>
            <p:nvSpPr>
              <p:cNvPr id="1079" name="Freeform 55"/>
              <p:cNvSpPr>
                <a:spLocks/>
              </p:cNvSpPr>
              <p:nvPr/>
            </p:nvSpPr>
            <p:spPr bwMode="auto">
              <a:xfrm>
                <a:off x="550" y="354"/>
                <a:ext cx="236" cy="216"/>
              </a:xfrm>
              <a:custGeom>
                <a:avLst/>
                <a:gdLst/>
                <a:ahLst/>
                <a:cxnLst>
                  <a:cxn ang="0">
                    <a:pos x="80" y="86"/>
                  </a:cxn>
                  <a:cxn ang="0">
                    <a:pos x="58" y="0"/>
                  </a:cxn>
                  <a:cxn ang="0">
                    <a:pos x="118" y="62"/>
                  </a:cxn>
                  <a:cxn ang="0">
                    <a:pos x="175" y="0"/>
                  </a:cxn>
                  <a:cxn ang="0">
                    <a:pos x="154" y="86"/>
                  </a:cxn>
                  <a:cxn ang="0">
                    <a:pos x="235" y="108"/>
                  </a:cxn>
                  <a:cxn ang="0">
                    <a:pos x="153" y="129"/>
                  </a:cxn>
                  <a:cxn ang="0">
                    <a:pos x="175" y="215"/>
                  </a:cxn>
                  <a:cxn ang="0">
                    <a:pos x="118" y="153"/>
                  </a:cxn>
                  <a:cxn ang="0">
                    <a:pos x="58" y="215"/>
                  </a:cxn>
                  <a:cxn ang="0">
                    <a:pos x="80" y="130"/>
                  </a:cxn>
                  <a:cxn ang="0">
                    <a:pos x="0" y="108"/>
                  </a:cxn>
                  <a:cxn ang="0">
                    <a:pos x="80" y="86"/>
                  </a:cxn>
                </a:cxnLst>
                <a:rect l="0" t="0" r="r" b="b"/>
                <a:pathLst>
                  <a:path w="236" h="216">
                    <a:moveTo>
                      <a:pt x="80" y="86"/>
                    </a:moveTo>
                    <a:lnTo>
                      <a:pt x="58" y="0"/>
                    </a:lnTo>
                    <a:lnTo>
                      <a:pt x="118" y="62"/>
                    </a:lnTo>
                    <a:lnTo>
                      <a:pt x="175" y="0"/>
                    </a:lnTo>
                    <a:lnTo>
                      <a:pt x="154" y="86"/>
                    </a:lnTo>
                    <a:lnTo>
                      <a:pt x="235" y="108"/>
                    </a:lnTo>
                    <a:lnTo>
                      <a:pt x="153" y="129"/>
                    </a:lnTo>
                    <a:lnTo>
                      <a:pt x="175" y="215"/>
                    </a:lnTo>
                    <a:lnTo>
                      <a:pt x="118" y="153"/>
                    </a:lnTo>
                    <a:lnTo>
                      <a:pt x="58" y="215"/>
                    </a:lnTo>
                    <a:lnTo>
                      <a:pt x="80" y="130"/>
                    </a:lnTo>
                    <a:lnTo>
                      <a:pt x="0" y="108"/>
                    </a:lnTo>
                    <a:lnTo>
                      <a:pt x="80" y="86"/>
                    </a:lnTo>
                  </a:path>
                </a:pathLst>
              </a:custGeom>
              <a:solidFill>
                <a:srgbClr val="D9D9D9"/>
              </a:solidFill>
              <a:ln w="12700" cap="rnd" cmpd="sng">
                <a:noFill/>
                <a:prstDash val="solid"/>
                <a:round/>
                <a:headEnd type="none" w="med" len="med"/>
                <a:tailEnd type="none" w="med" len="med"/>
              </a:ln>
              <a:effectLst/>
            </p:spPr>
            <p:txBody>
              <a:bodyPr/>
              <a:lstStyle/>
              <a:p>
                <a:endParaRPr lang="en-US"/>
              </a:p>
            </p:txBody>
          </p:sp>
          <p:sp>
            <p:nvSpPr>
              <p:cNvPr id="1080" name="Freeform 56"/>
              <p:cNvSpPr>
                <a:spLocks/>
              </p:cNvSpPr>
              <p:nvPr/>
            </p:nvSpPr>
            <p:spPr bwMode="auto">
              <a:xfrm>
                <a:off x="598" y="376"/>
                <a:ext cx="140" cy="173"/>
              </a:xfrm>
              <a:custGeom>
                <a:avLst/>
                <a:gdLst/>
                <a:ahLst/>
                <a:cxnLst>
                  <a:cxn ang="0">
                    <a:pos x="0" y="42"/>
                  </a:cxn>
                  <a:cxn ang="0">
                    <a:pos x="58" y="63"/>
                  </a:cxn>
                  <a:cxn ang="0">
                    <a:pos x="70" y="0"/>
                  </a:cxn>
                  <a:cxn ang="0">
                    <a:pos x="81" y="63"/>
                  </a:cxn>
                  <a:cxn ang="0">
                    <a:pos x="139" y="42"/>
                  </a:cxn>
                  <a:cxn ang="0">
                    <a:pos x="94" y="86"/>
                  </a:cxn>
                  <a:cxn ang="0">
                    <a:pos x="139" y="128"/>
                  </a:cxn>
                  <a:cxn ang="0">
                    <a:pos x="81" y="108"/>
                  </a:cxn>
                  <a:cxn ang="0">
                    <a:pos x="70" y="172"/>
                  </a:cxn>
                  <a:cxn ang="0">
                    <a:pos x="58" y="108"/>
                  </a:cxn>
                  <a:cxn ang="0">
                    <a:pos x="0" y="128"/>
                  </a:cxn>
                  <a:cxn ang="0">
                    <a:pos x="45" y="86"/>
                  </a:cxn>
                  <a:cxn ang="0">
                    <a:pos x="0" y="42"/>
                  </a:cxn>
                </a:cxnLst>
                <a:rect l="0" t="0" r="r" b="b"/>
                <a:pathLst>
                  <a:path w="140" h="173">
                    <a:moveTo>
                      <a:pt x="0" y="42"/>
                    </a:moveTo>
                    <a:lnTo>
                      <a:pt x="58" y="63"/>
                    </a:lnTo>
                    <a:lnTo>
                      <a:pt x="70" y="0"/>
                    </a:lnTo>
                    <a:lnTo>
                      <a:pt x="81" y="63"/>
                    </a:lnTo>
                    <a:lnTo>
                      <a:pt x="139" y="42"/>
                    </a:lnTo>
                    <a:lnTo>
                      <a:pt x="94" y="86"/>
                    </a:lnTo>
                    <a:lnTo>
                      <a:pt x="139" y="128"/>
                    </a:lnTo>
                    <a:lnTo>
                      <a:pt x="81" y="108"/>
                    </a:lnTo>
                    <a:lnTo>
                      <a:pt x="70" y="172"/>
                    </a:lnTo>
                    <a:lnTo>
                      <a:pt x="58" y="108"/>
                    </a:lnTo>
                    <a:lnTo>
                      <a:pt x="0" y="128"/>
                    </a:lnTo>
                    <a:lnTo>
                      <a:pt x="45" y="86"/>
                    </a:lnTo>
                    <a:lnTo>
                      <a:pt x="0" y="42"/>
                    </a:lnTo>
                  </a:path>
                </a:pathLst>
              </a:custGeom>
              <a:solidFill>
                <a:srgbClr val="F9F9F9"/>
              </a:solidFill>
              <a:ln w="12700" cap="rnd" cmpd="sng">
                <a:noFill/>
                <a:prstDash val="solid"/>
                <a:round/>
                <a:headEnd type="none" w="med" len="med"/>
                <a:tailEnd type="none" w="med" len="med"/>
              </a:ln>
              <a:effectLst/>
            </p:spPr>
            <p:txBody>
              <a:bodyPr/>
              <a:lstStyle/>
              <a:p>
                <a:endParaRPr lang="en-US"/>
              </a:p>
            </p:txBody>
          </p:sp>
        </p:grpSp>
      </p:grpSp>
      <p:sp>
        <p:nvSpPr>
          <p:cNvPr id="1083" name="Rectangle 59"/>
          <p:cNvSpPr>
            <a:spLocks noGrp="1" noChangeArrowheads="1"/>
          </p:cNvSpPr>
          <p:nvPr>
            <p:ph type="title"/>
          </p:nvPr>
        </p:nvSpPr>
        <p:spPr bwMode="auto">
          <a:xfrm>
            <a:off x="1371600" y="476250"/>
            <a:ext cx="7086600" cy="127635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84" name="Rectangle 60"/>
          <p:cNvSpPr>
            <a:spLocks noGrp="1" noChangeArrowheads="1"/>
          </p:cNvSpPr>
          <p:nvPr>
            <p:ph type="body" idx="1"/>
          </p:nvPr>
        </p:nvSpPr>
        <p:spPr bwMode="auto">
          <a:xfrm>
            <a:off x="685800" y="21336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85" name="Rectangle 61"/>
          <p:cNvSpPr>
            <a:spLocks noChangeArrowheads="1"/>
          </p:cNvSpPr>
          <p:nvPr/>
        </p:nvSpPr>
        <p:spPr bwMode="auto">
          <a:xfrm>
            <a:off x="234950" y="6483350"/>
            <a:ext cx="292100" cy="290513"/>
          </a:xfrm>
          <a:prstGeom prst="rect">
            <a:avLst/>
          </a:prstGeom>
          <a:solidFill>
            <a:schemeClr val="tx1"/>
          </a:solidFill>
          <a:ln w="12700">
            <a:solidFill>
              <a:schemeClr val="tx2"/>
            </a:solidFill>
            <a:miter lim="800000"/>
            <a:headEnd/>
            <a:tailEnd/>
          </a:ln>
          <a:effectLst/>
        </p:spPr>
        <p:txBody>
          <a:bodyPr wrap="none" anchor="ctr"/>
          <a:lstStyle/>
          <a:p>
            <a:endParaRPr lang="en-US"/>
          </a:p>
        </p:txBody>
      </p:sp>
      <p:sp>
        <p:nvSpPr>
          <p:cNvPr id="1086" name="Oval 62"/>
          <p:cNvSpPr>
            <a:spLocks noChangeArrowheads="1"/>
          </p:cNvSpPr>
          <p:nvPr/>
        </p:nvSpPr>
        <p:spPr bwMode="auto">
          <a:xfrm>
            <a:off x="268288" y="6523038"/>
            <a:ext cx="225425" cy="214312"/>
          </a:xfrm>
          <a:prstGeom prst="ellipse">
            <a:avLst/>
          </a:prstGeom>
          <a:noFill/>
          <a:ln w="12700">
            <a:solidFill>
              <a:schemeClr val="tx2"/>
            </a:solidFill>
            <a:round/>
            <a:headEnd/>
            <a:tailEnd/>
          </a:ln>
          <a:effectLst/>
        </p:spPr>
        <p:txBody>
          <a:bodyPr wrap="none" anchor="ctr"/>
          <a:lstStyle/>
          <a:p>
            <a:endParaRPr lang="en-US"/>
          </a:p>
        </p:txBody>
      </p:sp>
      <p:sp>
        <p:nvSpPr>
          <p:cNvPr id="1087" name="Oval 63"/>
          <p:cNvSpPr>
            <a:spLocks noChangeArrowheads="1"/>
          </p:cNvSpPr>
          <p:nvPr/>
        </p:nvSpPr>
        <p:spPr bwMode="auto">
          <a:xfrm>
            <a:off x="342900" y="6523038"/>
            <a:ext cx="82550" cy="214312"/>
          </a:xfrm>
          <a:prstGeom prst="ellipse">
            <a:avLst/>
          </a:prstGeom>
          <a:noFill/>
          <a:ln w="12700">
            <a:solidFill>
              <a:schemeClr val="tx2"/>
            </a:solidFill>
            <a:round/>
            <a:headEnd/>
            <a:tailEnd/>
          </a:ln>
          <a:effectLst/>
        </p:spPr>
        <p:txBody>
          <a:bodyPr wrap="none" anchor="ctr"/>
          <a:lstStyle/>
          <a:p>
            <a:endParaRPr lang="en-US"/>
          </a:p>
        </p:txBody>
      </p:sp>
      <p:sp>
        <p:nvSpPr>
          <p:cNvPr id="1088" name="Line 64"/>
          <p:cNvSpPr>
            <a:spLocks noChangeShapeType="1"/>
          </p:cNvSpPr>
          <p:nvPr/>
        </p:nvSpPr>
        <p:spPr bwMode="auto">
          <a:xfrm>
            <a:off x="385763" y="6523038"/>
            <a:ext cx="0" cy="214312"/>
          </a:xfrm>
          <a:prstGeom prst="line">
            <a:avLst/>
          </a:prstGeom>
          <a:noFill/>
          <a:ln w="12700">
            <a:solidFill>
              <a:schemeClr val="tx2"/>
            </a:solidFill>
            <a:round/>
            <a:headEnd/>
            <a:tailEnd/>
          </a:ln>
          <a:effectLst/>
        </p:spPr>
        <p:txBody>
          <a:bodyPr wrap="none" anchor="ctr"/>
          <a:lstStyle/>
          <a:p>
            <a:endParaRPr lang="en-US"/>
          </a:p>
        </p:txBody>
      </p:sp>
      <p:sp>
        <p:nvSpPr>
          <p:cNvPr id="1089" name="Line 65"/>
          <p:cNvSpPr>
            <a:spLocks noChangeShapeType="1"/>
          </p:cNvSpPr>
          <p:nvPr/>
        </p:nvSpPr>
        <p:spPr bwMode="auto">
          <a:xfrm>
            <a:off x="268288" y="6630988"/>
            <a:ext cx="225425" cy="0"/>
          </a:xfrm>
          <a:prstGeom prst="line">
            <a:avLst/>
          </a:prstGeom>
          <a:noFill/>
          <a:ln w="12700">
            <a:solidFill>
              <a:schemeClr val="tx2"/>
            </a:solidFill>
            <a:round/>
            <a:headEnd/>
            <a:tailEnd/>
          </a:ln>
          <a:effectLst/>
        </p:spPr>
        <p:txBody>
          <a:bodyPr wrap="none" anchor="ctr"/>
          <a:lstStyle/>
          <a:p>
            <a:endParaRPr lang="en-US"/>
          </a:p>
        </p:txBody>
      </p:sp>
      <p:sp>
        <p:nvSpPr>
          <p:cNvPr id="1090" name="Arc 66"/>
          <p:cNvSpPr>
            <a:spLocks/>
          </p:cNvSpPr>
          <p:nvPr/>
        </p:nvSpPr>
        <p:spPr bwMode="auto">
          <a:xfrm rot="8100000">
            <a:off x="319088" y="6510338"/>
            <a:ext cx="114300" cy="112712"/>
          </a:xfrm>
          <a:custGeom>
            <a:avLst/>
            <a:gdLst>
              <a:gd name="G0" fmla="+- 0 0 0"/>
              <a:gd name="G1" fmla="+- 21600 0 0"/>
              <a:gd name="G2" fmla="+- 21600 0 0"/>
              <a:gd name="T0" fmla="*/ 0 w 21598"/>
              <a:gd name="T1" fmla="*/ 0 h 21600"/>
              <a:gd name="T2" fmla="*/ 21598 w 21598"/>
              <a:gd name="T3" fmla="*/ 21294 h 21600"/>
              <a:gd name="T4" fmla="*/ 0 w 21598"/>
              <a:gd name="T5" fmla="*/ 21600 h 21600"/>
            </a:gdLst>
            <a:ahLst/>
            <a:cxnLst>
              <a:cxn ang="0">
                <a:pos x="T0" y="T1"/>
              </a:cxn>
              <a:cxn ang="0">
                <a:pos x="T2" y="T3"/>
              </a:cxn>
              <a:cxn ang="0">
                <a:pos x="T4" y="T5"/>
              </a:cxn>
            </a:cxnLst>
            <a:rect l="0" t="0" r="r" b="b"/>
            <a:pathLst>
              <a:path w="21598" h="21600" fill="none" extrusionOk="0">
                <a:moveTo>
                  <a:pt x="-1" y="0"/>
                </a:moveTo>
                <a:cubicBezTo>
                  <a:pt x="11810" y="0"/>
                  <a:pt x="21430" y="9485"/>
                  <a:pt x="21597" y="21294"/>
                </a:cubicBezTo>
              </a:path>
              <a:path w="21598" h="21600" stroke="0" extrusionOk="0">
                <a:moveTo>
                  <a:pt x="-1" y="0"/>
                </a:moveTo>
                <a:cubicBezTo>
                  <a:pt x="11810" y="0"/>
                  <a:pt x="21430" y="9485"/>
                  <a:pt x="21597" y="21294"/>
                </a:cubicBezTo>
                <a:lnTo>
                  <a:pt x="0" y="21600"/>
                </a:lnTo>
                <a:close/>
              </a:path>
            </a:pathLst>
          </a:custGeom>
          <a:noFill/>
          <a:ln w="12700" cap="rnd">
            <a:solidFill>
              <a:schemeClr val="tx2"/>
            </a:solidFill>
            <a:round/>
            <a:headEnd/>
            <a:tailEnd/>
          </a:ln>
          <a:effectLst/>
        </p:spPr>
        <p:txBody>
          <a:bodyPr wrap="none" anchor="ctr"/>
          <a:lstStyle/>
          <a:p>
            <a:endParaRPr lang="en-US"/>
          </a:p>
        </p:txBody>
      </p:sp>
      <p:sp>
        <p:nvSpPr>
          <p:cNvPr id="1091" name="Arc 67"/>
          <p:cNvSpPr>
            <a:spLocks/>
          </p:cNvSpPr>
          <p:nvPr/>
        </p:nvSpPr>
        <p:spPr bwMode="auto">
          <a:xfrm rot="2640000">
            <a:off x="327025" y="6640513"/>
            <a:ext cx="119063" cy="114300"/>
          </a:xfrm>
          <a:custGeom>
            <a:avLst/>
            <a:gdLst>
              <a:gd name="G0" fmla="+- 21598 0 0"/>
              <a:gd name="G1" fmla="+- 21598 0 0"/>
              <a:gd name="G2" fmla="+- 21600 0 0"/>
              <a:gd name="T0" fmla="*/ 0 w 21598"/>
              <a:gd name="T1" fmla="*/ 21302 h 21598"/>
              <a:gd name="T2" fmla="*/ 21314 w 21598"/>
              <a:gd name="T3" fmla="*/ 0 h 21598"/>
              <a:gd name="T4" fmla="*/ 21598 w 21598"/>
              <a:gd name="T5" fmla="*/ 21598 h 21598"/>
            </a:gdLst>
            <a:ahLst/>
            <a:cxnLst>
              <a:cxn ang="0">
                <a:pos x="T0" y="T1"/>
              </a:cxn>
              <a:cxn ang="0">
                <a:pos x="T2" y="T3"/>
              </a:cxn>
              <a:cxn ang="0">
                <a:pos x="T4" y="T5"/>
              </a:cxn>
            </a:cxnLst>
            <a:rect l="0" t="0" r="r" b="b"/>
            <a:pathLst>
              <a:path w="21598" h="21598" fill="none" extrusionOk="0">
                <a:moveTo>
                  <a:pt x="0" y="21302"/>
                </a:moveTo>
                <a:cubicBezTo>
                  <a:pt x="160" y="9599"/>
                  <a:pt x="9611" y="153"/>
                  <a:pt x="21313" y="-1"/>
                </a:cubicBezTo>
              </a:path>
              <a:path w="21598" h="21598" stroke="0" extrusionOk="0">
                <a:moveTo>
                  <a:pt x="0" y="21302"/>
                </a:moveTo>
                <a:cubicBezTo>
                  <a:pt x="160" y="9599"/>
                  <a:pt x="9611" y="153"/>
                  <a:pt x="21313" y="-1"/>
                </a:cubicBezTo>
                <a:lnTo>
                  <a:pt x="21598" y="21598"/>
                </a:lnTo>
                <a:close/>
              </a:path>
            </a:pathLst>
          </a:custGeom>
          <a:noFill/>
          <a:ln w="12700" cap="rnd">
            <a:solidFill>
              <a:schemeClr val="tx2"/>
            </a:solidFill>
            <a:round/>
            <a:headEnd/>
            <a:tailEnd/>
          </a:ln>
          <a:effectLst/>
        </p:spPr>
        <p:txBody>
          <a:bodyPr wrap="none" anchor="ctr"/>
          <a:lstStyle/>
          <a:p>
            <a:endParaRPr lang="en-US"/>
          </a:p>
        </p:txBody>
      </p:sp>
      <p:sp>
        <p:nvSpPr>
          <p:cNvPr id="1092" name="Rectangle 68"/>
          <p:cNvSpPr>
            <a:spLocks noChangeArrowheads="1"/>
          </p:cNvSpPr>
          <p:nvPr/>
        </p:nvSpPr>
        <p:spPr bwMode="auto">
          <a:xfrm>
            <a:off x="523875" y="6499225"/>
            <a:ext cx="1771650" cy="274638"/>
          </a:xfrm>
          <a:prstGeom prst="rect">
            <a:avLst/>
          </a:prstGeom>
          <a:noFill/>
          <a:ln w="12700">
            <a:noFill/>
            <a:miter lim="800000"/>
            <a:headEnd/>
            <a:tailEnd/>
          </a:ln>
          <a:effectLst/>
        </p:spPr>
        <p:txBody>
          <a:bodyPr wrap="none" lIns="92075" tIns="0" rIns="92075" bIns="0">
            <a:spAutoFit/>
          </a:bodyPr>
          <a:lstStyle/>
          <a:p>
            <a:pPr algn="l" defTabSz="915988"/>
            <a:r>
              <a:rPr lang="en-US" sz="1800" b="1"/>
              <a:t>WORLD BANK</a:t>
            </a:r>
          </a:p>
        </p:txBody>
      </p:sp>
      <p:sp>
        <p:nvSpPr>
          <p:cNvPr id="1093" name="Line 69"/>
          <p:cNvSpPr>
            <a:spLocks noChangeShapeType="1"/>
          </p:cNvSpPr>
          <p:nvPr/>
        </p:nvSpPr>
        <p:spPr bwMode="auto">
          <a:xfrm>
            <a:off x="234950" y="6400800"/>
            <a:ext cx="8750300" cy="0"/>
          </a:xfrm>
          <a:prstGeom prst="line">
            <a:avLst/>
          </a:prstGeom>
          <a:noFill/>
          <a:ln w="12700">
            <a:solidFill>
              <a:schemeClr val="tx1"/>
            </a:solidFill>
            <a:round/>
            <a:headEnd/>
            <a:tailEnd/>
          </a:ln>
          <a:effec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3200" b="1" i="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200" b="1" i="1">
          <a:solidFill>
            <a:schemeClr val="tx2"/>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3200" b="1" i="1">
          <a:solidFill>
            <a:schemeClr val="tx2"/>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3200" b="1" i="1">
          <a:solidFill>
            <a:schemeClr val="tx2"/>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3200" b="1" i="1">
          <a:solidFill>
            <a:schemeClr val="tx2"/>
          </a:solidFill>
          <a:effectLst>
            <a:outerShdw blurRad="38100" dist="38100" dir="2700000" algn="tl">
              <a:srgbClr val="000000"/>
            </a:outerShdw>
          </a:effectLst>
          <a:latin typeface="Arial" charset="0"/>
        </a:defRPr>
      </a:lvl5pPr>
      <a:lvl6pPr marL="457200" algn="l" rtl="0" eaLnBrk="0" fontAlgn="base" hangingPunct="0">
        <a:spcBef>
          <a:spcPct val="0"/>
        </a:spcBef>
        <a:spcAft>
          <a:spcPct val="0"/>
        </a:spcAft>
        <a:defRPr sz="3200" b="1" i="1">
          <a:solidFill>
            <a:schemeClr val="tx2"/>
          </a:solidFill>
          <a:effectLst>
            <a:outerShdw blurRad="38100" dist="38100" dir="2700000" algn="tl">
              <a:srgbClr val="000000"/>
            </a:outerShdw>
          </a:effectLst>
          <a:latin typeface="Arial" charset="0"/>
        </a:defRPr>
      </a:lvl6pPr>
      <a:lvl7pPr marL="914400" algn="l" rtl="0" eaLnBrk="0" fontAlgn="base" hangingPunct="0">
        <a:spcBef>
          <a:spcPct val="0"/>
        </a:spcBef>
        <a:spcAft>
          <a:spcPct val="0"/>
        </a:spcAft>
        <a:defRPr sz="3200" b="1" i="1">
          <a:solidFill>
            <a:schemeClr val="tx2"/>
          </a:solidFill>
          <a:effectLst>
            <a:outerShdw blurRad="38100" dist="38100" dir="2700000" algn="tl">
              <a:srgbClr val="000000"/>
            </a:outerShdw>
          </a:effectLst>
          <a:latin typeface="Arial" charset="0"/>
        </a:defRPr>
      </a:lvl7pPr>
      <a:lvl8pPr marL="1371600" algn="l" rtl="0" eaLnBrk="0" fontAlgn="base" hangingPunct="0">
        <a:spcBef>
          <a:spcPct val="0"/>
        </a:spcBef>
        <a:spcAft>
          <a:spcPct val="0"/>
        </a:spcAft>
        <a:defRPr sz="3200" b="1" i="1">
          <a:solidFill>
            <a:schemeClr val="tx2"/>
          </a:solidFill>
          <a:effectLst>
            <a:outerShdw blurRad="38100" dist="38100" dir="2700000" algn="tl">
              <a:srgbClr val="000000"/>
            </a:outerShdw>
          </a:effectLst>
          <a:latin typeface="Arial" charset="0"/>
        </a:defRPr>
      </a:lvl8pPr>
      <a:lvl9pPr marL="1828800" algn="l" rtl="0" eaLnBrk="0" fontAlgn="base" hangingPunct="0">
        <a:spcBef>
          <a:spcPct val="0"/>
        </a:spcBef>
        <a:spcAft>
          <a:spcPct val="0"/>
        </a:spcAft>
        <a:defRPr sz="3200" b="1" i="1">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Monotype Sorts" pitchFamily="2" charset="2"/>
        <a:buChar char="u"/>
        <a:defRPr sz="28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Monotype Sorts" pitchFamily="2" charset="2"/>
        <a:buChar char="u"/>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mn-lt"/>
        </a:defRPr>
      </a:lvl5pPr>
      <a:lvl6pPr marL="2514600" indent="-228600" algn="l" rtl="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mn-lt"/>
        </a:defRPr>
      </a:lvl6pPr>
      <a:lvl7pPr marL="2971800" indent="-228600" algn="l" rtl="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mn-lt"/>
        </a:defRPr>
      </a:lvl7pPr>
      <a:lvl8pPr marL="3429000" indent="-228600" algn="l" rtl="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mn-lt"/>
        </a:defRPr>
      </a:lvl8pPr>
      <a:lvl9pPr marL="3886200" indent="-228600" algn="l" rtl="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mailto:KFSHERIF@WORLDBANK.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71600" y="228600"/>
            <a:ext cx="7086600" cy="1524000"/>
          </a:xfrm>
          <a:noFill/>
          <a:ln/>
        </p:spPr>
        <p:txBody>
          <a:bodyPr/>
          <a:lstStyle/>
          <a:p>
            <a:pPr algn="ctr"/>
            <a:r>
              <a:rPr lang="en-US" dirty="0" smtClean="0"/>
              <a:t>PERFORMANCE APPRAISAL TECHNIQUES</a:t>
            </a:r>
            <a:endParaRPr lang="en-US" dirty="0"/>
          </a:p>
        </p:txBody>
      </p:sp>
      <p:sp>
        <p:nvSpPr>
          <p:cNvPr id="4099" name="Rectangle 3"/>
          <p:cNvSpPr>
            <a:spLocks noGrp="1" noChangeArrowheads="1"/>
          </p:cNvSpPr>
          <p:nvPr>
            <p:ph type="body" idx="1"/>
          </p:nvPr>
        </p:nvSpPr>
        <p:spPr>
          <a:xfrm>
            <a:off x="0" y="1981200"/>
            <a:ext cx="9067800" cy="4114800"/>
          </a:xfrm>
          <a:noFill/>
          <a:ln/>
        </p:spPr>
        <p:txBody>
          <a:bodyPr/>
          <a:lstStyle/>
          <a:p>
            <a:pPr marL="60325" indent="0">
              <a:buFont typeface="Monotype Sorts" pitchFamily="2" charset="2"/>
              <a:buNone/>
            </a:pPr>
            <a:r>
              <a:rPr lang="en-US" i="1" dirty="0">
                <a:effectLst>
                  <a:outerShdw blurRad="38100" dist="38100" dir="2700000" algn="tl">
                    <a:srgbClr val="000000"/>
                  </a:outerShdw>
                </a:effectLst>
              </a:rPr>
              <a:t>                        DR. KHALED FOUAD SHERIF</a:t>
            </a:r>
          </a:p>
          <a:p>
            <a:pPr marL="60325" indent="0">
              <a:buFont typeface="Monotype Sorts" pitchFamily="2" charset="2"/>
              <a:buNone/>
            </a:pPr>
            <a:r>
              <a:rPr lang="en-US" i="1" dirty="0" smtClean="0">
                <a:effectLst>
                  <a:outerShdw blurRad="38100" dist="38100" dir="2700000" algn="tl">
                    <a:srgbClr val="000000"/>
                  </a:outerShdw>
                </a:effectLst>
              </a:rPr>
              <a:t>                                          CAO</a:t>
            </a:r>
          </a:p>
          <a:p>
            <a:pPr marL="60325" indent="0">
              <a:buFont typeface="Monotype Sorts" pitchFamily="2" charset="2"/>
              <a:buNone/>
            </a:pPr>
            <a:r>
              <a:rPr lang="en-US" i="1" dirty="0" smtClean="0">
                <a:effectLst>
                  <a:outerShdw blurRad="38100" dist="38100" dir="2700000" algn="tl">
                    <a:srgbClr val="000000"/>
                  </a:outerShdw>
                </a:effectLst>
              </a:rPr>
              <a:t>                                  AFRICA REGION</a:t>
            </a:r>
            <a:endParaRPr lang="en-US" i="1" dirty="0">
              <a:effectLst>
                <a:outerShdw blurRad="38100" dist="38100" dir="2700000" algn="tl">
                  <a:srgbClr val="000000"/>
                </a:outerShdw>
              </a:effectLst>
            </a:endParaRPr>
          </a:p>
          <a:p>
            <a:pPr marL="60325" indent="0">
              <a:buFont typeface="Monotype Sorts" pitchFamily="2" charset="2"/>
              <a:buNone/>
            </a:pPr>
            <a:r>
              <a:rPr lang="en-US" i="1" dirty="0">
                <a:effectLst>
                  <a:outerShdw blurRad="38100" dist="38100" dir="2700000" algn="tl">
                    <a:srgbClr val="000000"/>
                  </a:outerShdw>
                </a:effectLst>
              </a:rPr>
              <a:t>                               THE WORLD BANK</a:t>
            </a:r>
          </a:p>
          <a:p>
            <a:pPr marL="60325" indent="0">
              <a:buFont typeface="Monotype Sorts" pitchFamily="2" charset="2"/>
              <a:buNone/>
            </a:pPr>
            <a:r>
              <a:rPr lang="en-US" i="1" dirty="0">
                <a:effectLst>
                  <a:outerShdw blurRad="38100" dist="38100" dir="2700000" algn="tl">
                    <a:srgbClr val="000000"/>
                  </a:outerShdw>
                </a:effectLst>
              </a:rPr>
              <a:t>                                WASHINGTON DC</a:t>
            </a:r>
          </a:p>
          <a:p>
            <a:pPr marL="60325" indent="0">
              <a:buFont typeface="Monotype Sorts" pitchFamily="2" charset="2"/>
              <a:buNone/>
            </a:pPr>
            <a:r>
              <a:rPr lang="en-US" i="1" dirty="0">
                <a:effectLst>
                  <a:outerShdw blurRad="38100" dist="38100" dir="2700000" algn="tl">
                    <a:srgbClr val="000000"/>
                  </a:outerShdw>
                </a:effectLst>
              </a:rPr>
              <a:t>                           Web: http:\\www.ksherif.com</a:t>
            </a: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4099">
                                            <p:txEl>
                                              <p:pRg st="0" end="0"/>
                                            </p:txEl>
                                          </p:spTgt>
                                        </p:tgtEl>
                                        <p:attrNameLst>
                                          <p:attrName>style.visibility</p:attrName>
                                        </p:attrNameLst>
                                      </p:cBhvr>
                                      <p:to>
                                        <p:strVal val="visible"/>
                                      </p:to>
                                    </p:set>
                                    <p:anim to="" calcmode="lin" valueType="num">
                                      <p:cBhvr>
                                        <p:cTn id="7" dur="1" fill="hold"/>
                                        <p:tgtEl>
                                          <p:spTgt spid="4099">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4099">
                                            <p:txEl>
                                              <p:pRg st="1" end="1"/>
                                            </p:txEl>
                                          </p:spTgt>
                                        </p:tgtEl>
                                        <p:attrNameLst>
                                          <p:attrName>style.visibility</p:attrName>
                                        </p:attrNameLst>
                                      </p:cBhvr>
                                      <p:to>
                                        <p:strVal val="visible"/>
                                      </p:to>
                                    </p:set>
                                    <p:anim to="" calcmode="lin" valueType="num">
                                      <p:cBhvr>
                                        <p:cTn id="12" dur="1" fill="hold"/>
                                        <p:tgtEl>
                                          <p:spTgt spid="4099">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4099">
                                            <p:txEl>
                                              <p:pRg st="2" end="2"/>
                                            </p:txEl>
                                          </p:spTgt>
                                        </p:tgtEl>
                                        <p:attrNameLst>
                                          <p:attrName>style.visibility</p:attrName>
                                        </p:attrNameLst>
                                      </p:cBhvr>
                                      <p:to>
                                        <p:strVal val="visible"/>
                                      </p:to>
                                    </p:set>
                                    <p:anim to="" calcmode="lin" valueType="num">
                                      <p:cBhvr>
                                        <p:cTn id="17" dur="1" fill="hold"/>
                                        <p:tgtEl>
                                          <p:spTgt spid="4099">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4099">
                                            <p:txEl>
                                              <p:pRg st="3" end="3"/>
                                            </p:txEl>
                                          </p:spTgt>
                                        </p:tgtEl>
                                        <p:attrNameLst>
                                          <p:attrName>style.visibility</p:attrName>
                                        </p:attrNameLst>
                                      </p:cBhvr>
                                      <p:to>
                                        <p:strVal val="visible"/>
                                      </p:to>
                                    </p:set>
                                    <p:anim to="" calcmode="lin" valueType="num">
                                      <p:cBhvr>
                                        <p:cTn id="22" dur="1" fill="hold"/>
                                        <p:tgtEl>
                                          <p:spTgt spid="4099">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4099">
                                            <p:txEl>
                                              <p:pRg st="4" end="4"/>
                                            </p:txEl>
                                          </p:spTgt>
                                        </p:tgtEl>
                                        <p:attrNameLst>
                                          <p:attrName>style.visibility</p:attrName>
                                        </p:attrNameLst>
                                      </p:cBhvr>
                                      <p:to>
                                        <p:strVal val="visible"/>
                                      </p:to>
                                    </p:set>
                                    <p:anim to="" calcmode="lin" valueType="num">
                                      <p:cBhvr>
                                        <p:cTn id="27" dur="1" fill="hold"/>
                                        <p:tgtEl>
                                          <p:spTgt spid="4099">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4099">
                                            <p:txEl>
                                              <p:pRg st="5" end="5"/>
                                            </p:txEl>
                                          </p:spTgt>
                                        </p:tgtEl>
                                        <p:attrNameLst>
                                          <p:attrName>style.visibility</p:attrName>
                                        </p:attrNameLst>
                                      </p:cBhvr>
                                      <p:to>
                                        <p:strVal val="visible"/>
                                      </p:to>
                                    </p:set>
                                    <p:anim to="" calcmode="lin" valueType="num">
                                      <p:cBhvr>
                                        <p:cTn id="32" dur="1" fill="hold"/>
                                        <p:tgtEl>
                                          <p:spTgt spid="4099">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29699" name="Rectangle 3"/>
          <p:cNvSpPr>
            <a:spLocks noGrp="1" noChangeArrowheads="1"/>
          </p:cNvSpPr>
          <p:nvPr>
            <p:ph type="body" idx="1"/>
          </p:nvPr>
        </p:nvSpPr>
        <p:spPr>
          <a:noFill/>
          <a:ln/>
        </p:spPr>
        <p:txBody>
          <a:bodyPr/>
          <a:lstStyle/>
          <a:p>
            <a:r>
              <a:rPr lang="en-US"/>
              <a:t>Add notes payable, trade accounts payable, payrolls and other accurables and income taxes to get current liabilities.</a:t>
            </a:r>
          </a:p>
          <a:p>
            <a:pPr>
              <a:spcBef>
                <a:spcPct val="50000"/>
              </a:spcBef>
            </a:pPr>
            <a:r>
              <a:rPr lang="en-US"/>
              <a:t>Divide the derived current assets figure by the calculated current liabilities figure.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additive="base">
                                        <p:cTn id="13" dur="500" fill="hold"/>
                                        <p:tgtEl>
                                          <p:spTgt spid="296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6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30723" name="Rectangle 3"/>
          <p:cNvSpPr>
            <a:spLocks noGrp="1" noChangeArrowheads="1"/>
          </p:cNvSpPr>
          <p:nvPr>
            <p:ph type="body" idx="1"/>
          </p:nvPr>
        </p:nvSpPr>
        <p:spPr>
          <a:noFill/>
          <a:ln/>
        </p:spPr>
        <p:txBody>
          <a:bodyPr/>
          <a:lstStyle/>
          <a:p>
            <a:r>
              <a:rPr lang="en-US"/>
              <a:t>You have now derived the current ratio.  Now, compare the value derived to 1.0.  If  the current ratio is 1.0 or greater, the company should have more current assets than current liabilities and is financially viable or solvent.  If the current ratio is less than 1.0, the company will have more current liabilities than current assets and is financially unviable or insolvent. </a:t>
            </a:r>
          </a:p>
        </p:txBody>
      </p:sp>
    </p:spTree>
  </p:cSld>
  <p:clrMapOvr>
    <a:masterClrMapping/>
  </p:clrMapOvr>
  <p:transition>
    <p:blinds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31747" name="Rectangle 3"/>
          <p:cNvSpPr>
            <a:spLocks noGrp="1" noChangeArrowheads="1"/>
          </p:cNvSpPr>
          <p:nvPr>
            <p:ph type="body" idx="1"/>
          </p:nvPr>
        </p:nvSpPr>
        <p:spPr>
          <a:noFill/>
          <a:ln/>
        </p:spPr>
        <p:txBody>
          <a:bodyPr/>
          <a:lstStyle/>
          <a:p>
            <a:r>
              <a:rPr lang="en-US"/>
              <a:t>For significance this ratio should be compared to previous years (e.g. the current ratio for five previous years should be derived).  This is necessary in order to derive a trend.  If the current ratio is rising n an upward fashion, the company is becoming more financially viable.  If the current ratio is falling and assuming a downward trend, the company is becoming less financially viable.</a:t>
            </a:r>
          </a:p>
        </p:txBody>
      </p:sp>
    </p:spTree>
  </p:cSld>
  <p:clrMapOvr>
    <a:masterClrMapping/>
  </p:clrMapOvr>
  <p:transition>
    <p:blinds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32771" name="Rectangle 3"/>
          <p:cNvSpPr>
            <a:spLocks noGrp="1" noChangeArrowheads="1"/>
          </p:cNvSpPr>
          <p:nvPr>
            <p:ph type="body" idx="1"/>
          </p:nvPr>
        </p:nvSpPr>
        <p:spPr>
          <a:xfrm>
            <a:off x="685800" y="1905000"/>
            <a:ext cx="7772400" cy="4114800"/>
          </a:xfrm>
          <a:noFill/>
          <a:ln/>
        </p:spPr>
        <p:txBody>
          <a:bodyPr/>
          <a:lstStyle/>
          <a:p>
            <a:r>
              <a:rPr lang="en-US"/>
              <a:t>One helpful activity is to also compare the current ratio of the company in question to the current ratio of similar competing companies.  If the company in question has a higher current ratio on a regular basis over a number of years than this company is more financially viable.  On the other hand, if the company in question has a lower current ratio on a regular basis over a number of years than this company is less financially viable.</a:t>
            </a:r>
          </a:p>
        </p:txBody>
      </p:sp>
    </p:spTree>
  </p:cSld>
  <p:clrMapOvr>
    <a:masterClrMapping/>
  </p:clrMapOvr>
  <p:transition>
    <p:blinds dir="vert"/>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33795" name="Rectangle 3"/>
          <p:cNvSpPr>
            <a:spLocks noGrp="1" noChangeArrowheads="1"/>
          </p:cNvSpPr>
          <p:nvPr>
            <p:ph type="body" idx="1"/>
          </p:nvPr>
        </p:nvSpPr>
        <p:spPr>
          <a:xfrm>
            <a:off x="76200" y="2133600"/>
            <a:ext cx="8991600" cy="4114800"/>
          </a:xfrm>
          <a:noFill/>
          <a:ln/>
        </p:spPr>
        <p:txBody>
          <a:bodyPr/>
          <a:lstStyle/>
          <a:p>
            <a:pPr marL="0" indent="0">
              <a:buFont typeface="Monotype Sorts" pitchFamily="2" charset="2"/>
              <a:buNone/>
            </a:pPr>
            <a:r>
              <a:rPr lang="en-US" u="sng"/>
              <a:t>b - Quick Ratio, or Acid Test</a:t>
            </a:r>
          </a:p>
          <a:p>
            <a:pPr marL="0" indent="0">
              <a:spcBef>
                <a:spcPct val="50000"/>
              </a:spcBef>
              <a:buFont typeface="Monotype Sorts" pitchFamily="2" charset="2"/>
              <a:buNone/>
            </a:pPr>
            <a:r>
              <a:rPr lang="en-US"/>
              <a:t>The quick ratio is calculated by deducting inventory from current assets, and dividing the remainder by current liabilities.  Inventories are deducted since they are typically the least liquid of a firm’s current assets.</a:t>
            </a:r>
          </a:p>
          <a:p>
            <a:pPr marL="0" indent="0" algn="ctr">
              <a:spcBef>
                <a:spcPct val="50000"/>
              </a:spcBef>
              <a:buFont typeface="Monotype Sorts" pitchFamily="2" charset="2"/>
              <a:buNone/>
            </a:pPr>
            <a:r>
              <a:rPr lang="en-US" b="1">
                <a:solidFill>
                  <a:srgbClr val="FAFD00"/>
                </a:solidFill>
              </a:rPr>
              <a:t>Quick ratio = </a:t>
            </a:r>
            <a:r>
              <a:rPr lang="en-US" b="1" u="sng">
                <a:solidFill>
                  <a:srgbClr val="FAFD00"/>
                </a:solidFill>
              </a:rPr>
              <a:t>Current assets - Inventory</a:t>
            </a:r>
            <a:endParaRPr lang="en-US" b="1">
              <a:solidFill>
                <a:srgbClr val="FAFD00"/>
              </a:solidFill>
            </a:endParaRPr>
          </a:p>
          <a:p>
            <a:pPr marL="0" indent="0" algn="ctr">
              <a:buFont typeface="Monotype Sorts" pitchFamily="2" charset="2"/>
              <a:buNone/>
            </a:pPr>
            <a:r>
              <a:rPr lang="en-US" b="1">
                <a:solidFill>
                  <a:srgbClr val="FAFD00"/>
                </a:solidFill>
              </a:rPr>
              <a:t>         Current Liabilities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3795">
                                            <p:txEl>
                                              <p:pRg st="1" end="1"/>
                                            </p:txEl>
                                          </p:spTgt>
                                        </p:tgtEl>
                                        <p:attrNameLst>
                                          <p:attrName>style.visibility</p:attrName>
                                        </p:attrNameLst>
                                      </p:cBhvr>
                                      <p:to>
                                        <p:strVal val="visible"/>
                                      </p:to>
                                    </p:set>
                                    <p:anim calcmode="lin" valueType="num">
                                      <p:cBhvr additive="base">
                                        <p:cTn id="13" dur="5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37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3795">
                                            <p:txEl>
                                              <p:pRg st="2" end="2"/>
                                            </p:txEl>
                                          </p:spTgt>
                                        </p:tgtEl>
                                        <p:attrNameLst>
                                          <p:attrName>style.visibility</p:attrName>
                                        </p:attrNameLst>
                                      </p:cBhvr>
                                      <p:to>
                                        <p:strVal val="visible"/>
                                      </p:to>
                                    </p:set>
                                    <p:anim calcmode="lin" valueType="num">
                                      <p:cBhvr additive="base">
                                        <p:cTn id="19" dur="5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37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3795">
                                            <p:txEl>
                                              <p:pRg st="3" end="3"/>
                                            </p:txEl>
                                          </p:spTgt>
                                        </p:tgtEl>
                                        <p:attrNameLst>
                                          <p:attrName>style.visibility</p:attrName>
                                        </p:attrNameLst>
                                      </p:cBhvr>
                                      <p:to>
                                        <p:strVal val="visible"/>
                                      </p:to>
                                    </p:set>
                                    <p:anim calcmode="lin" valueType="num">
                                      <p:cBhvr additive="base">
                                        <p:cTn id="25" dur="500" fill="hold"/>
                                        <p:tgtEl>
                                          <p:spTgt spid="3379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379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34819" name="Rectangle 3"/>
          <p:cNvSpPr>
            <a:spLocks noGrp="1" noChangeArrowheads="1"/>
          </p:cNvSpPr>
          <p:nvPr>
            <p:ph type="body" idx="1"/>
          </p:nvPr>
        </p:nvSpPr>
        <p:spPr>
          <a:noFill/>
          <a:ln/>
        </p:spPr>
        <p:txBody>
          <a:bodyPr/>
          <a:lstStyle/>
          <a:p>
            <a:pPr marL="0" indent="0">
              <a:spcBef>
                <a:spcPct val="10000"/>
              </a:spcBef>
              <a:buFont typeface="Monotype Sorts" pitchFamily="2" charset="2"/>
              <a:buNone/>
            </a:pPr>
            <a:r>
              <a:rPr lang="en-US"/>
              <a:t>When is the company solvent?  When the Quick ratio is 1.0 or greater.</a:t>
            </a:r>
          </a:p>
          <a:p>
            <a:pPr marL="0" indent="0">
              <a:spcBef>
                <a:spcPct val="50000"/>
              </a:spcBef>
              <a:buFont typeface="Monotype Sorts" pitchFamily="2" charset="2"/>
              <a:buNone/>
            </a:pPr>
            <a:r>
              <a:rPr lang="en-US"/>
              <a:t>Which liquidity ratio is more accurate, the current ratio or the quick ratio?  The quick ratio, since it excludes inventory, the least liquid asset, and the asset on which losses are most likely to occur in the event of liquidation.</a:t>
            </a:r>
          </a:p>
        </p:txBody>
      </p:sp>
    </p:spTree>
  </p:cSld>
  <p:clrMapOvr>
    <a:masterClrMapping/>
  </p:clrMapOvr>
  <p:transition>
    <p:blinds dir="vert"/>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35843" name="Rectangle 3"/>
          <p:cNvSpPr>
            <a:spLocks noGrp="1" noChangeArrowheads="1"/>
          </p:cNvSpPr>
          <p:nvPr>
            <p:ph type="body" idx="1"/>
          </p:nvPr>
        </p:nvSpPr>
        <p:spPr>
          <a:noFill/>
          <a:ln/>
        </p:spPr>
        <p:txBody>
          <a:bodyPr/>
          <a:lstStyle/>
          <a:p>
            <a:pPr>
              <a:buFont typeface="Monotype Sorts" pitchFamily="2" charset="2"/>
              <a:buNone/>
            </a:pPr>
            <a:r>
              <a:rPr lang="en-US" u="sng"/>
              <a:t>Method for Calculating the Quick Ratio:</a:t>
            </a:r>
            <a:endParaRPr lang="en-US"/>
          </a:p>
          <a:p>
            <a:r>
              <a:rPr lang="en-US"/>
              <a:t>Add cash, marketable securities and accounts receivable (items 16, 17, &amp; 18 on the sample balance sheet on page 6) to get quick assets (quick assets by definition is current assets - inventory).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5843">
                                            <p:txEl>
                                              <p:pRg st="1" end="1"/>
                                            </p:txEl>
                                          </p:spTgt>
                                        </p:tgtEl>
                                        <p:attrNameLst>
                                          <p:attrName>style.visibility</p:attrName>
                                        </p:attrNameLst>
                                      </p:cBhvr>
                                      <p:to>
                                        <p:strVal val="visible"/>
                                      </p:to>
                                    </p:set>
                                    <p:anim calcmode="lin" valueType="num">
                                      <p:cBhvr additive="base">
                                        <p:cTn id="13" dur="5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84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36867" name="Rectangle 3"/>
          <p:cNvSpPr>
            <a:spLocks noGrp="1" noChangeArrowheads="1"/>
          </p:cNvSpPr>
          <p:nvPr>
            <p:ph type="body" idx="1"/>
          </p:nvPr>
        </p:nvSpPr>
        <p:spPr>
          <a:noFill/>
          <a:ln/>
        </p:spPr>
        <p:txBody>
          <a:bodyPr/>
          <a:lstStyle/>
          <a:p>
            <a:r>
              <a:rPr lang="en-US"/>
              <a:t>Add notes payable, trade accounts payable, payrolls and other accurables and income taxes (items 31, 32, 33 &amp; 34 on the sample balance sheet on page 6) to get current liabilities.</a:t>
            </a:r>
          </a:p>
          <a:p>
            <a:pPr>
              <a:spcBef>
                <a:spcPct val="50000"/>
              </a:spcBef>
            </a:pPr>
            <a:r>
              <a:rPr lang="en-US"/>
              <a:t>Divide the derived quick assets figure by the calculated current liabilities figure.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 calcmode="lin" valueType="num">
                                      <p:cBhvr additive="base">
                                        <p:cTn id="13" dur="5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6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37891" name="Rectangle 3"/>
          <p:cNvSpPr>
            <a:spLocks noGrp="1" noChangeArrowheads="1"/>
          </p:cNvSpPr>
          <p:nvPr>
            <p:ph type="body" idx="1"/>
          </p:nvPr>
        </p:nvSpPr>
        <p:spPr>
          <a:noFill/>
          <a:ln/>
        </p:spPr>
        <p:txBody>
          <a:bodyPr/>
          <a:lstStyle/>
          <a:p>
            <a:r>
              <a:rPr lang="en-US"/>
              <a:t>You have now derived the quick ratio.  Now, compare the value derived to 1.0.  If the quick ratio is 1.0 or greater, the company should have more quick assets than current liabilities and is financially viable or solvent.  If the quick ratio is less than 1.0, the company will have more current liabilities than quick assets and is financially unviable or insolvent.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additive="base">
                                        <p:cTn id="7" dur="5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89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38915" name="Rectangle 3"/>
          <p:cNvSpPr>
            <a:spLocks noGrp="1" noChangeArrowheads="1"/>
          </p:cNvSpPr>
          <p:nvPr>
            <p:ph type="body" idx="1"/>
          </p:nvPr>
        </p:nvSpPr>
        <p:spPr>
          <a:noFill/>
          <a:ln/>
        </p:spPr>
        <p:txBody>
          <a:bodyPr/>
          <a:lstStyle/>
          <a:p>
            <a:r>
              <a:rPr lang="en-US"/>
              <a:t>For significance this ratio should be compared to previous years (e.g. the quick ratio for five previous years should be derived).  This is necessary in order to derive a trend.  If the quick ratios is rising in an upward fashion, the company is becoming more financially viable.  If the quick ratio is falling and assuming a downward trend, the company is becoming less financially viable.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1371600" y="228600"/>
            <a:ext cx="7086600" cy="1524000"/>
          </a:xfrm>
          <a:noFill/>
          <a:ln/>
        </p:spPr>
        <p:txBody>
          <a:bodyPr/>
          <a:lstStyle/>
          <a:p>
            <a:pPr algn="ctr"/>
            <a:r>
              <a:rPr lang="en-US" dirty="0" smtClean="0"/>
              <a:t>PERFORMANCE APPRAISAL TECHNIQUES</a:t>
            </a:r>
            <a:endParaRPr lang="en-US" dirty="0"/>
          </a:p>
        </p:txBody>
      </p:sp>
      <p:sp>
        <p:nvSpPr>
          <p:cNvPr id="156675" name="Rectangle 3"/>
          <p:cNvSpPr>
            <a:spLocks noGrp="1" noChangeArrowheads="1"/>
          </p:cNvSpPr>
          <p:nvPr>
            <p:ph type="body" idx="1"/>
          </p:nvPr>
        </p:nvSpPr>
        <p:spPr>
          <a:xfrm>
            <a:off x="0" y="1981200"/>
            <a:ext cx="9067800" cy="4114800"/>
          </a:xfrm>
          <a:noFill/>
          <a:ln/>
        </p:spPr>
        <p:txBody>
          <a:bodyPr/>
          <a:lstStyle/>
          <a:p>
            <a:pPr marL="60325" indent="0">
              <a:buFont typeface="Monotype Sorts" pitchFamily="2" charset="2"/>
              <a:buNone/>
            </a:pPr>
            <a:r>
              <a:rPr lang="en-US" dirty="0">
                <a:effectLst>
                  <a:outerShdw blurRad="38100" dist="38100" dir="2700000" algn="tl">
                    <a:srgbClr val="000000"/>
                  </a:outerShdw>
                </a:effectLst>
              </a:rPr>
              <a:t>Introduction to </a:t>
            </a:r>
            <a:r>
              <a:rPr lang="en-US" dirty="0" smtClean="0">
                <a:effectLst>
                  <a:outerShdw blurRad="38100" dist="38100" dir="2700000" algn="tl">
                    <a:srgbClr val="000000"/>
                  </a:outerShdw>
                </a:effectLst>
              </a:rPr>
              <a:t>Performance Appraisal:</a:t>
            </a:r>
            <a:endParaRPr lang="en-US" i="1" dirty="0">
              <a:effectLst>
                <a:outerShdw blurRad="38100" dist="38100" dir="2700000" algn="tl">
                  <a:srgbClr val="000000"/>
                </a:outerShdw>
              </a:effectLst>
            </a:endParaRPr>
          </a:p>
          <a:p>
            <a:pPr marL="60325" indent="0">
              <a:spcBef>
                <a:spcPct val="75000"/>
              </a:spcBef>
              <a:buFont typeface="Monotype Sorts" pitchFamily="2" charset="2"/>
              <a:buNone/>
            </a:pPr>
            <a:r>
              <a:rPr lang="en-US" dirty="0" smtClean="0"/>
              <a:t>Income statements and balance sheets summarize </a:t>
            </a:r>
            <a:r>
              <a:rPr lang="en-US" dirty="0"/>
              <a:t>the financial position of an </a:t>
            </a:r>
            <a:r>
              <a:rPr lang="en-US" dirty="0" smtClean="0"/>
              <a:t>enterprise </a:t>
            </a:r>
            <a:r>
              <a:rPr lang="en-US" dirty="0"/>
              <a:t>at a </a:t>
            </a:r>
            <a:r>
              <a:rPr lang="en-US" dirty="0" smtClean="0"/>
              <a:t>any given moment.  They reflect the </a:t>
            </a:r>
            <a:r>
              <a:rPr lang="en-US" dirty="0"/>
              <a:t>status of </a:t>
            </a:r>
            <a:r>
              <a:rPr lang="en-US" dirty="0" smtClean="0"/>
              <a:t>an organization’s revenues and expenses, its assets</a:t>
            </a:r>
            <a:r>
              <a:rPr lang="en-US" dirty="0"/>
              <a:t>, (the economic resources owned by the organization), liabilities (debts owned to creditors), and equity (the owner’s investment in the organization). </a:t>
            </a:r>
            <a:r>
              <a:rPr lang="en-US" dirty="0" smtClean="0"/>
              <a:t>Both the income statement and the balance sheet are key performance appraisal tools.</a:t>
            </a:r>
            <a:endParaRPr lang="en-US" dirty="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56675">
                                            <p:txEl>
                                              <p:pRg st="0" end="0"/>
                                            </p:txEl>
                                          </p:spTgt>
                                        </p:tgtEl>
                                        <p:attrNameLst>
                                          <p:attrName>style.visibility</p:attrName>
                                        </p:attrNameLst>
                                      </p:cBhvr>
                                      <p:to>
                                        <p:strVal val="visible"/>
                                      </p:to>
                                    </p:set>
                                    <p:anim to="" calcmode="lin" valueType="num">
                                      <p:cBhvr>
                                        <p:cTn id="7" dur="1" fill="hold"/>
                                        <p:tgtEl>
                                          <p:spTgt spid="15667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56675">
                                            <p:txEl>
                                              <p:pRg st="1" end="1"/>
                                            </p:txEl>
                                          </p:spTgt>
                                        </p:tgtEl>
                                        <p:attrNameLst>
                                          <p:attrName>style.visibility</p:attrName>
                                        </p:attrNameLst>
                                      </p:cBhvr>
                                      <p:to>
                                        <p:strVal val="visible"/>
                                      </p:to>
                                    </p:set>
                                    <p:anim to="" calcmode="lin" valueType="num">
                                      <p:cBhvr>
                                        <p:cTn id="12" dur="1" fill="hold"/>
                                        <p:tgtEl>
                                          <p:spTgt spid="156675">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39939" name="Rectangle 3"/>
          <p:cNvSpPr>
            <a:spLocks noGrp="1" noChangeArrowheads="1"/>
          </p:cNvSpPr>
          <p:nvPr>
            <p:ph type="body" idx="1"/>
          </p:nvPr>
        </p:nvSpPr>
        <p:spPr>
          <a:noFill/>
          <a:ln/>
        </p:spPr>
        <p:txBody>
          <a:bodyPr/>
          <a:lstStyle/>
          <a:p>
            <a:r>
              <a:rPr lang="en-US"/>
              <a:t>One helpful activity is to also compare the quick ratio of the company in question to the quick ratio of similar competing companies.  If the company in question has a higher quick ratio on a regular basis over a number of years then this company is more financially viable.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additive="base">
                                        <p:cTn id="7"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3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40963" name="Rectangle 3"/>
          <p:cNvSpPr>
            <a:spLocks noGrp="1" noChangeArrowheads="1"/>
          </p:cNvSpPr>
          <p:nvPr>
            <p:ph type="body" idx="1"/>
          </p:nvPr>
        </p:nvSpPr>
        <p:spPr>
          <a:noFill/>
          <a:ln/>
        </p:spPr>
        <p:txBody>
          <a:bodyPr/>
          <a:lstStyle/>
          <a:p>
            <a:r>
              <a:rPr lang="en-US" u="sng"/>
              <a:t>Leverage Ratios</a:t>
            </a:r>
            <a:endParaRPr lang="en-US"/>
          </a:p>
          <a:p>
            <a:pPr>
              <a:buFont typeface="Monotype Sorts" pitchFamily="2" charset="2"/>
              <a:buNone/>
            </a:pPr>
            <a:r>
              <a:rPr lang="en-US"/>
              <a:t>	Leverage ratios measure the funds supplied by owners as compared with the financing provided by the firm’s creditors.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 calcmode="lin" valueType="num">
                                      <p:cBhvr additive="base">
                                        <p:cTn id="7" dur="500" fill="hold"/>
                                        <p:tgtEl>
                                          <p:spTgt spid="409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63">
                                            <p:txEl>
                                              <p:pRg st="1" end="1"/>
                                            </p:txEl>
                                          </p:spTgt>
                                        </p:tgtEl>
                                        <p:attrNameLst>
                                          <p:attrName>style.visibility</p:attrName>
                                        </p:attrNameLst>
                                      </p:cBhvr>
                                      <p:to>
                                        <p:strVal val="visible"/>
                                      </p:to>
                                    </p:set>
                                    <p:anim calcmode="lin" valueType="num">
                                      <p:cBhvr additive="base">
                                        <p:cTn id="13" dur="500" fill="hold"/>
                                        <p:tgtEl>
                                          <p:spTgt spid="409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6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41987" name="Rectangle 3"/>
          <p:cNvSpPr>
            <a:spLocks noGrp="1" noChangeArrowheads="1"/>
          </p:cNvSpPr>
          <p:nvPr>
            <p:ph type="body" idx="1"/>
          </p:nvPr>
        </p:nvSpPr>
        <p:spPr>
          <a:noFill/>
          <a:ln/>
        </p:spPr>
        <p:txBody>
          <a:bodyPr/>
          <a:lstStyle/>
          <a:p>
            <a:pPr marL="0" indent="0">
              <a:buFont typeface="Monotype Sorts" pitchFamily="2" charset="2"/>
              <a:buNone/>
            </a:pPr>
            <a:r>
              <a:rPr lang="en-US" u="sng"/>
              <a:t>Implications of leverage ratios:</a:t>
            </a:r>
            <a:endParaRPr lang="en-US"/>
          </a:p>
          <a:p>
            <a:pPr marL="0" indent="0">
              <a:buFont typeface="Monotype Sorts" pitchFamily="2" charset="2"/>
              <a:buNone/>
            </a:pPr>
            <a:r>
              <a:rPr lang="en-US"/>
              <a:t>Equity, or owner-supplied funds, provide a margin of safety for creditors.  Thus, the less equity, the more the risks of the enterprise to the creditors.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additive="base">
                                        <p:cTn id="7" dur="5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9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1987">
                                            <p:txEl>
                                              <p:pRg st="1" end="1"/>
                                            </p:txEl>
                                          </p:spTgt>
                                        </p:tgtEl>
                                        <p:attrNameLst>
                                          <p:attrName>style.visibility</p:attrName>
                                        </p:attrNameLst>
                                      </p:cBhvr>
                                      <p:to>
                                        <p:strVal val="visible"/>
                                      </p:to>
                                    </p:set>
                                    <p:anim calcmode="lin" valueType="num">
                                      <p:cBhvr additive="base">
                                        <p:cTn id="13" dur="500" fill="hold"/>
                                        <p:tgtEl>
                                          <p:spTgt spid="419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98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43011" name="Rectangle 3"/>
          <p:cNvSpPr>
            <a:spLocks noGrp="1" noChangeArrowheads="1"/>
          </p:cNvSpPr>
          <p:nvPr>
            <p:ph type="body" idx="1"/>
          </p:nvPr>
        </p:nvSpPr>
        <p:spPr>
          <a:noFill/>
          <a:ln/>
        </p:spPr>
        <p:txBody>
          <a:bodyPr/>
          <a:lstStyle/>
          <a:p>
            <a:r>
              <a:rPr lang="en-US"/>
              <a:t>Debt funding enables the owners to maintain control of the firm with a limited investment.</a:t>
            </a:r>
          </a:p>
          <a:p>
            <a:r>
              <a:rPr lang="en-US"/>
              <a:t>If the firm earns more on the borrowed funds than it pays in interest, the return to the owners is magnified.</a:t>
            </a:r>
          </a:p>
          <a:p>
            <a:r>
              <a:rPr lang="en-US"/>
              <a:t>If the firm earns more on the borrowed funds than it pays in interest, the return to the owners is magnified.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additive="base">
                                        <p:cTn id="7" dur="5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0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3011">
                                            <p:txEl>
                                              <p:pRg st="1" end="1"/>
                                            </p:txEl>
                                          </p:spTgt>
                                        </p:tgtEl>
                                        <p:attrNameLst>
                                          <p:attrName>style.visibility</p:attrName>
                                        </p:attrNameLst>
                                      </p:cBhvr>
                                      <p:to>
                                        <p:strVal val="visible"/>
                                      </p:to>
                                    </p:set>
                                    <p:anim calcmode="lin" valueType="num">
                                      <p:cBhvr additive="base">
                                        <p:cTn id="13" dur="500" fill="hold"/>
                                        <p:tgtEl>
                                          <p:spTgt spid="430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30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3011">
                                            <p:txEl>
                                              <p:pRg st="2" end="2"/>
                                            </p:txEl>
                                          </p:spTgt>
                                        </p:tgtEl>
                                        <p:attrNameLst>
                                          <p:attrName>style.visibility</p:attrName>
                                        </p:attrNameLst>
                                      </p:cBhvr>
                                      <p:to>
                                        <p:strVal val="visible"/>
                                      </p:to>
                                    </p:set>
                                    <p:anim calcmode="lin" valueType="num">
                                      <p:cBhvr additive="base">
                                        <p:cTn id="19" dur="5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30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44035" name="Rectangle 3"/>
          <p:cNvSpPr>
            <a:spLocks noGrp="1" noChangeArrowheads="1"/>
          </p:cNvSpPr>
          <p:nvPr>
            <p:ph type="body" idx="1"/>
          </p:nvPr>
        </p:nvSpPr>
        <p:spPr>
          <a:noFill/>
          <a:ln/>
        </p:spPr>
        <p:txBody>
          <a:bodyPr/>
          <a:lstStyle/>
          <a:p>
            <a:pPr marL="0" indent="0">
              <a:buFont typeface="Monotype Sorts" pitchFamily="2" charset="2"/>
              <a:buNone/>
            </a:pPr>
            <a:r>
              <a:rPr lang="en-US" u="sng"/>
              <a:t>Low leverage ratios:</a:t>
            </a:r>
            <a:r>
              <a:rPr lang="en-US"/>
              <a:t>  Indicate less risk of loss when the economy is in a downturn, but lower expected returns when the economy booms.</a:t>
            </a:r>
          </a:p>
          <a:p>
            <a:pPr marL="0" indent="0">
              <a:spcBef>
                <a:spcPct val="75000"/>
              </a:spcBef>
              <a:buFont typeface="Monotype Sorts" pitchFamily="2" charset="2"/>
              <a:buNone/>
            </a:pPr>
            <a:r>
              <a:rPr lang="en-US" u="sng"/>
              <a:t>High leverage ratios:</a:t>
            </a:r>
            <a:r>
              <a:rPr lang="en-US"/>
              <a:t>  indicate the risk of large losses, but also have a chance of gaining high profits.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 calcmode="lin" valueType="num">
                                      <p:cBhvr additive="base">
                                        <p:cTn id="7"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40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4035">
                                            <p:txEl>
                                              <p:pRg st="1" end="1"/>
                                            </p:txEl>
                                          </p:spTgt>
                                        </p:tgtEl>
                                        <p:attrNameLst>
                                          <p:attrName>style.visibility</p:attrName>
                                        </p:attrNameLst>
                                      </p:cBhvr>
                                      <p:to>
                                        <p:strVal val="visible"/>
                                      </p:to>
                                    </p:set>
                                    <p:anim calcmode="lin" valueType="num">
                                      <p:cBhvr additive="base">
                                        <p:cTn id="13"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40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45059" name="Rectangle 3"/>
          <p:cNvSpPr>
            <a:spLocks noGrp="1" noChangeArrowheads="1"/>
          </p:cNvSpPr>
          <p:nvPr>
            <p:ph type="body" idx="1"/>
          </p:nvPr>
        </p:nvSpPr>
        <p:spPr>
          <a:noFill/>
          <a:ln/>
        </p:spPr>
        <p:txBody>
          <a:bodyPr/>
          <a:lstStyle/>
          <a:p>
            <a:pPr marL="0" indent="0">
              <a:buFont typeface="Monotype Sorts" pitchFamily="2" charset="2"/>
              <a:buNone/>
            </a:pPr>
            <a:r>
              <a:rPr lang="en-US" u="sng"/>
              <a:t>Therefore, decisions about the use of leverage must balance higher expected returns against increased risk.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additive="base">
                                        <p:cTn id="7" dur="500" fill="hold"/>
                                        <p:tgtEl>
                                          <p:spTgt spid="450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05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46083" name="Rectangle 3"/>
          <p:cNvSpPr>
            <a:spLocks noGrp="1" noChangeArrowheads="1"/>
          </p:cNvSpPr>
          <p:nvPr>
            <p:ph type="body" idx="1"/>
          </p:nvPr>
        </p:nvSpPr>
        <p:spPr>
          <a:xfrm>
            <a:off x="228600" y="2133600"/>
            <a:ext cx="8610600" cy="4114800"/>
          </a:xfrm>
          <a:noFill/>
          <a:ln/>
        </p:spPr>
        <p:txBody>
          <a:bodyPr/>
          <a:lstStyle/>
          <a:p>
            <a:pPr defTabSz="571500">
              <a:spcBef>
                <a:spcPct val="0"/>
              </a:spcBef>
              <a:buFont typeface="Monotype Sorts" pitchFamily="2" charset="2"/>
              <a:buNone/>
            </a:pPr>
            <a:r>
              <a:rPr lang="en-US" u="sng"/>
              <a:t>Approaches to examining leverage ratios:</a:t>
            </a:r>
            <a:endParaRPr lang="en-US"/>
          </a:p>
          <a:p>
            <a:pPr defTabSz="571500">
              <a:spcBef>
                <a:spcPct val="50000"/>
              </a:spcBef>
            </a:pPr>
            <a:r>
              <a:rPr lang="en-US" u="sng"/>
              <a:t>Debt ratio:</a:t>
            </a:r>
            <a:endParaRPr lang="en-US"/>
          </a:p>
          <a:p>
            <a:pPr marL="525463" lvl="1" indent="0" defTabSz="571500">
              <a:spcBef>
                <a:spcPct val="0"/>
              </a:spcBef>
              <a:buFont typeface="Monotype Sorts" pitchFamily="2" charset="2"/>
              <a:buNone/>
            </a:pPr>
            <a:r>
              <a:rPr lang="en-US"/>
              <a:t>The debt ratio is the ratio of total debt to total assets and measures the percentage of total funds provided by creditors.</a:t>
            </a:r>
          </a:p>
          <a:p>
            <a:pPr marL="525463" lvl="1" indent="0" defTabSz="571500">
              <a:lnSpc>
                <a:spcPct val="50000"/>
              </a:lnSpc>
              <a:spcBef>
                <a:spcPct val="0"/>
              </a:spcBef>
              <a:buFont typeface="Monotype Sorts" pitchFamily="2" charset="2"/>
              <a:buNone/>
            </a:pPr>
            <a:endParaRPr lang="en-US"/>
          </a:p>
          <a:p>
            <a:pPr defTabSz="571500">
              <a:buFont typeface="Monotype Sorts" pitchFamily="2" charset="2"/>
              <a:buNone/>
            </a:pPr>
            <a:r>
              <a:rPr lang="en-US"/>
              <a:t>	The debt ratio is:  </a:t>
            </a:r>
            <a:r>
              <a:rPr lang="en-US" b="1" u="sng">
                <a:solidFill>
                  <a:srgbClr val="FAFD00"/>
                </a:solidFill>
              </a:rPr>
              <a:t>Total debts</a:t>
            </a:r>
            <a:endParaRPr lang="en-US" b="1"/>
          </a:p>
          <a:p>
            <a:pPr marL="525463" lvl="1" indent="0" defTabSz="571500">
              <a:spcBef>
                <a:spcPct val="0"/>
              </a:spcBef>
              <a:buFont typeface="Monotype Sorts" pitchFamily="2" charset="2"/>
              <a:buNone/>
            </a:pPr>
            <a:r>
              <a:rPr lang="en-US" b="1">
                <a:solidFill>
                  <a:srgbClr val="FAFD00"/>
                </a:solidFill>
              </a:rPr>
              <a:t>					    Total assets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additive="base">
                                        <p:cTn id="7" dur="5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60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6083">
                                            <p:txEl>
                                              <p:pRg st="1" end="1"/>
                                            </p:txEl>
                                          </p:spTgt>
                                        </p:tgtEl>
                                        <p:attrNameLst>
                                          <p:attrName>style.visibility</p:attrName>
                                        </p:attrNameLst>
                                      </p:cBhvr>
                                      <p:to>
                                        <p:strVal val="visible"/>
                                      </p:to>
                                    </p:set>
                                    <p:anim calcmode="lin" valueType="num">
                                      <p:cBhvr additive="base">
                                        <p:cTn id="13" dur="500" fill="hold"/>
                                        <p:tgtEl>
                                          <p:spTgt spid="460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608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6083">
                                            <p:txEl>
                                              <p:pRg st="2" end="2"/>
                                            </p:txEl>
                                          </p:spTgt>
                                        </p:tgtEl>
                                        <p:attrNameLst>
                                          <p:attrName>style.visibility</p:attrName>
                                        </p:attrNameLst>
                                      </p:cBhvr>
                                      <p:to>
                                        <p:strVal val="visible"/>
                                      </p:to>
                                    </p:set>
                                    <p:anim calcmode="lin" valueType="num">
                                      <p:cBhvr additive="base">
                                        <p:cTn id="17" dur="500" fill="hold"/>
                                        <p:tgtEl>
                                          <p:spTgt spid="4608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60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6083">
                                            <p:txEl>
                                              <p:pRg st="4" end="4"/>
                                            </p:txEl>
                                          </p:spTgt>
                                        </p:tgtEl>
                                        <p:attrNameLst>
                                          <p:attrName>style.visibility</p:attrName>
                                        </p:attrNameLst>
                                      </p:cBhvr>
                                      <p:to>
                                        <p:strVal val="visible"/>
                                      </p:to>
                                    </p:set>
                                    <p:anim calcmode="lin" valueType="num">
                                      <p:cBhvr additive="base">
                                        <p:cTn id="23" dur="500" fill="hold"/>
                                        <p:tgtEl>
                                          <p:spTgt spid="4608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608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6083">
                                            <p:txEl>
                                              <p:pRg st="5" end="5"/>
                                            </p:txEl>
                                          </p:spTgt>
                                        </p:tgtEl>
                                        <p:attrNameLst>
                                          <p:attrName>style.visibility</p:attrName>
                                        </p:attrNameLst>
                                      </p:cBhvr>
                                      <p:to>
                                        <p:strVal val="visible"/>
                                      </p:to>
                                    </p:set>
                                    <p:anim calcmode="lin" valueType="num">
                                      <p:cBhvr additive="base">
                                        <p:cTn id="27" dur="500" fill="hold"/>
                                        <p:tgtEl>
                                          <p:spTgt spid="4608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608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47107" name="Rectangle 3"/>
          <p:cNvSpPr>
            <a:spLocks noGrp="1" noChangeArrowheads="1"/>
          </p:cNvSpPr>
          <p:nvPr>
            <p:ph type="body" idx="1"/>
          </p:nvPr>
        </p:nvSpPr>
        <p:spPr>
          <a:noFill/>
          <a:ln/>
        </p:spPr>
        <p:txBody>
          <a:bodyPr/>
          <a:lstStyle/>
          <a:p>
            <a:pPr>
              <a:buFont typeface="Monotype Sorts" pitchFamily="2" charset="2"/>
              <a:buNone/>
            </a:pPr>
            <a:r>
              <a:rPr lang="en-US" u="sng"/>
              <a:t>Method for Calculating the Debt Ratio:</a:t>
            </a:r>
          </a:p>
          <a:p>
            <a:r>
              <a:rPr lang="en-US"/>
              <a:t>Add notes payable to long-term liabilities to get total debts.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additive="base">
                                        <p:cTn id="7" dur="5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71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7107">
                                            <p:txEl>
                                              <p:pRg st="1" end="1"/>
                                            </p:txEl>
                                          </p:spTgt>
                                        </p:tgtEl>
                                        <p:attrNameLst>
                                          <p:attrName>style.visibility</p:attrName>
                                        </p:attrNameLst>
                                      </p:cBhvr>
                                      <p:to>
                                        <p:strVal val="visible"/>
                                      </p:to>
                                    </p:set>
                                    <p:anim calcmode="lin" valueType="num">
                                      <p:cBhvr additive="base">
                                        <p:cTn id="13" dur="500" fill="hold"/>
                                        <p:tgtEl>
                                          <p:spTgt spid="471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710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48131" name="Rectangle 3"/>
          <p:cNvSpPr>
            <a:spLocks noGrp="1" noChangeArrowheads="1"/>
          </p:cNvSpPr>
          <p:nvPr>
            <p:ph type="body" idx="1"/>
          </p:nvPr>
        </p:nvSpPr>
        <p:spPr>
          <a:xfrm>
            <a:off x="609600" y="1828800"/>
            <a:ext cx="7772400" cy="4114800"/>
          </a:xfrm>
          <a:noFill/>
          <a:ln/>
        </p:spPr>
        <p:txBody>
          <a:bodyPr/>
          <a:lstStyle/>
          <a:p>
            <a:r>
              <a:rPr lang="en-US"/>
              <a:t>Add cash, marketable securities, accounts receivable, inventories, prepaid expenses, land, buildings, machinery and equipment and subtract depreciation to derive the total assets figure.</a:t>
            </a:r>
          </a:p>
          <a:p>
            <a:pPr>
              <a:spcBef>
                <a:spcPct val="50000"/>
              </a:spcBef>
            </a:pPr>
            <a:r>
              <a:rPr lang="en-US"/>
              <a:t>Divide the total debts figure by the calculated total assets figure.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 calcmode="lin" valueType="num">
                                      <p:cBhvr additive="base">
                                        <p:cTn id="7" dur="500" fill="hold"/>
                                        <p:tgtEl>
                                          <p:spTgt spid="481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1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8131">
                                            <p:txEl>
                                              <p:pRg st="1" end="1"/>
                                            </p:txEl>
                                          </p:spTgt>
                                        </p:tgtEl>
                                        <p:attrNameLst>
                                          <p:attrName>style.visibility</p:attrName>
                                        </p:attrNameLst>
                                      </p:cBhvr>
                                      <p:to>
                                        <p:strVal val="visible"/>
                                      </p:to>
                                    </p:set>
                                    <p:anim calcmode="lin" valueType="num">
                                      <p:cBhvr additive="base">
                                        <p:cTn id="13" dur="500" fill="hold"/>
                                        <p:tgtEl>
                                          <p:spTgt spid="481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813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49155" name="Rectangle 3"/>
          <p:cNvSpPr>
            <a:spLocks noGrp="1" noChangeArrowheads="1"/>
          </p:cNvSpPr>
          <p:nvPr>
            <p:ph type="body" idx="1"/>
          </p:nvPr>
        </p:nvSpPr>
        <p:spPr>
          <a:xfrm>
            <a:off x="0" y="1981200"/>
            <a:ext cx="9067800" cy="4267200"/>
          </a:xfrm>
          <a:noFill/>
          <a:ln/>
        </p:spPr>
        <p:txBody>
          <a:bodyPr/>
          <a:lstStyle/>
          <a:p>
            <a:r>
              <a:rPr lang="en-US"/>
              <a:t>For significance this ratio should be compared to previous year (e.g. the debt ratio for five previous years should be derived).  This is necessary in order to derive a trend.  If the debt ratio is rising in an upward fashion, the company is developing a leverage problem.  If the debt ratio is falling and assuming a downward trend, the company is investing more of its own resources to generate assets and is becoming less dependent on debts.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 calcmode="lin" valueType="num">
                                      <p:cBhvr additive="base">
                                        <p:cTn id="7" dur="500" fill="hold"/>
                                        <p:tgtEl>
                                          <p:spTgt spid="491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15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04800" y="1447800"/>
            <a:ext cx="8686800" cy="4800600"/>
          </a:xfrm>
          <a:prstGeom prst="rect">
            <a:avLst/>
          </a:prstGeom>
          <a:noFill/>
          <a:ln w="12700">
            <a:noFill/>
            <a:miter lim="800000"/>
            <a:headEnd/>
            <a:tailEnd/>
          </a:ln>
          <a:effectLst/>
        </p:spPr>
        <p:txBody>
          <a:bodyPr lIns="90488" tIns="44450" rIns="90488" bIns="44450"/>
          <a:lstStyle/>
          <a:p>
            <a:pPr marL="342900" indent="-342900">
              <a:spcBef>
                <a:spcPct val="20000"/>
              </a:spcBef>
              <a:tabLst>
                <a:tab pos="5943600" algn="dec"/>
                <a:tab pos="7712075" algn="dec"/>
              </a:tabLst>
            </a:pPr>
            <a:r>
              <a:rPr lang="en-US" sz="1600" b="1" u="sng"/>
              <a:t>Company X</a:t>
            </a:r>
          </a:p>
          <a:p>
            <a:pPr marL="342900" indent="-342900">
              <a:spcBef>
                <a:spcPct val="20000"/>
              </a:spcBef>
              <a:tabLst>
                <a:tab pos="5943600" algn="dec"/>
                <a:tab pos="7712075" algn="dec"/>
              </a:tabLst>
            </a:pPr>
            <a:r>
              <a:rPr lang="en-US" sz="1600" b="1" u="sng"/>
              <a:t>For year ending December 31, 1989</a:t>
            </a:r>
          </a:p>
          <a:p>
            <a:pPr marL="342900" indent="-342900">
              <a:spcBef>
                <a:spcPct val="20000"/>
              </a:spcBef>
              <a:tabLst>
                <a:tab pos="5943600" algn="dec"/>
                <a:tab pos="7712075" algn="dec"/>
              </a:tabLst>
            </a:pPr>
            <a:r>
              <a:rPr lang="en-US" sz="1600" b="1" u="sng"/>
              <a:t>(In LE)</a:t>
            </a:r>
          </a:p>
          <a:p>
            <a:pPr marL="342900" indent="-342900" algn="l">
              <a:spcBef>
                <a:spcPct val="75000"/>
              </a:spcBef>
              <a:tabLst>
                <a:tab pos="5943600" algn="dec"/>
                <a:tab pos="7712075" algn="dec"/>
              </a:tabLst>
            </a:pPr>
            <a:r>
              <a:rPr lang="en-US" sz="1600" b="1"/>
              <a:t>Revenues</a:t>
            </a:r>
            <a:r>
              <a:rPr lang="en-US" sz="1600"/>
              <a:t>	</a:t>
            </a:r>
          </a:p>
          <a:p>
            <a:pPr marL="342900" indent="-342900" algn="l">
              <a:spcBef>
                <a:spcPct val="20000"/>
              </a:spcBef>
              <a:tabLst>
                <a:tab pos="5943600" algn="dec"/>
                <a:tab pos="7712075" algn="dec"/>
              </a:tabLst>
            </a:pPr>
            <a:r>
              <a:rPr lang="en-US" sz="1600"/>
              <a:t>   Net Sales	3,787,248</a:t>
            </a:r>
          </a:p>
          <a:p>
            <a:pPr marL="342900" indent="-342900" algn="l">
              <a:spcBef>
                <a:spcPct val="20000"/>
              </a:spcBef>
              <a:tabLst>
                <a:tab pos="5943600" algn="dec"/>
                <a:tab pos="7712075" algn="dec"/>
              </a:tabLst>
            </a:pPr>
            <a:r>
              <a:rPr lang="en-US" sz="1600"/>
              <a:t>   Other Income	42,579</a:t>
            </a:r>
          </a:p>
          <a:p>
            <a:pPr marL="342900" indent="-342900" algn="l">
              <a:spcBef>
                <a:spcPct val="20000"/>
              </a:spcBef>
              <a:tabLst>
                <a:tab pos="5943600" algn="dec"/>
                <a:tab pos="7712075" algn="dec"/>
              </a:tabLst>
            </a:pPr>
            <a:r>
              <a:rPr lang="en-US" sz="1600" b="1"/>
              <a:t>Total Revenues		3,829,827</a:t>
            </a:r>
          </a:p>
          <a:p>
            <a:pPr marL="342900" indent="-342900" algn="l">
              <a:spcBef>
                <a:spcPct val="50000"/>
              </a:spcBef>
              <a:tabLst>
                <a:tab pos="5943600" algn="dec"/>
                <a:tab pos="7712075" algn="dec"/>
              </a:tabLst>
            </a:pPr>
            <a:r>
              <a:rPr lang="en-US" sz="1600" b="1"/>
              <a:t>Expenses</a:t>
            </a:r>
          </a:p>
          <a:p>
            <a:pPr marL="342900" indent="-342900" algn="l">
              <a:spcBef>
                <a:spcPct val="20000"/>
              </a:spcBef>
              <a:tabLst>
                <a:tab pos="5943600" algn="dec"/>
                <a:tab pos="7712075" algn="dec"/>
              </a:tabLst>
            </a:pPr>
            <a:r>
              <a:rPr lang="en-US" sz="1600"/>
              <a:t>   Cost of Goods Sold	2,796,459</a:t>
            </a:r>
          </a:p>
          <a:p>
            <a:pPr marL="342900" indent="-342900" algn="l">
              <a:spcBef>
                <a:spcPct val="20000"/>
              </a:spcBef>
              <a:tabLst>
                <a:tab pos="5943600" algn="dec"/>
                <a:tab pos="7712075" algn="dec"/>
              </a:tabLst>
            </a:pPr>
            <a:r>
              <a:rPr lang="en-US" sz="1600"/>
              <a:t>   Administrative &amp; Selling Expenses	637,509</a:t>
            </a:r>
          </a:p>
          <a:p>
            <a:pPr marL="342900" indent="-342900" algn="l">
              <a:spcBef>
                <a:spcPct val="20000"/>
              </a:spcBef>
              <a:tabLst>
                <a:tab pos="5943600" algn="dec"/>
                <a:tab pos="7712075" algn="dec"/>
              </a:tabLst>
            </a:pPr>
            <a:r>
              <a:rPr lang="en-US" sz="1600"/>
              <a:t>   Interest Expenses	47,516</a:t>
            </a:r>
          </a:p>
          <a:p>
            <a:pPr marL="342900" indent="-342900" algn="l">
              <a:spcBef>
                <a:spcPct val="20000"/>
              </a:spcBef>
              <a:tabLst>
                <a:tab pos="5943600" algn="dec"/>
                <a:tab pos="7712075" algn="dec"/>
              </a:tabLst>
            </a:pPr>
            <a:r>
              <a:rPr lang="en-US" sz="1600" b="1"/>
              <a:t>Total Expenses		3,503,545</a:t>
            </a:r>
          </a:p>
          <a:p>
            <a:pPr marL="342900" indent="-342900" algn="l">
              <a:spcBef>
                <a:spcPct val="50000"/>
              </a:spcBef>
              <a:tabLst>
                <a:tab pos="5943600" algn="dec"/>
                <a:tab pos="7712075" algn="dec"/>
              </a:tabLst>
            </a:pPr>
            <a:r>
              <a:rPr lang="en-US" sz="1600"/>
              <a:t>Earnings Before Income Taxes		326,282</a:t>
            </a:r>
          </a:p>
          <a:p>
            <a:pPr marL="342900" indent="-342900" algn="l">
              <a:spcBef>
                <a:spcPct val="50000"/>
              </a:spcBef>
              <a:tabLst>
                <a:tab pos="5943600" algn="dec"/>
                <a:tab pos="7712075" algn="dec"/>
              </a:tabLst>
            </a:pPr>
            <a:r>
              <a:rPr lang="en-US" sz="1600"/>
              <a:t>Income Taxes		152,039</a:t>
            </a:r>
          </a:p>
          <a:p>
            <a:pPr marL="342900" indent="-342900" algn="l">
              <a:spcBef>
                <a:spcPct val="50000"/>
              </a:spcBef>
              <a:tabLst>
                <a:tab pos="5943600" algn="dec"/>
                <a:tab pos="7712075" algn="dec"/>
              </a:tabLst>
            </a:pPr>
            <a:r>
              <a:rPr lang="en-US" sz="1600" b="1"/>
              <a:t>Net Earnings		174,243</a:t>
            </a:r>
          </a:p>
        </p:txBody>
      </p:sp>
      <p:sp>
        <p:nvSpPr>
          <p:cNvPr id="12291" name="Rectangle 3"/>
          <p:cNvSpPr>
            <a:spLocks noChangeArrowheads="1"/>
          </p:cNvSpPr>
          <p:nvPr/>
        </p:nvSpPr>
        <p:spPr bwMode="auto">
          <a:xfrm>
            <a:off x="1447800" y="247650"/>
            <a:ext cx="7086600" cy="1276350"/>
          </a:xfrm>
          <a:prstGeom prst="rect">
            <a:avLst/>
          </a:prstGeom>
          <a:noFill/>
          <a:ln w="12700">
            <a:noFill/>
            <a:miter lim="800000"/>
            <a:headEnd/>
            <a:tailEnd/>
          </a:ln>
          <a:effectLst/>
        </p:spPr>
        <p:txBody>
          <a:bodyPr lIns="90488" tIns="44450" rIns="90488" bIns="44450" anchor="ctr"/>
          <a:lstStyle/>
          <a:p>
            <a:r>
              <a:rPr lang="en-US" sz="3200" b="1" i="1">
                <a:solidFill>
                  <a:schemeClr val="tx2"/>
                </a:solidFill>
                <a:effectLst>
                  <a:outerShdw blurRad="38100" dist="38100" dir="2700000" algn="tl">
                    <a:srgbClr val="000000"/>
                  </a:outerShdw>
                </a:effectLst>
              </a:rPr>
              <a:t>EXHIBIT 1</a:t>
            </a:r>
            <a:br>
              <a:rPr lang="en-US" sz="3200" b="1" i="1">
                <a:solidFill>
                  <a:schemeClr val="tx2"/>
                </a:solidFill>
                <a:effectLst>
                  <a:outerShdw blurRad="38100" dist="38100" dir="2700000" algn="tl">
                    <a:srgbClr val="000000"/>
                  </a:outerShdw>
                </a:effectLst>
              </a:rPr>
            </a:br>
            <a:r>
              <a:rPr lang="en-US" sz="3200" b="1" i="1">
                <a:solidFill>
                  <a:schemeClr val="tx2"/>
                </a:solidFill>
                <a:effectLst>
                  <a:outerShdw blurRad="38100" dist="38100" dir="2700000" algn="tl">
                    <a:srgbClr val="000000"/>
                  </a:outerShdw>
                </a:effectLst>
              </a:rPr>
              <a:t>SAMPLE INCOME STATEMENT</a:t>
            </a:r>
          </a:p>
        </p:txBody>
      </p:sp>
    </p:spTree>
  </p:cSld>
  <p:clrMapOvr>
    <a:masterClrMapping/>
  </p:clrMapOvr>
  <p:transition>
    <p:pull dir="r"/>
  </p:transition>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50179" name="Rectangle 3"/>
          <p:cNvSpPr>
            <a:spLocks noGrp="1" noChangeArrowheads="1"/>
          </p:cNvSpPr>
          <p:nvPr>
            <p:ph type="body" idx="1"/>
          </p:nvPr>
        </p:nvSpPr>
        <p:spPr>
          <a:xfrm>
            <a:off x="0" y="1905000"/>
            <a:ext cx="9067800" cy="4343400"/>
          </a:xfrm>
          <a:noFill/>
          <a:ln/>
        </p:spPr>
        <p:txBody>
          <a:bodyPr/>
          <a:lstStyle/>
          <a:p>
            <a:r>
              <a:rPr lang="en-US"/>
              <a:t>One helpful activity is to also compare the debt ratio of the company in question to the debt ratio of similar competing companies.  If the company in question has a higher debt ratio on a regular basis over a number of years, then this company is over leveraged in comparison to its competitors.  On the other hand, if the company in question has a lower debt ratio on a regular basis over a number of years, then this is less dependent on debt as a source of financing in comparison to its competitors.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 calcmode="lin" valueType="num">
                                      <p:cBhvr additive="base">
                                        <p:cTn id="7" dur="500" fill="hold"/>
                                        <p:tgtEl>
                                          <p:spTgt spid="501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017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51203" name="Rectangle 3"/>
          <p:cNvSpPr>
            <a:spLocks noGrp="1" noChangeArrowheads="1"/>
          </p:cNvSpPr>
          <p:nvPr>
            <p:ph type="body" idx="1"/>
          </p:nvPr>
        </p:nvSpPr>
        <p:spPr>
          <a:xfrm>
            <a:off x="0" y="2133600"/>
            <a:ext cx="9067800" cy="4114800"/>
          </a:xfrm>
          <a:noFill/>
          <a:ln/>
        </p:spPr>
        <p:txBody>
          <a:bodyPr/>
          <a:lstStyle/>
          <a:p>
            <a:pPr marL="0" indent="0">
              <a:spcBef>
                <a:spcPct val="0"/>
              </a:spcBef>
              <a:buFont typeface="Monotype Sorts" pitchFamily="2" charset="2"/>
              <a:buNone/>
            </a:pPr>
            <a:r>
              <a:rPr lang="en-US" u="sng"/>
              <a:t>B - Debt-to-Equity- Ratio:</a:t>
            </a:r>
            <a:endParaRPr lang="en-US"/>
          </a:p>
          <a:p>
            <a:pPr marL="0" indent="0">
              <a:spcBef>
                <a:spcPct val="0"/>
              </a:spcBef>
              <a:buFont typeface="Monotype Sorts" pitchFamily="2" charset="2"/>
              <a:buNone/>
            </a:pPr>
            <a:r>
              <a:rPr lang="en-US"/>
              <a:t>This ratio is a variation of the debt ratio that is commonly used.  It compares the amount of money borrowed from creditors to the amount of shareholder’s investment made within a firm.</a:t>
            </a:r>
          </a:p>
          <a:p>
            <a:pPr marL="0" indent="0">
              <a:spcBef>
                <a:spcPct val="50000"/>
              </a:spcBef>
              <a:buFont typeface="Monotype Sorts" pitchFamily="2" charset="2"/>
              <a:buNone/>
            </a:pPr>
            <a:r>
              <a:rPr lang="en-US" b="1">
                <a:solidFill>
                  <a:srgbClr val="FAFD00"/>
                </a:solidFill>
              </a:rPr>
              <a:t>Debt-to-Equity ratio = 	</a:t>
            </a:r>
            <a:r>
              <a:rPr lang="en-US" b="1" u="sng">
                <a:solidFill>
                  <a:srgbClr val="FAFD00"/>
                </a:solidFill>
              </a:rPr>
              <a:t>Total Debts</a:t>
            </a:r>
          </a:p>
          <a:p>
            <a:pPr marL="0" indent="0">
              <a:spcBef>
                <a:spcPct val="0"/>
              </a:spcBef>
              <a:buFont typeface="Monotype Sorts" pitchFamily="2" charset="2"/>
              <a:buNone/>
            </a:pPr>
            <a:r>
              <a:rPr lang="en-US" b="1">
                <a:solidFill>
                  <a:srgbClr val="FAFD00"/>
                </a:solidFill>
              </a:rPr>
              <a:t>			Shareholder’s investment (equity)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calcmode="lin" valueType="num">
                                      <p:cBhvr additive="base">
                                        <p:cTn id="7" dur="500" fill="hold"/>
                                        <p:tgtEl>
                                          <p:spTgt spid="512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03">
                                            <p:txEl>
                                              <p:pRg st="1" end="1"/>
                                            </p:txEl>
                                          </p:spTgt>
                                        </p:tgtEl>
                                        <p:attrNameLst>
                                          <p:attrName>style.visibility</p:attrName>
                                        </p:attrNameLst>
                                      </p:cBhvr>
                                      <p:to>
                                        <p:strVal val="visible"/>
                                      </p:to>
                                    </p:set>
                                    <p:anim calcmode="lin" valueType="num">
                                      <p:cBhvr additive="base">
                                        <p:cTn id="13" dur="500" fill="hold"/>
                                        <p:tgtEl>
                                          <p:spTgt spid="512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03">
                                            <p:txEl>
                                              <p:pRg st="2" end="2"/>
                                            </p:txEl>
                                          </p:spTgt>
                                        </p:tgtEl>
                                        <p:attrNameLst>
                                          <p:attrName>style.visibility</p:attrName>
                                        </p:attrNameLst>
                                      </p:cBhvr>
                                      <p:to>
                                        <p:strVal val="visible"/>
                                      </p:to>
                                    </p:set>
                                    <p:anim calcmode="lin" valueType="num">
                                      <p:cBhvr additive="base">
                                        <p:cTn id="19" dur="500" fill="hold"/>
                                        <p:tgtEl>
                                          <p:spTgt spid="512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03">
                                            <p:txEl>
                                              <p:pRg st="3" end="3"/>
                                            </p:txEl>
                                          </p:spTgt>
                                        </p:tgtEl>
                                        <p:attrNameLst>
                                          <p:attrName>style.visibility</p:attrName>
                                        </p:attrNameLst>
                                      </p:cBhvr>
                                      <p:to>
                                        <p:strVal val="visible"/>
                                      </p:to>
                                    </p:set>
                                    <p:anim calcmode="lin" valueType="num">
                                      <p:cBhvr additive="base">
                                        <p:cTn id="25" dur="500" fill="hold"/>
                                        <p:tgtEl>
                                          <p:spTgt spid="5120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0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52227" name="Rectangle 3"/>
          <p:cNvSpPr>
            <a:spLocks noGrp="1" noChangeArrowheads="1"/>
          </p:cNvSpPr>
          <p:nvPr>
            <p:ph type="body" idx="1"/>
          </p:nvPr>
        </p:nvSpPr>
        <p:spPr>
          <a:noFill/>
          <a:ln/>
        </p:spPr>
        <p:txBody>
          <a:bodyPr/>
          <a:lstStyle/>
          <a:p>
            <a:pPr marL="400050" indent="-400050">
              <a:buFont typeface="Monotype Sorts" pitchFamily="2" charset="2"/>
              <a:buNone/>
            </a:pPr>
            <a:r>
              <a:rPr lang="en-US"/>
              <a:t>Method for Calculating the Debt-to-Equity Ratio:</a:t>
            </a:r>
          </a:p>
          <a:p>
            <a:pPr marL="400050" indent="-400050"/>
            <a:r>
              <a:rPr lang="en-US"/>
              <a:t>Add notes payable to long-term liabilities to get total debts.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additive="base">
                                        <p:cTn id="7" dur="500" fill="hold"/>
                                        <p:tgtEl>
                                          <p:spTgt spid="522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2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2227">
                                            <p:txEl>
                                              <p:pRg st="1" end="1"/>
                                            </p:txEl>
                                          </p:spTgt>
                                        </p:tgtEl>
                                        <p:attrNameLst>
                                          <p:attrName>style.visibility</p:attrName>
                                        </p:attrNameLst>
                                      </p:cBhvr>
                                      <p:to>
                                        <p:strVal val="visible"/>
                                      </p:to>
                                    </p:set>
                                    <p:anim calcmode="lin" valueType="num">
                                      <p:cBhvr additive="base">
                                        <p:cTn id="13" dur="500" fill="hold"/>
                                        <p:tgtEl>
                                          <p:spTgt spid="522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22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53251" name="Rectangle 3"/>
          <p:cNvSpPr>
            <a:spLocks noGrp="1" noChangeArrowheads="1"/>
          </p:cNvSpPr>
          <p:nvPr>
            <p:ph type="body" idx="1"/>
          </p:nvPr>
        </p:nvSpPr>
        <p:spPr>
          <a:noFill/>
          <a:ln/>
        </p:spPr>
        <p:txBody>
          <a:bodyPr/>
          <a:lstStyle/>
          <a:p>
            <a:r>
              <a:rPr lang="en-US"/>
              <a:t>Look up the shareholder’s investment or equity line item in the blance sheet.</a:t>
            </a:r>
          </a:p>
          <a:p>
            <a:pPr>
              <a:spcBef>
                <a:spcPct val="50000"/>
              </a:spcBef>
            </a:pPr>
            <a:r>
              <a:rPr lang="en-US"/>
              <a:t>Divide the total debts figure by the calculated shareholders’ investment figure.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3251">
                                            <p:txEl>
                                              <p:pRg st="1" end="1"/>
                                            </p:txEl>
                                          </p:spTgt>
                                        </p:tgtEl>
                                        <p:attrNameLst>
                                          <p:attrName>style.visibility</p:attrName>
                                        </p:attrNameLst>
                                      </p:cBhvr>
                                      <p:to>
                                        <p:strVal val="visible"/>
                                      </p:to>
                                    </p:set>
                                    <p:anim calcmode="lin" valueType="num">
                                      <p:cBhvr additive="base">
                                        <p:cTn id="13"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54275" name="Rectangle 3"/>
          <p:cNvSpPr>
            <a:spLocks noGrp="1" noChangeArrowheads="1"/>
          </p:cNvSpPr>
          <p:nvPr>
            <p:ph type="body" idx="1"/>
          </p:nvPr>
        </p:nvSpPr>
        <p:spPr>
          <a:xfrm>
            <a:off x="0" y="1981200"/>
            <a:ext cx="9067800" cy="4114800"/>
          </a:xfrm>
          <a:noFill/>
          <a:ln/>
        </p:spPr>
        <p:txBody>
          <a:bodyPr/>
          <a:lstStyle/>
          <a:p>
            <a:r>
              <a:rPr lang="en-US"/>
              <a:t>For significance this ratio should be compared to previous years (e.g. the debt to equity ratio for five previous years should be derived).  This is necessary in order to derive a trend.  If the debt to equity ratio is rising in an upward fashion, the company is developing a leverage problem.  If the debt ito equity ratio is falling and assuming a doward trend, the company is investing more of its owners resources to generate assets and is becoming less dependent on creditors.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 calcmode="lin" valueType="num">
                                      <p:cBhvr additive="base">
                                        <p:cTn id="7" dur="500" fill="hold"/>
                                        <p:tgtEl>
                                          <p:spTgt spid="542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27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55299" name="Rectangle 3"/>
          <p:cNvSpPr>
            <a:spLocks noGrp="1" noChangeArrowheads="1"/>
          </p:cNvSpPr>
          <p:nvPr>
            <p:ph type="body" idx="1"/>
          </p:nvPr>
        </p:nvSpPr>
        <p:spPr>
          <a:xfrm>
            <a:off x="0" y="1905000"/>
            <a:ext cx="9067800" cy="4343400"/>
          </a:xfrm>
          <a:noFill/>
          <a:ln/>
        </p:spPr>
        <p:txBody>
          <a:bodyPr/>
          <a:lstStyle/>
          <a:p>
            <a:r>
              <a:rPr lang="en-US" sz="2600"/>
              <a:t>One other helpful activity is to also compare the debt to equity ratio of the company in question to the debt equity ratio of similar competing companies.  If  the company in question has a higher debt to equity ratio on a regular basis over a number of years, then this company is over leveraged in comparison to its competitors.  On the other hand, if the company in question has lower debt to equity ratio on a regular basis over a number of years, then this company is less dependent on debt as a source of financing in comparison to its competitors.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 calcmode="lin" valueType="num">
                                      <p:cBhvr additive="base">
                                        <p:cTn id="7" dur="500" fill="hold"/>
                                        <p:tgtEl>
                                          <p:spTgt spid="552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29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56323" name="Rectangle 3"/>
          <p:cNvSpPr>
            <a:spLocks noGrp="1" noChangeArrowheads="1"/>
          </p:cNvSpPr>
          <p:nvPr>
            <p:ph type="body" idx="1"/>
          </p:nvPr>
        </p:nvSpPr>
        <p:spPr>
          <a:noFill/>
          <a:ln/>
        </p:spPr>
        <p:txBody>
          <a:bodyPr/>
          <a:lstStyle/>
          <a:p>
            <a:pPr marL="0" indent="0">
              <a:buFont typeface="Monotype Sorts" pitchFamily="2" charset="2"/>
              <a:buNone/>
            </a:pPr>
            <a:r>
              <a:rPr lang="en-US" u="sng"/>
              <a:t>Profitability ratios</a:t>
            </a:r>
          </a:p>
          <a:p>
            <a:pPr marL="0" indent="0">
              <a:buFont typeface="Monotype Sorts" pitchFamily="2" charset="2"/>
              <a:buNone/>
            </a:pPr>
            <a:r>
              <a:rPr lang="en-US"/>
              <a:t>Profitability ratios indicate how successful a company really is and how effective management is in operating the business.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 calcmode="lin" valueType="num">
                                      <p:cBhvr additive="base">
                                        <p:cTn id="7" dur="500" fill="hold"/>
                                        <p:tgtEl>
                                          <p:spTgt spid="563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63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6323">
                                            <p:txEl>
                                              <p:pRg st="1" end="1"/>
                                            </p:txEl>
                                          </p:spTgt>
                                        </p:tgtEl>
                                        <p:attrNameLst>
                                          <p:attrName>style.visibility</p:attrName>
                                        </p:attrNameLst>
                                      </p:cBhvr>
                                      <p:to>
                                        <p:strVal val="visible"/>
                                      </p:to>
                                    </p:set>
                                    <p:anim calcmode="lin" valueType="num">
                                      <p:cBhvr additive="base">
                                        <p:cTn id="13" dur="500" fill="hold"/>
                                        <p:tgtEl>
                                          <p:spTgt spid="563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632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57347" name="Rectangle 3"/>
          <p:cNvSpPr>
            <a:spLocks noGrp="1" noChangeArrowheads="1"/>
          </p:cNvSpPr>
          <p:nvPr>
            <p:ph type="body" idx="1"/>
          </p:nvPr>
        </p:nvSpPr>
        <p:spPr>
          <a:xfrm>
            <a:off x="685800" y="1981200"/>
            <a:ext cx="8077200" cy="4114800"/>
          </a:xfrm>
          <a:noFill/>
          <a:ln/>
        </p:spPr>
        <p:txBody>
          <a:bodyPr/>
          <a:lstStyle/>
          <a:p>
            <a:pPr marL="0" indent="0">
              <a:buFont typeface="Monotype Sorts" pitchFamily="2" charset="2"/>
              <a:buNone/>
            </a:pPr>
            <a:r>
              <a:rPr lang="en-US" u="sng" dirty="0"/>
              <a:t>A - Return on assets</a:t>
            </a:r>
          </a:p>
          <a:p>
            <a:pPr marL="0" indent="0">
              <a:buFont typeface="Monotype Sorts" pitchFamily="2" charset="2"/>
              <a:buNone/>
            </a:pPr>
            <a:r>
              <a:rPr lang="en-US" dirty="0"/>
              <a:t>This ratio shows how much money the company earned on each dollar it invested in assets.  It is a measure of overall company earning power or profitability.</a:t>
            </a:r>
          </a:p>
          <a:p>
            <a:pPr marL="0" indent="0">
              <a:spcBef>
                <a:spcPct val="50000"/>
              </a:spcBef>
              <a:buFont typeface="Monotype Sorts" pitchFamily="2" charset="2"/>
              <a:buNone/>
            </a:pPr>
            <a:r>
              <a:rPr lang="en-US" dirty="0"/>
              <a:t>	</a:t>
            </a:r>
            <a:r>
              <a:rPr lang="en-US" b="1" dirty="0">
                <a:solidFill>
                  <a:srgbClr val="FAFD00"/>
                </a:solidFill>
              </a:rPr>
              <a:t>Return on Assets (ROA) = 	</a:t>
            </a:r>
            <a:r>
              <a:rPr lang="en-US" b="1" u="sng" dirty="0">
                <a:solidFill>
                  <a:srgbClr val="FAFD00"/>
                </a:solidFill>
              </a:rPr>
              <a:t>Net Earnings</a:t>
            </a:r>
          </a:p>
          <a:p>
            <a:pPr marL="0" indent="0">
              <a:buFont typeface="Monotype Sorts" pitchFamily="2" charset="2"/>
              <a:buNone/>
            </a:pPr>
            <a:r>
              <a:rPr lang="en-US" b="1" dirty="0" smtClean="0">
                <a:solidFill>
                  <a:srgbClr val="FAFD00"/>
                </a:solidFill>
              </a:rPr>
              <a:t>                                                        Total </a:t>
            </a:r>
            <a:r>
              <a:rPr lang="en-US" b="1" dirty="0">
                <a:solidFill>
                  <a:srgbClr val="FAFD00"/>
                </a:solidFill>
              </a:rPr>
              <a:t>Assets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 calcmode="lin" valueType="num">
                                      <p:cBhvr additive="base">
                                        <p:cTn id="7" dur="500" fill="hold"/>
                                        <p:tgtEl>
                                          <p:spTgt spid="573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3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7347">
                                            <p:txEl>
                                              <p:pRg st="1" end="1"/>
                                            </p:txEl>
                                          </p:spTgt>
                                        </p:tgtEl>
                                        <p:attrNameLst>
                                          <p:attrName>style.visibility</p:attrName>
                                        </p:attrNameLst>
                                      </p:cBhvr>
                                      <p:to>
                                        <p:strVal val="visible"/>
                                      </p:to>
                                    </p:set>
                                    <p:anim calcmode="lin" valueType="num">
                                      <p:cBhvr additive="base">
                                        <p:cTn id="13" dur="500" fill="hold"/>
                                        <p:tgtEl>
                                          <p:spTgt spid="573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73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7347">
                                            <p:txEl>
                                              <p:pRg st="2" end="2"/>
                                            </p:txEl>
                                          </p:spTgt>
                                        </p:tgtEl>
                                        <p:attrNameLst>
                                          <p:attrName>style.visibility</p:attrName>
                                        </p:attrNameLst>
                                      </p:cBhvr>
                                      <p:to>
                                        <p:strVal val="visible"/>
                                      </p:to>
                                    </p:set>
                                    <p:anim calcmode="lin" valueType="num">
                                      <p:cBhvr additive="base">
                                        <p:cTn id="19" dur="500" fill="hold"/>
                                        <p:tgtEl>
                                          <p:spTgt spid="573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73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7347">
                                            <p:txEl>
                                              <p:pRg st="3" end="3"/>
                                            </p:txEl>
                                          </p:spTgt>
                                        </p:tgtEl>
                                        <p:attrNameLst>
                                          <p:attrName>style.visibility</p:attrName>
                                        </p:attrNameLst>
                                      </p:cBhvr>
                                      <p:to>
                                        <p:strVal val="visible"/>
                                      </p:to>
                                    </p:set>
                                    <p:anim calcmode="lin" valueType="num">
                                      <p:cBhvr additive="base">
                                        <p:cTn id="25" dur="500" fill="hold"/>
                                        <p:tgtEl>
                                          <p:spTgt spid="573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734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58371" name="Rectangle 3"/>
          <p:cNvSpPr>
            <a:spLocks noGrp="1" noChangeArrowheads="1"/>
          </p:cNvSpPr>
          <p:nvPr>
            <p:ph type="body" idx="1"/>
          </p:nvPr>
        </p:nvSpPr>
        <p:spPr>
          <a:xfrm>
            <a:off x="228600" y="1905000"/>
            <a:ext cx="8686800" cy="4114800"/>
          </a:xfrm>
          <a:noFill/>
          <a:ln/>
        </p:spPr>
        <p:txBody>
          <a:bodyPr/>
          <a:lstStyle/>
          <a:p>
            <a:pPr>
              <a:buFont typeface="Monotype Sorts" pitchFamily="2" charset="2"/>
              <a:buNone/>
            </a:pPr>
            <a:r>
              <a:rPr lang="en-US" u="sng"/>
              <a:t>Method for Calculating the Return on Assets Ratio</a:t>
            </a:r>
            <a:r>
              <a:rPr lang="en-US"/>
              <a:t>:</a:t>
            </a:r>
          </a:p>
          <a:p>
            <a:pPr>
              <a:spcBef>
                <a:spcPct val="50000"/>
              </a:spcBef>
            </a:pPr>
            <a:r>
              <a:rPr lang="en-US"/>
              <a:t>Derive the net earnings, or net profit figure from the income statement.  Net earnings is simply total revenues minus total expenses.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calcmode="lin" valueType="num">
                                      <p:cBhvr additive="base">
                                        <p:cTn id="7" dur="500" fill="hold"/>
                                        <p:tgtEl>
                                          <p:spTgt spid="583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3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8371">
                                            <p:txEl>
                                              <p:pRg st="1" end="1"/>
                                            </p:txEl>
                                          </p:spTgt>
                                        </p:tgtEl>
                                        <p:attrNameLst>
                                          <p:attrName>style.visibility</p:attrName>
                                        </p:attrNameLst>
                                      </p:cBhvr>
                                      <p:to>
                                        <p:strVal val="visible"/>
                                      </p:to>
                                    </p:set>
                                    <p:anim calcmode="lin" valueType="num">
                                      <p:cBhvr additive="base">
                                        <p:cTn id="13" dur="500" fill="hold"/>
                                        <p:tgtEl>
                                          <p:spTgt spid="583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3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59395" name="Rectangle 3"/>
          <p:cNvSpPr>
            <a:spLocks noGrp="1" noChangeArrowheads="1"/>
          </p:cNvSpPr>
          <p:nvPr>
            <p:ph type="body" idx="1"/>
          </p:nvPr>
        </p:nvSpPr>
        <p:spPr>
          <a:noFill/>
          <a:ln/>
        </p:spPr>
        <p:txBody>
          <a:bodyPr/>
          <a:lstStyle/>
          <a:p>
            <a:r>
              <a:rPr lang="en-US"/>
              <a:t>Add cash, marketable securities, accounts receivable, inventories, prepaid expenses, land, buildings, machinery and equipment and subtract depreciation to derive the total assets figure.</a:t>
            </a:r>
          </a:p>
          <a:p>
            <a:pPr>
              <a:spcBef>
                <a:spcPct val="50000"/>
              </a:spcBef>
            </a:pPr>
            <a:r>
              <a:rPr lang="en-US"/>
              <a:t>Divide the net earnings figure by the derived total assets figure to get return on assets.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additive="base">
                                        <p:cTn id="13" dur="5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39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1371600" y="95250"/>
            <a:ext cx="7086600" cy="895350"/>
          </a:xfrm>
          <a:prstGeom prst="rect">
            <a:avLst/>
          </a:prstGeom>
          <a:noFill/>
          <a:ln w="12700">
            <a:noFill/>
            <a:miter lim="800000"/>
            <a:headEnd/>
            <a:tailEnd/>
          </a:ln>
          <a:effectLst/>
        </p:spPr>
        <p:txBody>
          <a:bodyPr lIns="90488" tIns="44450" rIns="90488" bIns="44450" anchor="ctr"/>
          <a:lstStyle/>
          <a:p>
            <a:r>
              <a:rPr lang="en-US" sz="3200" b="1" i="1" u="sng">
                <a:solidFill>
                  <a:schemeClr val="tx2"/>
                </a:solidFill>
                <a:effectLst>
                  <a:outerShdw blurRad="38100" dist="38100" dir="2700000" algn="tl">
                    <a:srgbClr val="000000"/>
                  </a:outerShdw>
                </a:effectLst>
              </a:rPr>
              <a:t>SAMPLE</a:t>
            </a:r>
            <a:r>
              <a:rPr lang="en-US" sz="3200" b="1" u="sng">
                <a:solidFill>
                  <a:schemeClr val="tx2"/>
                </a:solidFill>
                <a:effectLst>
                  <a:outerShdw blurRad="38100" dist="38100" dir="2700000" algn="tl">
                    <a:srgbClr val="000000"/>
                  </a:outerShdw>
                </a:effectLst>
              </a:rPr>
              <a:t> BALANCE SHEET</a:t>
            </a:r>
          </a:p>
        </p:txBody>
      </p:sp>
      <p:sp>
        <p:nvSpPr>
          <p:cNvPr id="19459" name="Rectangle 3"/>
          <p:cNvSpPr>
            <a:spLocks noChangeArrowheads="1"/>
          </p:cNvSpPr>
          <p:nvPr/>
        </p:nvSpPr>
        <p:spPr bwMode="auto">
          <a:xfrm>
            <a:off x="304800" y="838200"/>
            <a:ext cx="8610600" cy="5410200"/>
          </a:xfrm>
          <a:prstGeom prst="rect">
            <a:avLst/>
          </a:prstGeom>
          <a:noFill/>
          <a:ln w="12700">
            <a:noFill/>
            <a:miter lim="800000"/>
            <a:headEnd/>
            <a:tailEnd/>
          </a:ln>
          <a:effectLst/>
        </p:spPr>
        <p:txBody>
          <a:bodyPr lIns="90488" tIns="44450" rIns="90488" bIns="44450"/>
          <a:lstStyle/>
          <a:p>
            <a:pPr marL="342900" indent="-342900">
              <a:spcBef>
                <a:spcPct val="20000"/>
              </a:spcBef>
              <a:tabLst>
                <a:tab pos="4114800" algn="dec"/>
                <a:tab pos="4572000" algn="l"/>
                <a:tab pos="8229600" algn="dec"/>
              </a:tabLst>
            </a:pPr>
            <a:r>
              <a:rPr lang="en-US" sz="1600" b="1" u="sng"/>
              <a:t>Company X</a:t>
            </a:r>
          </a:p>
          <a:p>
            <a:pPr marL="342900" indent="-342900">
              <a:spcBef>
                <a:spcPct val="20000"/>
              </a:spcBef>
              <a:tabLst>
                <a:tab pos="4114800" algn="dec"/>
                <a:tab pos="4572000" algn="l"/>
                <a:tab pos="8229600" algn="dec"/>
              </a:tabLst>
            </a:pPr>
            <a:r>
              <a:rPr lang="en-US" sz="1600" b="1" u="sng"/>
              <a:t> December 31, 1989</a:t>
            </a:r>
          </a:p>
          <a:p>
            <a:pPr marL="342900" indent="-342900" algn="l">
              <a:spcBef>
                <a:spcPct val="75000"/>
              </a:spcBef>
              <a:tabLst>
                <a:tab pos="4114800" algn="dec"/>
                <a:tab pos="4572000" algn="l"/>
                <a:tab pos="8229600" algn="dec"/>
              </a:tabLst>
            </a:pPr>
            <a:endParaRPr lang="en-US" sz="1600" b="1"/>
          </a:p>
          <a:p>
            <a:pPr marL="342900" indent="-342900" algn="l">
              <a:spcBef>
                <a:spcPct val="75000"/>
              </a:spcBef>
              <a:tabLst>
                <a:tab pos="4114800" algn="dec"/>
                <a:tab pos="4572000" algn="l"/>
                <a:tab pos="8229600" algn="dec"/>
              </a:tabLst>
            </a:pPr>
            <a:r>
              <a:rPr lang="en-US" sz="1600" b="1"/>
              <a:t>Assets		Liabilities:</a:t>
            </a:r>
            <a:endParaRPr lang="en-US" sz="1600"/>
          </a:p>
          <a:p>
            <a:pPr marL="342900" indent="-342900" algn="l">
              <a:tabLst>
                <a:tab pos="4114800" algn="dec"/>
                <a:tab pos="4572000" algn="l"/>
                <a:tab pos="8229600" algn="dec"/>
              </a:tabLst>
            </a:pPr>
            <a:r>
              <a:rPr lang="en-US" sz="1600" u="sng"/>
              <a:t>Current Assets:		Current Liabilities</a:t>
            </a:r>
            <a:endParaRPr lang="en-US" sz="1600"/>
          </a:p>
          <a:p>
            <a:pPr marL="342900" indent="-342900" algn="l">
              <a:tabLst>
                <a:tab pos="4114800" algn="dec"/>
                <a:tab pos="4572000" algn="l"/>
                <a:tab pos="8229600" algn="dec"/>
              </a:tabLst>
            </a:pPr>
            <a:r>
              <a:rPr lang="en-US" sz="1600"/>
              <a:t>Cash	59,770	Notes Payable	48,563</a:t>
            </a:r>
          </a:p>
          <a:p>
            <a:pPr marL="342900" indent="-342900" algn="l">
              <a:tabLst>
                <a:tab pos="4114800" algn="dec"/>
                <a:tab pos="4572000" algn="l"/>
                <a:tab pos="8229600" algn="dec"/>
              </a:tabLst>
            </a:pPr>
            <a:r>
              <a:rPr lang="en-US" sz="1600"/>
              <a:t>Marketable securities	87,466	Trade accounts payable	207,887</a:t>
            </a:r>
          </a:p>
          <a:p>
            <a:pPr marL="342900" indent="-342900" algn="l">
              <a:tabLst>
                <a:tab pos="4114800" algn="dec"/>
                <a:tab pos="4572000" algn="l"/>
                <a:tab pos="8229600" algn="dec"/>
              </a:tabLst>
            </a:pPr>
            <a:r>
              <a:rPr lang="en-US" sz="1600"/>
              <a:t>Accounts receivable	559,144	Payrolls &amp; other accurables	411,362</a:t>
            </a:r>
          </a:p>
          <a:p>
            <a:pPr marL="342900" indent="-342900" algn="l">
              <a:tabLst>
                <a:tab pos="4114800" algn="dec"/>
                <a:tab pos="4572000" algn="l"/>
                <a:tab pos="8229600" algn="dec"/>
              </a:tabLst>
            </a:pPr>
            <a:r>
              <a:rPr lang="en-US" sz="1600"/>
              <a:t>Inventory	618,120	Income taxes	124,684</a:t>
            </a:r>
          </a:p>
          <a:p>
            <a:pPr marL="342900" indent="-342900" algn="l">
              <a:tabLst>
                <a:tab pos="4114800" algn="dec"/>
                <a:tab pos="4572000" algn="l"/>
                <a:tab pos="8229600" algn="dec"/>
              </a:tabLst>
            </a:pPr>
            <a:r>
              <a:rPr lang="en-US" sz="1600"/>
              <a:t>Prepaid Expenses	49,986	Total Current Liabilities	792,496</a:t>
            </a:r>
          </a:p>
          <a:p>
            <a:pPr marL="342900" indent="-342900" algn="l">
              <a:tabLst>
                <a:tab pos="4114800" algn="dec"/>
                <a:tab pos="4572000" algn="l"/>
                <a:tab pos="8229600" algn="dec"/>
              </a:tabLst>
            </a:pPr>
            <a:r>
              <a:rPr lang="en-US" sz="1600"/>
              <a:t>Total Current Assets	1,374,486	Long-Term Liabilities	431,350</a:t>
            </a:r>
          </a:p>
          <a:p>
            <a:pPr marL="342900" indent="-342900" algn="l">
              <a:tabLst>
                <a:tab pos="4114800" algn="dec"/>
                <a:tab pos="4572000" algn="l"/>
                <a:tab pos="8229600" algn="dec"/>
              </a:tabLst>
            </a:pPr>
            <a:r>
              <a:rPr lang="en-US" sz="1600" u="sng"/>
              <a:t>Fixed Assets:		</a:t>
            </a:r>
            <a:r>
              <a:rPr lang="en-US" sz="1600" b="1" u="sng"/>
              <a:t>Total Liabilties</a:t>
            </a:r>
            <a:r>
              <a:rPr lang="en-US" sz="1600" b="1"/>
              <a:t>	1,223,846</a:t>
            </a:r>
            <a:endParaRPr lang="en-US" sz="1600"/>
          </a:p>
          <a:p>
            <a:pPr marL="342900" indent="-342900" algn="l">
              <a:tabLst>
                <a:tab pos="4114800" algn="dec"/>
                <a:tab pos="4572000" algn="l"/>
                <a:tab pos="8229600" algn="dec"/>
              </a:tabLst>
            </a:pPr>
            <a:r>
              <a:rPr lang="en-US" sz="1600"/>
              <a:t>Land	25,807	</a:t>
            </a:r>
          </a:p>
          <a:p>
            <a:pPr marL="342900" indent="-342900" algn="l">
              <a:tabLst>
                <a:tab pos="4114800" algn="dec"/>
                <a:tab pos="4572000" algn="l"/>
                <a:tab pos="8229600" algn="dec"/>
              </a:tabLst>
            </a:pPr>
            <a:r>
              <a:rPr lang="en-US" sz="1600"/>
              <a:t>Buildings	716,076	 </a:t>
            </a:r>
            <a:r>
              <a:rPr lang="en-US" sz="1600" b="1" u="sng"/>
              <a:t>Shareholders’ Equity</a:t>
            </a:r>
            <a:r>
              <a:rPr lang="en-US" sz="1600" b="1"/>
              <a:t>	1,103,190</a:t>
            </a:r>
            <a:endParaRPr lang="en-US" sz="1600"/>
          </a:p>
          <a:p>
            <a:pPr marL="342900" indent="-342900" algn="l">
              <a:tabLst>
                <a:tab pos="4114800" algn="dec"/>
                <a:tab pos="4572000" algn="l"/>
                <a:tab pos="8229600" algn="dec"/>
              </a:tabLst>
            </a:pPr>
            <a:r>
              <a:rPr lang="en-US" sz="1600"/>
              <a:t>Machinery &amp; Equipment	1,010,770	</a:t>
            </a:r>
          </a:p>
          <a:p>
            <a:pPr marL="342900" indent="-342900" algn="l">
              <a:tabLst>
                <a:tab pos="4114800" algn="dec"/>
                <a:tab pos="4572000" algn="l"/>
                <a:tab pos="8229600" algn="dec"/>
              </a:tabLst>
            </a:pPr>
            <a:r>
              <a:rPr lang="en-US" sz="1600"/>
              <a:t>Less allowances for depreciation	800,103</a:t>
            </a:r>
          </a:p>
          <a:p>
            <a:pPr marL="342900" indent="-342900" algn="l">
              <a:tabLst>
                <a:tab pos="4114800" algn="dec"/>
                <a:tab pos="4572000" algn="l"/>
                <a:tab pos="8229600" algn="dec"/>
              </a:tabLst>
            </a:pPr>
            <a:r>
              <a:rPr lang="en-US" sz="1600"/>
              <a:t>Total Fixed Assets	952,550</a:t>
            </a:r>
          </a:p>
          <a:p>
            <a:pPr marL="342900" indent="-342900" algn="l">
              <a:tabLst>
                <a:tab pos="4114800" algn="dec"/>
                <a:tab pos="4572000" algn="l"/>
                <a:tab pos="8229600" algn="dec"/>
              </a:tabLst>
            </a:pPr>
            <a:endParaRPr lang="en-US" sz="1600"/>
          </a:p>
          <a:p>
            <a:pPr marL="342900" indent="-342900" algn="l">
              <a:tabLst>
                <a:tab pos="4114800" algn="dec"/>
                <a:tab pos="4572000" algn="l"/>
                <a:tab pos="8229600" algn="dec"/>
              </a:tabLst>
            </a:pPr>
            <a:r>
              <a:rPr lang="en-US" sz="1600" b="1"/>
              <a:t>Total Assets	2,327,036	 Total Liabilties &amp; Equity	2,327,036</a:t>
            </a:r>
            <a:endParaRPr lang="en-US" sz="1600"/>
          </a:p>
          <a:p>
            <a:pPr marL="342900" indent="-342900" algn="l">
              <a:tabLst>
                <a:tab pos="4114800" algn="dec"/>
                <a:tab pos="4572000" algn="l"/>
                <a:tab pos="8229600" algn="dec"/>
              </a:tabLst>
            </a:pPr>
            <a:endParaRPr lang="en-US" sz="1600"/>
          </a:p>
        </p:txBody>
      </p:sp>
    </p:spTree>
  </p:cSld>
  <p:clrMapOvr>
    <a:masterClrMapping/>
  </p:clrMapOvr>
  <p:transition>
    <p:blinds dir="vert"/>
  </p:transition>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60419" name="Rectangle 3"/>
          <p:cNvSpPr>
            <a:spLocks noGrp="1" noChangeArrowheads="1"/>
          </p:cNvSpPr>
          <p:nvPr>
            <p:ph type="body" idx="1"/>
          </p:nvPr>
        </p:nvSpPr>
        <p:spPr>
          <a:xfrm>
            <a:off x="0" y="2133600"/>
            <a:ext cx="9067800" cy="4114800"/>
          </a:xfrm>
          <a:noFill/>
          <a:ln/>
        </p:spPr>
        <p:txBody>
          <a:bodyPr/>
          <a:lstStyle/>
          <a:p>
            <a:r>
              <a:rPr lang="en-US"/>
              <a:t>For significance this ratio should be compared to previous years (e.g. the return on assets ratio for five previous years should be derived).  This is necessary in order to derive a trend.  If the return on assets ratio is rising in an upward fashion, the company is making a larger return on funds invested in assets.  If the return on assets ratio is falling and assuming a downward trend, the company is making a lower return on funds invested in assets.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calcmode="lin" valueType="num">
                                      <p:cBhvr additive="base">
                                        <p:cTn id="7" dur="500" fill="hold"/>
                                        <p:tgtEl>
                                          <p:spTgt spid="604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61443" name="Rectangle 3"/>
          <p:cNvSpPr>
            <a:spLocks noGrp="1" noChangeArrowheads="1"/>
          </p:cNvSpPr>
          <p:nvPr>
            <p:ph type="body" idx="1"/>
          </p:nvPr>
        </p:nvSpPr>
        <p:spPr>
          <a:xfrm>
            <a:off x="0" y="1905000"/>
            <a:ext cx="9067800" cy="4114800"/>
          </a:xfrm>
          <a:noFill/>
          <a:ln/>
        </p:spPr>
        <p:txBody>
          <a:bodyPr/>
          <a:lstStyle/>
          <a:p>
            <a:r>
              <a:rPr lang="en-US"/>
              <a:t>One other helpful activity is to also compare the return on assets ratio of the company in question to the return on assets of similar competing companies.  If the company in question has a higher ROA on a regular basis over a number of years, then this company is financially better off in comparison to its competitors.  On the other hand, if the company in question has a lower ROA on a regular basis over a number of years, then this company is financially worse off in comparison to its competitors.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 calcmode="lin" valueType="num">
                                      <p:cBhvr additive="base">
                                        <p:cTn id="7" dur="500" fill="hold"/>
                                        <p:tgtEl>
                                          <p:spTgt spid="614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4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62467" name="Rectangle 3"/>
          <p:cNvSpPr>
            <a:spLocks noGrp="1" noChangeArrowheads="1"/>
          </p:cNvSpPr>
          <p:nvPr>
            <p:ph type="body" idx="1"/>
          </p:nvPr>
        </p:nvSpPr>
        <p:spPr>
          <a:noFill/>
          <a:ln/>
        </p:spPr>
        <p:txBody>
          <a:bodyPr/>
          <a:lstStyle/>
          <a:p>
            <a:pPr>
              <a:buFont typeface="Monotype Sorts" pitchFamily="2" charset="2"/>
              <a:buNone/>
            </a:pPr>
            <a:r>
              <a:rPr lang="en-US" u="sng" dirty="0"/>
              <a:t>B - Profit Margin</a:t>
            </a:r>
            <a:r>
              <a:rPr lang="en-US" dirty="0"/>
              <a:t>:</a:t>
            </a:r>
          </a:p>
          <a:p>
            <a:pPr>
              <a:spcBef>
                <a:spcPct val="50000"/>
              </a:spcBef>
            </a:pPr>
            <a:r>
              <a:rPr lang="en-US" dirty="0"/>
              <a:t>The profit margin is a ratio that shows the relationship between net earnings and net sales and indicates how much profit the company is earning on each dollar in sales.</a:t>
            </a:r>
          </a:p>
          <a:p>
            <a:pPr>
              <a:spcBef>
                <a:spcPct val="50000"/>
              </a:spcBef>
              <a:buFont typeface="Monotype Sorts" pitchFamily="2" charset="2"/>
              <a:buNone/>
            </a:pPr>
            <a:r>
              <a:rPr lang="en-US" dirty="0"/>
              <a:t>			</a:t>
            </a:r>
            <a:r>
              <a:rPr lang="en-US" b="1" dirty="0">
                <a:solidFill>
                  <a:srgbClr val="FAFD00"/>
                </a:solidFill>
              </a:rPr>
              <a:t>Profit Margin = 	</a:t>
            </a:r>
            <a:r>
              <a:rPr lang="en-US" b="1" u="sng" dirty="0">
                <a:solidFill>
                  <a:srgbClr val="FAFD00"/>
                </a:solidFill>
              </a:rPr>
              <a:t>Net Earnings</a:t>
            </a:r>
          </a:p>
          <a:p>
            <a:pPr>
              <a:buFont typeface="Monotype Sorts" pitchFamily="2" charset="2"/>
              <a:buNone/>
            </a:pPr>
            <a:r>
              <a:rPr lang="en-US" b="1" smtClean="0">
                <a:solidFill>
                  <a:srgbClr val="FAFD00"/>
                </a:solidFill>
              </a:rPr>
              <a:t>                                               Net </a:t>
            </a:r>
            <a:r>
              <a:rPr lang="en-US" b="1">
                <a:solidFill>
                  <a:srgbClr val="FAFD00"/>
                </a:solidFill>
              </a:rPr>
              <a:t>Sales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 calcmode="lin" valueType="num">
                                      <p:cBhvr additive="base">
                                        <p:cTn id="7" dur="500" fill="hold"/>
                                        <p:tgtEl>
                                          <p:spTgt spid="624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4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2467">
                                            <p:txEl>
                                              <p:pRg st="1" end="1"/>
                                            </p:txEl>
                                          </p:spTgt>
                                        </p:tgtEl>
                                        <p:attrNameLst>
                                          <p:attrName>style.visibility</p:attrName>
                                        </p:attrNameLst>
                                      </p:cBhvr>
                                      <p:to>
                                        <p:strVal val="visible"/>
                                      </p:to>
                                    </p:set>
                                    <p:anim calcmode="lin" valueType="num">
                                      <p:cBhvr additive="base">
                                        <p:cTn id="13" dur="500" fill="hold"/>
                                        <p:tgtEl>
                                          <p:spTgt spid="624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4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2467">
                                            <p:txEl>
                                              <p:pRg st="2" end="2"/>
                                            </p:txEl>
                                          </p:spTgt>
                                        </p:tgtEl>
                                        <p:attrNameLst>
                                          <p:attrName>style.visibility</p:attrName>
                                        </p:attrNameLst>
                                      </p:cBhvr>
                                      <p:to>
                                        <p:strVal val="visible"/>
                                      </p:to>
                                    </p:set>
                                    <p:anim calcmode="lin" valueType="num">
                                      <p:cBhvr additive="base">
                                        <p:cTn id="19" dur="500" fill="hold"/>
                                        <p:tgtEl>
                                          <p:spTgt spid="624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24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2467">
                                            <p:txEl>
                                              <p:pRg st="3" end="3"/>
                                            </p:txEl>
                                          </p:spTgt>
                                        </p:tgtEl>
                                        <p:attrNameLst>
                                          <p:attrName>style.visibility</p:attrName>
                                        </p:attrNameLst>
                                      </p:cBhvr>
                                      <p:to>
                                        <p:strVal val="visible"/>
                                      </p:to>
                                    </p:set>
                                    <p:anim calcmode="lin" valueType="num">
                                      <p:cBhvr additive="base">
                                        <p:cTn id="25" dur="500" fill="hold"/>
                                        <p:tgtEl>
                                          <p:spTgt spid="624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24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63491" name="Rectangle 3"/>
          <p:cNvSpPr>
            <a:spLocks noGrp="1" noChangeArrowheads="1"/>
          </p:cNvSpPr>
          <p:nvPr>
            <p:ph type="body" idx="1"/>
          </p:nvPr>
        </p:nvSpPr>
        <p:spPr>
          <a:noFill/>
          <a:ln/>
        </p:spPr>
        <p:txBody>
          <a:bodyPr/>
          <a:lstStyle/>
          <a:p>
            <a:pPr>
              <a:buFont typeface="Monotype Sorts" pitchFamily="2" charset="2"/>
              <a:buNone/>
            </a:pPr>
            <a:r>
              <a:rPr lang="en-US" u="sng"/>
              <a:t>Method for calculating the profit margin ratio:</a:t>
            </a:r>
            <a:endParaRPr lang="en-US"/>
          </a:p>
          <a:p>
            <a:pPr>
              <a:spcBef>
                <a:spcPct val="50000"/>
              </a:spcBef>
            </a:pPr>
            <a:r>
              <a:rPr lang="en-US"/>
              <a:t>Derive the net earnings, or net profit figure from the income statement.  Net earnings is simply total revenues minus total expenses.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calcmode="lin" valueType="num">
                                      <p:cBhvr additive="base">
                                        <p:cTn id="7" dur="500" fill="hold"/>
                                        <p:tgtEl>
                                          <p:spTgt spid="634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4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3491">
                                            <p:txEl>
                                              <p:pRg st="1" end="1"/>
                                            </p:txEl>
                                          </p:spTgt>
                                        </p:tgtEl>
                                        <p:attrNameLst>
                                          <p:attrName>style.visibility</p:attrName>
                                        </p:attrNameLst>
                                      </p:cBhvr>
                                      <p:to>
                                        <p:strVal val="visible"/>
                                      </p:to>
                                    </p:set>
                                    <p:anim calcmode="lin" valueType="num">
                                      <p:cBhvr additive="base">
                                        <p:cTn id="13" dur="500" fill="hold"/>
                                        <p:tgtEl>
                                          <p:spTgt spid="634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49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64515" name="Rectangle 3"/>
          <p:cNvSpPr>
            <a:spLocks noGrp="1" noChangeArrowheads="1"/>
          </p:cNvSpPr>
          <p:nvPr>
            <p:ph type="body" idx="1"/>
          </p:nvPr>
        </p:nvSpPr>
        <p:spPr>
          <a:noFill/>
          <a:ln/>
        </p:spPr>
        <p:txBody>
          <a:bodyPr/>
          <a:lstStyle/>
          <a:p>
            <a:r>
              <a:rPr lang="en-US"/>
              <a:t>Derive the net sales line item from the income statement.</a:t>
            </a:r>
          </a:p>
          <a:p>
            <a:pPr>
              <a:spcBef>
                <a:spcPct val="50000"/>
              </a:spcBef>
            </a:pPr>
            <a:r>
              <a:rPr lang="en-US"/>
              <a:t>Divided the net earnings figure by the derived net sales figure to get the profit margin.</a:t>
            </a:r>
          </a:p>
          <a:p>
            <a:pPr>
              <a:buFont typeface="Monotype Sorts" pitchFamily="2" charset="2"/>
              <a:buNone/>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 calcmode="lin" valueType="num">
                                      <p:cBhvr additive="base">
                                        <p:cTn id="7" dur="500" fill="hold"/>
                                        <p:tgtEl>
                                          <p:spTgt spid="645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5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4515">
                                            <p:txEl>
                                              <p:pRg st="1" end="1"/>
                                            </p:txEl>
                                          </p:spTgt>
                                        </p:tgtEl>
                                        <p:attrNameLst>
                                          <p:attrName>style.visibility</p:attrName>
                                        </p:attrNameLst>
                                      </p:cBhvr>
                                      <p:to>
                                        <p:strVal val="visible"/>
                                      </p:to>
                                    </p:set>
                                    <p:anim calcmode="lin" valueType="num">
                                      <p:cBhvr additive="base">
                                        <p:cTn id="13" dur="500" fill="hold"/>
                                        <p:tgtEl>
                                          <p:spTgt spid="645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51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65539" name="Rectangle 3"/>
          <p:cNvSpPr>
            <a:spLocks noGrp="1" noChangeArrowheads="1"/>
          </p:cNvSpPr>
          <p:nvPr>
            <p:ph type="body" idx="1"/>
          </p:nvPr>
        </p:nvSpPr>
        <p:spPr>
          <a:xfrm>
            <a:off x="228600" y="2133600"/>
            <a:ext cx="8839200" cy="4114800"/>
          </a:xfrm>
          <a:noFill/>
          <a:ln/>
        </p:spPr>
        <p:txBody>
          <a:bodyPr/>
          <a:lstStyle/>
          <a:p>
            <a:r>
              <a:rPr lang="en-US"/>
              <a:t>For significance this ratio should be compared to previous years (e.g. the profit margin ratio for five previous years should be derived).  This is necessary in order to derive a trend.  If the profit margin ratio is rising in an upward fashion, the company is making a larger return on sales.  If the profit margin is falling and assuming a downward trend, the company is making a lower return on sales.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additive="base">
                                        <p:cTn id="7" dur="500" fill="hold"/>
                                        <p:tgtEl>
                                          <p:spTgt spid="655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553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66563" name="Rectangle 3"/>
          <p:cNvSpPr>
            <a:spLocks noGrp="1" noChangeArrowheads="1"/>
          </p:cNvSpPr>
          <p:nvPr>
            <p:ph type="body" idx="1"/>
          </p:nvPr>
        </p:nvSpPr>
        <p:spPr>
          <a:xfrm>
            <a:off x="0" y="1905000"/>
            <a:ext cx="9067800" cy="4495800"/>
          </a:xfrm>
          <a:noFill/>
          <a:ln/>
        </p:spPr>
        <p:txBody>
          <a:bodyPr/>
          <a:lstStyle/>
          <a:p>
            <a:r>
              <a:rPr lang="en-US"/>
              <a:t>One other helpful activity is to also compare the profit margin of the company in question to the profit margin of similar competing companies.  If the company in question has a higher profit margin on a regular basis over a number of years, then this company is making a larger return on sales in comparison to its competitors.  On the other hand, if the company in question has a lower profit margin on a regular basis over a number of years, then this company is making a lower return on sales in comparison to its competitors.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 calcmode="lin" valueType="num">
                                      <p:cBhvr additive="base">
                                        <p:cTn id="7" dur="500" fill="hold"/>
                                        <p:tgtEl>
                                          <p:spTgt spid="665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656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67587" name="Rectangle 3"/>
          <p:cNvSpPr>
            <a:spLocks noGrp="1" noChangeArrowheads="1"/>
          </p:cNvSpPr>
          <p:nvPr>
            <p:ph type="body" idx="1"/>
          </p:nvPr>
        </p:nvSpPr>
        <p:spPr>
          <a:xfrm>
            <a:off x="76200" y="1981200"/>
            <a:ext cx="8991600" cy="4114800"/>
          </a:xfrm>
          <a:noFill/>
          <a:ln/>
        </p:spPr>
        <p:txBody>
          <a:bodyPr/>
          <a:lstStyle/>
          <a:p>
            <a:pPr marL="0" indent="0">
              <a:buFont typeface="Monotype Sorts" pitchFamily="2" charset="2"/>
              <a:buNone/>
            </a:pPr>
            <a:r>
              <a:rPr lang="en-US" u="sng"/>
              <a:t>C - Return on equity (or return on net worth)</a:t>
            </a:r>
            <a:endParaRPr lang="en-US"/>
          </a:p>
          <a:p>
            <a:pPr marL="0" indent="0">
              <a:spcBef>
                <a:spcPct val="50000"/>
              </a:spcBef>
              <a:buFont typeface="Monotype Sorts" pitchFamily="2" charset="2"/>
              <a:buNone/>
            </a:pPr>
            <a:r>
              <a:rPr lang="en-US"/>
              <a:t>This ratio indicates the amount of net earnings resulting from investments in equity.  Shareholders are particularly interested in this ratio, because it shows them how much they are earning on their investments.</a:t>
            </a:r>
          </a:p>
          <a:p>
            <a:pPr marL="0" indent="0">
              <a:spcBef>
                <a:spcPct val="50000"/>
              </a:spcBef>
              <a:buFont typeface="Monotype Sorts" pitchFamily="2" charset="2"/>
              <a:buNone/>
            </a:pPr>
            <a:r>
              <a:rPr lang="en-US" b="1">
                <a:solidFill>
                  <a:srgbClr val="FAFD00"/>
                </a:solidFill>
              </a:rPr>
              <a:t>Return on equity  = 		</a:t>
            </a:r>
            <a:r>
              <a:rPr lang="en-US" b="1" u="sng">
                <a:solidFill>
                  <a:srgbClr val="FAFD00"/>
                </a:solidFill>
              </a:rPr>
              <a:t>Net Earnings</a:t>
            </a:r>
            <a:endParaRPr lang="en-US" b="1">
              <a:solidFill>
                <a:srgbClr val="FAFD00"/>
              </a:solidFill>
            </a:endParaRPr>
          </a:p>
          <a:p>
            <a:pPr marL="0" indent="0">
              <a:buFont typeface="Monotype Sorts" pitchFamily="2" charset="2"/>
              <a:buNone/>
            </a:pPr>
            <a:r>
              <a:rPr lang="en-US" b="1">
                <a:solidFill>
                  <a:srgbClr val="FAFD00"/>
                </a:solidFill>
              </a:rPr>
              <a:t>			  Shareholders’ investment (Equity)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 calcmode="lin" valueType="num">
                                      <p:cBhvr additive="base">
                                        <p:cTn id="7" dur="500" fill="hold"/>
                                        <p:tgtEl>
                                          <p:spTgt spid="675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75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7587">
                                            <p:txEl>
                                              <p:pRg st="1" end="1"/>
                                            </p:txEl>
                                          </p:spTgt>
                                        </p:tgtEl>
                                        <p:attrNameLst>
                                          <p:attrName>style.visibility</p:attrName>
                                        </p:attrNameLst>
                                      </p:cBhvr>
                                      <p:to>
                                        <p:strVal val="visible"/>
                                      </p:to>
                                    </p:set>
                                    <p:anim calcmode="lin" valueType="num">
                                      <p:cBhvr additive="base">
                                        <p:cTn id="13" dur="500" fill="hold"/>
                                        <p:tgtEl>
                                          <p:spTgt spid="675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75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7587">
                                            <p:txEl>
                                              <p:pRg st="2" end="2"/>
                                            </p:txEl>
                                          </p:spTgt>
                                        </p:tgtEl>
                                        <p:attrNameLst>
                                          <p:attrName>style.visibility</p:attrName>
                                        </p:attrNameLst>
                                      </p:cBhvr>
                                      <p:to>
                                        <p:strVal val="visible"/>
                                      </p:to>
                                    </p:set>
                                    <p:anim calcmode="lin" valueType="num">
                                      <p:cBhvr additive="base">
                                        <p:cTn id="19" dur="500" fill="hold"/>
                                        <p:tgtEl>
                                          <p:spTgt spid="675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75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7587">
                                            <p:txEl>
                                              <p:pRg st="3" end="3"/>
                                            </p:txEl>
                                          </p:spTgt>
                                        </p:tgtEl>
                                        <p:attrNameLst>
                                          <p:attrName>style.visibility</p:attrName>
                                        </p:attrNameLst>
                                      </p:cBhvr>
                                      <p:to>
                                        <p:strVal val="visible"/>
                                      </p:to>
                                    </p:set>
                                    <p:anim calcmode="lin" valueType="num">
                                      <p:cBhvr additive="base">
                                        <p:cTn id="25" dur="500" fill="hold"/>
                                        <p:tgtEl>
                                          <p:spTgt spid="675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758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68611" name="Rectangle 3"/>
          <p:cNvSpPr>
            <a:spLocks noGrp="1" noChangeArrowheads="1"/>
          </p:cNvSpPr>
          <p:nvPr>
            <p:ph type="body" idx="1"/>
          </p:nvPr>
        </p:nvSpPr>
        <p:spPr>
          <a:noFill/>
          <a:ln/>
        </p:spPr>
        <p:txBody>
          <a:bodyPr/>
          <a:lstStyle/>
          <a:p>
            <a:pPr>
              <a:buFont typeface="Monotype Sorts" pitchFamily="2" charset="2"/>
              <a:buNone/>
            </a:pPr>
            <a:r>
              <a:rPr lang="en-US" u="sng"/>
              <a:t>Method for calculating the return on equity ratio</a:t>
            </a:r>
            <a:r>
              <a:rPr lang="en-US"/>
              <a:t>:</a:t>
            </a:r>
          </a:p>
          <a:p>
            <a:pPr>
              <a:spcBef>
                <a:spcPct val="50000"/>
              </a:spcBef>
            </a:pPr>
            <a:r>
              <a:rPr lang="en-US"/>
              <a:t>Derive the net earnings, or net profit figure from the income statement.  Net earnings is simply total revenues minus total expenses.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 calcmode="lin" valueType="num">
                                      <p:cBhvr additive="base">
                                        <p:cTn id="7" dur="500" fill="hold"/>
                                        <p:tgtEl>
                                          <p:spTgt spid="686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86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8611">
                                            <p:txEl>
                                              <p:pRg st="1" end="1"/>
                                            </p:txEl>
                                          </p:spTgt>
                                        </p:tgtEl>
                                        <p:attrNameLst>
                                          <p:attrName>style.visibility</p:attrName>
                                        </p:attrNameLst>
                                      </p:cBhvr>
                                      <p:to>
                                        <p:strVal val="visible"/>
                                      </p:to>
                                    </p:set>
                                    <p:anim calcmode="lin" valueType="num">
                                      <p:cBhvr additive="base">
                                        <p:cTn id="13" dur="500" fill="hold"/>
                                        <p:tgtEl>
                                          <p:spTgt spid="686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861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69635" name="Rectangle 3"/>
          <p:cNvSpPr>
            <a:spLocks noGrp="1" noChangeArrowheads="1"/>
          </p:cNvSpPr>
          <p:nvPr>
            <p:ph type="body" idx="1"/>
          </p:nvPr>
        </p:nvSpPr>
        <p:spPr>
          <a:noFill/>
          <a:ln/>
        </p:spPr>
        <p:txBody>
          <a:bodyPr/>
          <a:lstStyle/>
          <a:p>
            <a:r>
              <a:rPr lang="en-US"/>
              <a:t>Lookup the shareholder’s investment or equity line item in the balance sheet.</a:t>
            </a:r>
          </a:p>
          <a:p>
            <a:pPr>
              <a:spcBef>
                <a:spcPct val="50000"/>
              </a:spcBef>
            </a:pPr>
            <a:r>
              <a:rPr lang="en-US"/>
              <a:t>Divide the net earnings figure by the derived shareholder’s investment figure to get return on equity.</a:t>
            </a:r>
          </a:p>
          <a:p>
            <a:pPr>
              <a:buFont typeface="Monotype Sorts" pitchFamily="2" charset="2"/>
              <a:buNone/>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 calcmode="lin" valueType="num">
                                      <p:cBhvr additive="base">
                                        <p:cTn id="7"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9635">
                                            <p:txEl>
                                              <p:pRg st="1" end="1"/>
                                            </p:txEl>
                                          </p:spTgt>
                                        </p:tgtEl>
                                        <p:attrNameLst>
                                          <p:attrName>style.visibility</p:attrName>
                                        </p:attrNameLst>
                                      </p:cBhvr>
                                      <p:to>
                                        <p:strVal val="visible"/>
                                      </p:to>
                                    </p:set>
                                    <p:anim calcmode="lin" valueType="num">
                                      <p:cBhvr additive="base">
                                        <p:cTn id="13" dur="500" fill="hold"/>
                                        <p:tgtEl>
                                          <p:spTgt spid="696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96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24579" name="Rectangle 3"/>
          <p:cNvSpPr>
            <a:spLocks noGrp="1" noChangeArrowheads="1"/>
          </p:cNvSpPr>
          <p:nvPr>
            <p:ph type="body" idx="1"/>
          </p:nvPr>
        </p:nvSpPr>
        <p:spPr>
          <a:xfrm>
            <a:off x="609600" y="1905000"/>
            <a:ext cx="7772400" cy="4114800"/>
          </a:xfrm>
          <a:noFill/>
          <a:ln/>
        </p:spPr>
        <p:txBody>
          <a:bodyPr/>
          <a:lstStyle/>
          <a:p>
            <a:pPr marL="0" indent="0">
              <a:buFont typeface="Monotype Sorts" pitchFamily="2" charset="2"/>
              <a:buNone/>
            </a:pPr>
            <a:r>
              <a:rPr lang="en-US"/>
              <a:t>Each type of analysis of financial data has a purpose or use that determines the different relationships emphasized.  Therefore, it is useful to classify ratios into four fundamental types:</a:t>
            </a:r>
          </a:p>
          <a:p>
            <a:pPr marL="0" indent="0">
              <a:lnSpc>
                <a:spcPct val="50000"/>
              </a:lnSpc>
              <a:spcBef>
                <a:spcPct val="0"/>
              </a:spcBef>
              <a:buFont typeface="Monotype Sorts" pitchFamily="2" charset="2"/>
              <a:buNone/>
            </a:pPr>
            <a:endParaRPr lang="en-US"/>
          </a:p>
          <a:p>
            <a:pPr marL="754063" lvl="1" indent="-411163">
              <a:spcBef>
                <a:spcPct val="0"/>
              </a:spcBef>
              <a:buClr>
                <a:schemeClr val="tx2"/>
              </a:buClr>
            </a:pPr>
            <a:r>
              <a:rPr lang="en-US" u="sng"/>
              <a:t>Liquidity ratios,</a:t>
            </a:r>
            <a:r>
              <a:rPr lang="en-US"/>
              <a:t> measure the firm’s ability to meet its maturing short-term obligations.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4579">
                                            <p:txEl>
                                              <p:pRg st="2" end="2"/>
                                            </p:txEl>
                                          </p:spTgt>
                                        </p:tgtEl>
                                        <p:attrNameLst>
                                          <p:attrName>style.visibility</p:attrName>
                                        </p:attrNameLst>
                                      </p:cBhvr>
                                      <p:to>
                                        <p:strVal val="visible"/>
                                      </p:to>
                                    </p:set>
                                    <p:anim calcmode="lin" valueType="num">
                                      <p:cBhvr additive="base">
                                        <p:cTn id="11"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70659" name="Rectangle 3"/>
          <p:cNvSpPr>
            <a:spLocks noGrp="1" noChangeArrowheads="1"/>
          </p:cNvSpPr>
          <p:nvPr>
            <p:ph type="body" idx="1"/>
          </p:nvPr>
        </p:nvSpPr>
        <p:spPr>
          <a:xfrm>
            <a:off x="0" y="2133600"/>
            <a:ext cx="9067800" cy="4114800"/>
          </a:xfrm>
          <a:noFill/>
          <a:ln/>
        </p:spPr>
        <p:txBody>
          <a:bodyPr/>
          <a:lstStyle/>
          <a:p>
            <a:r>
              <a:rPr lang="en-US"/>
              <a:t>For significance this ratio should be compared to previous years (e.g. the return on equity ratio for five previous years should be derived).  This is necessary in order to derive a trend.  If the return on equity ratio is rising in an upward fashion, the company is making a larger return on funds invested by shareholders.  If the return on equity is falling and assuming a downward trend, the company is making a lower return on funds invested by shareholders.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 calcmode="lin" valueType="num">
                                      <p:cBhvr additive="base">
                                        <p:cTn id="7" dur="500" fill="hold"/>
                                        <p:tgtEl>
                                          <p:spTgt spid="706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065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71683" name="Rectangle 3"/>
          <p:cNvSpPr>
            <a:spLocks noGrp="1" noChangeArrowheads="1"/>
          </p:cNvSpPr>
          <p:nvPr>
            <p:ph type="body" idx="1"/>
          </p:nvPr>
        </p:nvSpPr>
        <p:spPr>
          <a:xfrm>
            <a:off x="0" y="1905000"/>
            <a:ext cx="9067800" cy="4114800"/>
          </a:xfrm>
          <a:noFill/>
          <a:ln/>
        </p:spPr>
        <p:txBody>
          <a:bodyPr/>
          <a:lstStyle/>
          <a:p>
            <a:r>
              <a:rPr lang="en-US" sz="2600"/>
              <a:t>One other helpful activity is to also compare the return on equity of the company in question to the return on equity of similar competing companies.  If the company in question has a higher return on equity on a regular basis over a number of years, then this company is making a larger return on shareholder’s investment in comparison to its competitors.  On the other hand, if the company in question has a lower return on equity on a regular basis over a number of years, then this company is making a lower return on shareholder’s investment in comparison to its competitors.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 calcmode="lin" valueType="num">
                                      <p:cBhvr additive="base">
                                        <p:cTn id="7" dur="500" fill="hold"/>
                                        <p:tgtEl>
                                          <p:spTgt spid="716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68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72707" name="Rectangle 3"/>
          <p:cNvSpPr>
            <a:spLocks noGrp="1" noChangeArrowheads="1"/>
          </p:cNvSpPr>
          <p:nvPr>
            <p:ph type="body" idx="1"/>
          </p:nvPr>
        </p:nvSpPr>
        <p:spPr>
          <a:noFill/>
          <a:ln/>
        </p:spPr>
        <p:txBody>
          <a:bodyPr/>
          <a:lstStyle/>
          <a:p>
            <a:pPr>
              <a:buFont typeface="Monotype Sorts" pitchFamily="2" charset="2"/>
              <a:buNone/>
            </a:pPr>
            <a:r>
              <a:rPr lang="en-US" u="sng"/>
              <a:t>Activity ratios</a:t>
            </a:r>
            <a:endParaRPr lang="en-US"/>
          </a:p>
          <a:p>
            <a:pPr>
              <a:spcBef>
                <a:spcPct val="50000"/>
              </a:spcBef>
            </a:pPr>
            <a:r>
              <a:rPr lang="en-US"/>
              <a:t>Activity ratios measures how effectively the firm employs its resources.  These ratios involve comparisons between the level of sales and the investment in various asset accounts, like inventories and accounts receivable.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 calcmode="lin" valueType="num">
                                      <p:cBhvr additive="base">
                                        <p:cTn id="7" dur="500" fill="hold"/>
                                        <p:tgtEl>
                                          <p:spTgt spid="727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27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2707">
                                            <p:txEl>
                                              <p:pRg st="1" end="1"/>
                                            </p:txEl>
                                          </p:spTgt>
                                        </p:tgtEl>
                                        <p:attrNameLst>
                                          <p:attrName>style.visibility</p:attrName>
                                        </p:attrNameLst>
                                      </p:cBhvr>
                                      <p:to>
                                        <p:strVal val="visible"/>
                                      </p:to>
                                    </p:set>
                                    <p:anim calcmode="lin" valueType="num">
                                      <p:cBhvr additive="base">
                                        <p:cTn id="13" dur="500" fill="hold"/>
                                        <p:tgtEl>
                                          <p:spTgt spid="727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270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73731" name="Rectangle 3"/>
          <p:cNvSpPr>
            <a:spLocks noGrp="1" noChangeArrowheads="1"/>
          </p:cNvSpPr>
          <p:nvPr>
            <p:ph type="body" idx="1"/>
          </p:nvPr>
        </p:nvSpPr>
        <p:spPr>
          <a:xfrm>
            <a:off x="685800" y="1981200"/>
            <a:ext cx="7772400" cy="4419600"/>
          </a:xfrm>
          <a:noFill/>
          <a:ln/>
        </p:spPr>
        <p:txBody>
          <a:bodyPr/>
          <a:lstStyle/>
          <a:p>
            <a:pPr>
              <a:buFont typeface="Monotype Sorts" pitchFamily="2" charset="2"/>
              <a:buNone/>
            </a:pPr>
            <a:r>
              <a:rPr lang="en-US" u="sng" dirty="0"/>
              <a:t>A - Inventory turnover</a:t>
            </a:r>
            <a:endParaRPr lang="en-US" dirty="0"/>
          </a:p>
          <a:p>
            <a:pPr>
              <a:spcBef>
                <a:spcPct val="50000"/>
              </a:spcBef>
            </a:pPr>
            <a:r>
              <a:rPr lang="en-US" dirty="0"/>
              <a:t>Inventory turnover tells us how many times during the year the entire stock of inventory was sold.</a:t>
            </a:r>
          </a:p>
          <a:p>
            <a:pPr>
              <a:spcBef>
                <a:spcPct val="50000"/>
              </a:spcBef>
            </a:pPr>
            <a:r>
              <a:rPr lang="en-US" dirty="0"/>
              <a:t>Inventory turnover is calculated as follows:</a:t>
            </a:r>
          </a:p>
          <a:p>
            <a:pPr>
              <a:spcBef>
                <a:spcPct val="50000"/>
              </a:spcBef>
              <a:buFont typeface="Monotype Sorts" pitchFamily="2" charset="2"/>
              <a:buNone/>
            </a:pPr>
            <a:r>
              <a:rPr lang="en-US" dirty="0"/>
              <a:t>		</a:t>
            </a:r>
            <a:r>
              <a:rPr lang="en-US" b="1" dirty="0">
                <a:solidFill>
                  <a:srgbClr val="FAFD00"/>
                </a:solidFill>
              </a:rPr>
              <a:t>Inventory turnover   =	 </a:t>
            </a:r>
            <a:r>
              <a:rPr lang="en-US" b="1" u="sng" dirty="0">
                <a:solidFill>
                  <a:srgbClr val="FAFD00"/>
                </a:solidFill>
              </a:rPr>
              <a:t>Sales</a:t>
            </a:r>
          </a:p>
          <a:p>
            <a:pPr>
              <a:buFont typeface="Monotype Sorts" pitchFamily="2" charset="2"/>
              <a:buNone/>
            </a:pPr>
            <a:r>
              <a:rPr lang="en-US" b="1" dirty="0" smtClean="0">
                <a:solidFill>
                  <a:srgbClr val="FAFD00"/>
                </a:solidFill>
              </a:rPr>
              <a:t>                                             </a:t>
            </a:r>
            <a:r>
              <a:rPr lang="en-US" b="1" dirty="0">
                <a:solidFill>
                  <a:srgbClr val="FAFD00"/>
                </a:solidFill>
              </a:rPr>
              <a:t>Inventory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 calcmode="lin" valueType="num">
                                      <p:cBhvr additive="base">
                                        <p:cTn id="7" dur="500" fill="hold"/>
                                        <p:tgtEl>
                                          <p:spTgt spid="737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37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3731">
                                            <p:txEl>
                                              <p:pRg st="1" end="1"/>
                                            </p:txEl>
                                          </p:spTgt>
                                        </p:tgtEl>
                                        <p:attrNameLst>
                                          <p:attrName>style.visibility</p:attrName>
                                        </p:attrNameLst>
                                      </p:cBhvr>
                                      <p:to>
                                        <p:strVal val="visible"/>
                                      </p:to>
                                    </p:set>
                                    <p:anim calcmode="lin" valueType="num">
                                      <p:cBhvr additive="base">
                                        <p:cTn id="13" dur="500" fill="hold"/>
                                        <p:tgtEl>
                                          <p:spTgt spid="737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37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3731">
                                            <p:txEl>
                                              <p:pRg st="2" end="2"/>
                                            </p:txEl>
                                          </p:spTgt>
                                        </p:tgtEl>
                                        <p:attrNameLst>
                                          <p:attrName>style.visibility</p:attrName>
                                        </p:attrNameLst>
                                      </p:cBhvr>
                                      <p:to>
                                        <p:strVal val="visible"/>
                                      </p:to>
                                    </p:set>
                                    <p:anim calcmode="lin" valueType="num">
                                      <p:cBhvr additive="base">
                                        <p:cTn id="19" dur="500" fill="hold"/>
                                        <p:tgtEl>
                                          <p:spTgt spid="7373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37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3731">
                                            <p:txEl>
                                              <p:pRg st="3" end="3"/>
                                            </p:txEl>
                                          </p:spTgt>
                                        </p:tgtEl>
                                        <p:attrNameLst>
                                          <p:attrName>style.visibility</p:attrName>
                                        </p:attrNameLst>
                                      </p:cBhvr>
                                      <p:to>
                                        <p:strVal val="visible"/>
                                      </p:to>
                                    </p:set>
                                    <p:anim calcmode="lin" valueType="num">
                                      <p:cBhvr additive="base">
                                        <p:cTn id="25" dur="500" fill="hold"/>
                                        <p:tgtEl>
                                          <p:spTgt spid="7373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37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3731">
                                            <p:txEl>
                                              <p:pRg st="4" end="4"/>
                                            </p:txEl>
                                          </p:spTgt>
                                        </p:tgtEl>
                                        <p:attrNameLst>
                                          <p:attrName>style.visibility</p:attrName>
                                        </p:attrNameLst>
                                      </p:cBhvr>
                                      <p:to>
                                        <p:strVal val="visible"/>
                                      </p:to>
                                    </p:set>
                                    <p:anim calcmode="lin" valueType="num">
                                      <p:cBhvr additive="base">
                                        <p:cTn id="31" dur="500" fill="hold"/>
                                        <p:tgtEl>
                                          <p:spTgt spid="7373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373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74755" name="Rectangle 3"/>
          <p:cNvSpPr>
            <a:spLocks noGrp="1" noChangeArrowheads="1"/>
          </p:cNvSpPr>
          <p:nvPr>
            <p:ph type="body" idx="1"/>
          </p:nvPr>
        </p:nvSpPr>
        <p:spPr>
          <a:xfrm>
            <a:off x="457200" y="1905000"/>
            <a:ext cx="8382000" cy="4114800"/>
          </a:xfrm>
          <a:noFill/>
          <a:ln/>
        </p:spPr>
        <p:txBody>
          <a:bodyPr/>
          <a:lstStyle/>
          <a:p>
            <a:pPr>
              <a:buFont typeface="Monotype Sorts" pitchFamily="2" charset="2"/>
              <a:buNone/>
            </a:pPr>
            <a:r>
              <a:rPr lang="en-US" u="sng"/>
              <a:t>Method for calculating the inventory turnover ratio</a:t>
            </a:r>
            <a:r>
              <a:rPr lang="en-US"/>
              <a:t>:</a:t>
            </a:r>
          </a:p>
          <a:p>
            <a:r>
              <a:rPr lang="en-US"/>
              <a:t>Derive the net sales line item from the income statement.</a:t>
            </a:r>
          </a:p>
          <a:p>
            <a:pPr>
              <a:spcBef>
                <a:spcPct val="50000"/>
              </a:spcBef>
            </a:pPr>
            <a:r>
              <a:rPr lang="en-US"/>
              <a:t>Derive the inventory valuation figure from the balance sheet.</a:t>
            </a:r>
          </a:p>
          <a:p>
            <a:pPr>
              <a:spcBef>
                <a:spcPct val="50000"/>
              </a:spcBef>
            </a:pPr>
            <a:r>
              <a:rPr lang="en-US"/>
              <a:t>Divide the sales figure by the derived inventory figure to get the inventory turnover.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 calcmode="lin" valueType="num">
                                      <p:cBhvr additive="base">
                                        <p:cTn id="7" dur="500" fill="hold"/>
                                        <p:tgtEl>
                                          <p:spTgt spid="747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47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4755">
                                            <p:txEl>
                                              <p:pRg st="1" end="1"/>
                                            </p:txEl>
                                          </p:spTgt>
                                        </p:tgtEl>
                                        <p:attrNameLst>
                                          <p:attrName>style.visibility</p:attrName>
                                        </p:attrNameLst>
                                      </p:cBhvr>
                                      <p:to>
                                        <p:strVal val="visible"/>
                                      </p:to>
                                    </p:set>
                                    <p:anim calcmode="lin" valueType="num">
                                      <p:cBhvr additive="base">
                                        <p:cTn id="13" dur="500" fill="hold"/>
                                        <p:tgtEl>
                                          <p:spTgt spid="747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47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4755">
                                            <p:txEl>
                                              <p:pRg st="2" end="2"/>
                                            </p:txEl>
                                          </p:spTgt>
                                        </p:tgtEl>
                                        <p:attrNameLst>
                                          <p:attrName>style.visibility</p:attrName>
                                        </p:attrNameLst>
                                      </p:cBhvr>
                                      <p:to>
                                        <p:strVal val="visible"/>
                                      </p:to>
                                    </p:set>
                                    <p:anim calcmode="lin" valueType="num">
                                      <p:cBhvr additive="base">
                                        <p:cTn id="19" dur="500" fill="hold"/>
                                        <p:tgtEl>
                                          <p:spTgt spid="747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47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4755">
                                            <p:txEl>
                                              <p:pRg st="3" end="3"/>
                                            </p:txEl>
                                          </p:spTgt>
                                        </p:tgtEl>
                                        <p:attrNameLst>
                                          <p:attrName>style.visibility</p:attrName>
                                        </p:attrNameLst>
                                      </p:cBhvr>
                                      <p:to>
                                        <p:strVal val="visible"/>
                                      </p:to>
                                    </p:set>
                                    <p:anim calcmode="lin" valueType="num">
                                      <p:cBhvr additive="base">
                                        <p:cTn id="25" dur="500" fill="hold"/>
                                        <p:tgtEl>
                                          <p:spTgt spid="747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475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noFill/>
          <a:ln/>
        </p:spPr>
        <p:txBody>
          <a:bodyPr/>
          <a:lstStyle/>
          <a:p>
            <a:r>
              <a:rPr lang="en-US"/>
              <a:t>ANALYSIS OF BALANCE SHEETS AND INCOME STATEMENTS</a:t>
            </a:r>
          </a:p>
        </p:txBody>
      </p:sp>
      <p:sp>
        <p:nvSpPr>
          <p:cNvPr id="75779" name="Rectangle 3"/>
          <p:cNvSpPr>
            <a:spLocks noGrp="1" noChangeArrowheads="1"/>
          </p:cNvSpPr>
          <p:nvPr>
            <p:ph type="body" idx="1"/>
          </p:nvPr>
        </p:nvSpPr>
        <p:spPr>
          <a:xfrm>
            <a:off x="76200" y="1905000"/>
            <a:ext cx="8991600" cy="4343400"/>
          </a:xfrm>
          <a:noFill/>
          <a:ln/>
        </p:spPr>
        <p:txBody>
          <a:bodyPr/>
          <a:lstStyle/>
          <a:p>
            <a:pPr marL="0" indent="0">
              <a:buFont typeface="Monotype Sorts" pitchFamily="2" charset="2"/>
              <a:buNone/>
            </a:pPr>
            <a:r>
              <a:rPr lang="en-US" sz="2600"/>
              <a:t>Problems in arising in calculating and analyzing this ratio:</a:t>
            </a:r>
          </a:p>
          <a:p>
            <a:pPr marL="0" indent="0">
              <a:lnSpc>
                <a:spcPct val="30000"/>
              </a:lnSpc>
              <a:buFont typeface="Monotype Sorts" pitchFamily="2" charset="2"/>
              <a:buNone/>
            </a:pPr>
            <a:endParaRPr lang="en-US" sz="2600"/>
          </a:p>
          <a:p>
            <a:pPr marL="639763" lvl="1" indent="-342900">
              <a:spcBef>
                <a:spcPct val="0"/>
              </a:spcBef>
              <a:buClr>
                <a:schemeClr val="tx2"/>
              </a:buClr>
            </a:pPr>
            <a:r>
              <a:rPr lang="en-US" sz="2600"/>
              <a:t>Sales are at market prices.  If inventories are carried at cost, as they generally are, it is more appropriate to use cost of goods sold in place of sales in the numerator of the formula</a:t>
            </a:r>
            <a:r>
              <a:rPr lang="en-US"/>
              <a:t>.</a:t>
            </a:r>
          </a:p>
          <a:p>
            <a:pPr marL="0" indent="0">
              <a:lnSpc>
                <a:spcPct val="50000"/>
              </a:lnSpc>
              <a:spcBef>
                <a:spcPct val="0"/>
              </a:spcBef>
              <a:buFont typeface="Monotype Sorts" pitchFamily="2" charset="2"/>
              <a:buNone/>
            </a:pPr>
            <a:endParaRPr lang="en-US"/>
          </a:p>
          <a:p>
            <a:pPr marL="639763" lvl="1" indent="-342900">
              <a:spcBef>
                <a:spcPct val="50000"/>
              </a:spcBef>
              <a:buClr>
                <a:schemeClr val="tx2"/>
              </a:buClr>
            </a:pPr>
            <a:r>
              <a:rPr lang="en-US" sz="2600"/>
              <a:t>Sales occur over the entire year, whereas the inventory figure is for one point in time.  This makes it better to use an average inventory, computed by adding beginning and ending inventories and dividing by 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 calcmode="lin" valueType="num">
                                      <p:cBhvr additive="base">
                                        <p:cTn id="7" dur="500" fill="hold"/>
                                        <p:tgtEl>
                                          <p:spTgt spid="75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577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5779">
                                            <p:txEl>
                                              <p:pRg st="2" end="2"/>
                                            </p:txEl>
                                          </p:spTgt>
                                        </p:tgtEl>
                                        <p:attrNameLst>
                                          <p:attrName>style.visibility</p:attrName>
                                        </p:attrNameLst>
                                      </p:cBhvr>
                                      <p:to>
                                        <p:strVal val="visible"/>
                                      </p:to>
                                    </p:set>
                                    <p:anim calcmode="lin" valueType="num">
                                      <p:cBhvr additive="base">
                                        <p:cTn id="11" dur="500" fill="hold"/>
                                        <p:tgtEl>
                                          <p:spTgt spid="7577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5779">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5779">
                                            <p:txEl>
                                              <p:pRg st="4" end="4"/>
                                            </p:txEl>
                                          </p:spTgt>
                                        </p:tgtEl>
                                        <p:attrNameLst>
                                          <p:attrName>style.visibility</p:attrName>
                                        </p:attrNameLst>
                                      </p:cBhvr>
                                      <p:to>
                                        <p:strVal val="visible"/>
                                      </p:to>
                                    </p:set>
                                    <p:anim calcmode="lin" valueType="num">
                                      <p:cBhvr additive="base">
                                        <p:cTn id="15" dur="500" fill="hold"/>
                                        <p:tgtEl>
                                          <p:spTgt spid="75779">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5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76803" name="Rectangle 3"/>
          <p:cNvSpPr>
            <a:spLocks noGrp="1" noChangeArrowheads="1"/>
          </p:cNvSpPr>
          <p:nvPr>
            <p:ph type="body" idx="1"/>
          </p:nvPr>
        </p:nvSpPr>
        <p:spPr>
          <a:noFill/>
          <a:ln/>
        </p:spPr>
        <p:txBody>
          <a:bodyPr/>
          <a:lstStyle/>
          <a:p>
            <a:pPr>
              <a:buFont typeface="Monotype Sorts" pitchFamily="2" charset="2"/>
              <a:buNone/>
            </a:pPr>
            <a:r>
              <a:rPr lang="en-US" u="sng"/>
              <a:t>B - Average collection period</a:t>
            </a:r>
            <a:r>
              <a:rPr lang="en-US"/>
              <a:t>:</a:t>
            </a:r>
          </a:p>
          <a:p>
            <a:r>
              <a:rPr lang="en-US"/>
              <a:t>The average collection period indicates how quickly the company collects its accounts receivable.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 calcmode="lin" valueType="num">
                                      <p:cBhvr additive="base">
                                        <p:cTn id="7" dur="500" fill="hold"/>
                                        <p:tgtEl>
                                          <p:spTgt spid="768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68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6803">
                                            <p:txEl>
                                              <p:pRg st="1" end="1"/>
                                            </p:txEl>
                                          </p:spTgt>
                                        </p:tgtEl>
                                        <p:attrNameLst>
                                          <p:attrName>style.visibility</p:attrName>
                                        </p:attrNameLst>
                                      </p:cBhvr>
                                      <p:to>
                                        <p:strVal val="visible"/>
                                      </p:to>
                                    </p:set>
                                    <p:anim calcmode="lin" valueType="num">
                                      <p:cBhvr additive="base">
                                        <p:cTn id="13" dur="500" fill="hold"/>
                                        <p:tgtEl>
                                          <p:spTgt spid="768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680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77827" name="Rectangle 3"/>
          <p:cNvSpPr>
            <a:spLocks noGrp="1" noChangeArrowheads="1"/>
          </p:cNvSpPr>
          <p:nvPr>
            <p:ph type="body" idx="1"/>
          </p:nvPr>
        </p:nvSpPr>
        <p:spPr>
          <a:noFill/>
          <a:ln/>
        </p:spPr>
        <p:txBody>
          <a:bodyPr/>
          <a:lstStyle/>
          <a:p>
            <a:pPr marL="400050" indent="-400050">
              <a:buFont typeface="Monotype Sorts" pitchFamily="2" charset="2"/>
              <a:buNone/>
            </a:pPr>
            <a:r>
              <a:rPr lang="en-US"/>
              <a:t>It is computed in the following way:</a:t>
            </a:r>
          </a:p>
          <a:p>
            <a:pPr marL="400050" indent="-400050">
              <a:spcBef>
                <a:spcPct val="50000"/>
              </a:spcBef>
            </a:pPr>
            <a:r>
              <a:rPr lang="en-US"/>
              <a:t>Annual sales (derived from the income statement) are divided by 365 to get average daily sales.</a:t>
            </a:r>
          </a:p>
          <a:p>
            <a:pPr marL="400050" indent="-400050">
              <a:spcBef>
                <a:spcPct val="50000"/>
              </a:spcBef>
            </a:pPr>
            <a:r>
              <a:rPr lang="en-US"/>
              <a:t>Accounts receivable (derived from the balance sheet) are divided over daily sales to find the number of days’ sales is tied up in receivables.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 calcmode="lin" valueType="num">
                                      <p:cBhvr additive="base">
                                        <p:cTn id="7" dur="500" fill="hold"/>
                                        <p:tgtEl>
                                          <p:spTgt spid="778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78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7827">
                                            <p:txEl>
                                              <p:pRg st="1" end="1"/>
                                            </p:txEl>
                                          </p:spTgt>
                                        </p:tgtEl>
                                        <p:attrNameLst>
                                          <p:attrName>style.visibility</p:attrName>
                                        </p:attrNameLst>
                                      </p:cBhvr>
                                      <p:to>
                                        <p:strVal val="visible"/>
                                      </p:to>
                                    </p:set>
                                    <p:anim calcmode="lin" valueType="num">
                                      <p:cBhvr additive="base">
                                        <p:cTn id="13" dur="500" fill="hold"/>
                                        <p:tgtEl>
                                          <p:spTgt spid="778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78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7827">
                                            <p:txEl>
                                              <p:pRg st="2" end="2"/>
                                            </p:txEl>
                                          </p:spTgt>
                                        </p:tgtEl>
                                        <p:attrNameLst>
                                          <p:attrName>style.visibility</p:attrName>
                                        </p:attrNameLst>
                                      </p:cBhvr>
                                      <p:to>
                                        <p:strVal val="visible"/>
                                      </p:to>
                                    </p:set>
                                    <p:anim calcmode="lin" valueType="num">
                                      <p:cBhvr additive="base">
                                        <p:cTn id="19" dur="500" fill="hold"/>
                                        <p:tgtEl>
                                          <p:spTgt spid="778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78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78851" name="Rectangle 3"/>
          <p:cNvSpPr>
            <a:spLocks noGrp="1" noChangeArrowheads="1"/>
          </p:cNvSpPr>
          <p:nvPr>
            <p:ph type="body" idx="1"/>
          </p:nvPr>
        </p:nvSpPr>
        <p:spPr>
          <a:xfrm>
            <a:off x="0" y="2133600"/>
            <a:ext cx="9067800" cy="4114800"/>
          </a:xfrm>
          <a:noFill/>
          <a:ln/>
        </p:spPr>
        <p:txBody>
          <a:bodyPr/>
          <a:lstStyle/>
          <a:p>
            <a:r>
              <a:rPr lang="en-US"/>
              <a:t>The average collection period represents the average length of time the firm must wait to receive cash after making a sale and is mathematically defined as follows:</a:t>
            </a:r>
          </a:p>
          <a:p>
            <a:pPr>
              <a:buFont typeface="Monotype Sorts" pitchFamily="2" charset="2"/>
              <a:buNone/>
            </a:pPr>
            <a:r>
              <a:rPr lang="en-US"/>
              <a:t>	</a:t>
            </a:r>
            <a:r>
              <a:rPr lang="en-US" b="1">
                <a:solidFill>
                  <a:srgbClr val="FAFD00"/>
                </a:solidFill>
              </a:rPr>
              <a:t>Average collection period =  </a:t>
            </a:r>
            <a:r>
              <a:rPr lang="en-US" b="1" u="sng">
                <a:solidFill>
                  <a:srgbClr val="FAFD00"/>
                </a:solidFill>
              </a:rPr>
              <a:t>Accounts receivables</a:t>
            </a:r>
          </a:p>
          <a:p>
            <a:pPr>
              <a:buFont typeface="Monotype Sorts" pitchFamily="2" charset="2"/>
              <a:buNone/>
            </a:pPr>
            <a:r>
              <a:rPr lang="en-US" b="1">
                <a:solidFill>
                  <a:srgbClr val="FAFD00"/>
                </a:solidFill>
              </a:rPr>
              <a:t>						    	  Sales/365 days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 calcmode="lin" valueType="num">
                                      <p:cBhvr additive="base">
                                        <p:cTn id="7" dur="500" fill="hold"/>
                                        <p:tgtEl>
                                          <p:spTgt spid="788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88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8851">
                                            <p:txEl>
                                              <p:pRg st="1" end="1"/>
                                            </p:txEl>
                                          </p:spTgt>
                                        </p:tgtEl>
                                        <p:attrNameLst>
                                          <p:attrName>style.visibility</p:attrName>
                                        </p:attrNameLst>
                                      </p:cBhvr>
                                      <p:to>
                                        <p:strVal val="visible"/>
                                      </p:to>
                                    </p:set>
                                    <p:anim calcmode="lin" valueType="num">
                                      <p:cBhvr additive="base">
                                        <p:cTn id="13" dur="500" fill="hold"/>
                                        <p:tgtEl>
                                          <p:spTgt spid="788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88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8851">
                                            <p:txEl>
                                              <p:pRg st="2" end="2"/>
                                            </p:txEl>
                                          </p:spTgt>
                                        </p:tgtEl>
                                        <p:attrNameLst>
                                          <p:attrName>style.visibility</p:attrName>
                                        </p:attrNameLst>
                                      </p:cBhvr>
                                      <p:to>
                                        <p:strVal val="visible"/>
                                      </p:to>
                                    </p:set>
                                    <p:anim calcmode="lin" valueType="num">
                                      <p:cBhvr additive="base">
                                        <p:cTn id="19" dur="500" fill="hold"/>
                                        <p:tgtEl>
                                          <p:spTgt spid="788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885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79875" name="Rectangle 3"/>
          <p:cNvSpPr>
            <a:spLocks noGrp="1" noChangeArrowheads="1"/>
          </p:cNvSpPr>
          <p:nvPr>
            <p:ph type="body" idx="1"/>
          </p:nvPr>
        </p:nvSpPr>
        <p:spPr>
          <a:noFill/>
          <a:ln/>
        </p:spPr>
        <p:txBody>
          <a:bodyPr/>
          <a:lstStyle/>
          <a:p>
            <a:r>
              <a:rPr lang="en-US"/>
              <a:t>Evaluation of this ratio is based upon the terms on which the firm sells its goods.  For example, if the collection period over the past few years for a given company is lengthy while its credit policy did not change, this would be evidence that steps should be taken to expedite the collection of accounts receivable.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 calcmode="lin" valueType="num">
                                      <p:cBhvr additive="base">
                                        <p:cTn id="7" dur="500" fill="hold"/>
                                        <p:tgtEl>
                                          <p:spTgt spid="798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987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25603" name="Rectangle 3"/>
          <p:cNvSpPr>
            <a:spLocks noGrp="1" noChangeArrowheads="1"/>
          </p:cNvSpPr>
          <p:nvPr>
            <p:ph type="body" idx="1"/>
          </p:nvPr>
        </p:nvSpPr>
        <p:spPr>
          <a:noFill/>
          <a:ln/>
        </p:spPr>
        <p:txBody>
          <a:bodyPr/>
          <a:lstStyle/>
          <a:p>
            <a:r>
              <a:rPr lang="en-US" u="sng"/>
              <a:t>Leverage ratios,</a:t>
            </a:r>
            <a:r>
              <a:rPr lang="en-US"/>
              <a:t> measure the extent to which the firm has been financed by debt.</a:t>
            </a:r>
          </a:p>
          <a:p>
            <a:r>
              <a:rPr lang="en-US" u="sng"/>
              <a:t>Activity ratios,</a:t>
            </a:r>
            <a:r>
              <a:rPr lang="en-US"/>
              <a:t> measure how effectively the firm is using its resources.</a:t>
            </a:r>
          </a:p>
          <a:p>
            <a:r>
              <a:rPr lang="en-US" u="sng"/>
              <a:t>Profitability ratios,</a:t>
            </a:r>
            <a:r>
              <a:rPr lang="en-US"/>
              <a:t> measure managements overall effectiveness as shown by the returns generated on sales and investment.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 calcmode="lin" valueType="num">
                                      <p:cBhvr additive="base">
                                        <p:cTn id="19" dur="500" fill="hold"/>
                                        <p:tgtEl>
                                          <p:spTgt spid="256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60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noFill/>
          <a:ln/>
        </p:spPr>
        <p:txBody>
          <a:bodyPr/>
          <a:lstStyle/>
          <a:p>
            <a:pPr algn="ctr"/>
            <a:r>
              <a:rPr lang="en-US"/>
              <a:t>SUMMARY OF FINANCIAL RATIOS</a:t>
            </a:r>
          </a:p>
        </p:txBody>
      </p:sp>
      <p:graphicFrame>
        <p:nvGraphicFramePr>
          <p:cNvPr id="158720" name="Object 1024">
            <a:hlinkClick r:id="" action="ppaction://ole?verb=0"/>
          </p:cNvPr>
          <p:cNvGraphicFramePr>
            <a:graphicFrameLocks/>
          </p:cNvGraphicFramePr>
          <p:nvPr>
            <p:ph type="tbl" idx="1"/>
          </p:nvPr>
        </p:nvGraphicFramePr>
        <p:xfrm>
          <a:off x="228600" y="1828800"/>
          <a:ext cx="8839200" cy="4618038"/>
        </p:xfrm>
        <a:graphic>
          <a:graphicData uri="http://schemas.openxmlformats.org/presentationml/2006/ole">
            <p:oleObj spid="_x0000_s158720" name="Document" r:id="rId3" imgW="8267400" imgH="4333680" progId="Word.Document.6">
              <p:embed/>
            </p:oleObj>
          </a:graphicData>
        </a:graphic>
      </p:graphicFrame>
    </p:spTree>
  </p:cSld>
  <p:clrMapOvr>
    <a:masterClrMapping/>
  </p:clrMapOvr>
  <p:transition>
    <p:blinds dir="vert"/>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noFill/>
          <a:ln/>
        </p:spPr>
        <p:txBody>
          <a:bodyPr/>
          <a:lstStyle/>
          <a:p>
            <a:pPr algn="ctr"/>
            <a:r>
              <a:rPr lang="en-US"/>
              <a:t>SUMMARY OF FINANCIAL RATIOS (CONT’D)</a:t>
            </a:r>
          </a:p>
        </p:txBody>
      </p:sp>
      <p:graphicFrame>
        <p:nvGraphicFramePr>
          <p:cNvPr id="159744" name="Object 1024">
            <a:hlinkClick r:id="" action="ppaction://ole?verb=0"/>
          </p:cNvPr>
          <p:cNvGraphicFramePr>
            <a:graphicFrameLocks/>
          </p:cNvGraphicFramePr>
          <p:nvPr>
            <p:ph type="tbl" idx="1"/>
          </p:nvPr>
        </p:nvGraphicFramePr>
        <p:xfrm>
          <a:off x="171450" y="1981200"/>
          <a:ext cx="9026525" cy="3979863"/>
        </p:xfrm>
        <a:graphic>
          <a:graphicData uri="http://schemas.openxmlformats.org/presentationml/2006/ole">
            <p:oleObj spid="_x0000_s159744" name="Document" r:id="rId3" imgW="8280360" imgH="3894120" progId="Word.Document.6">
              <p:embed/>
            </p:oleObj>
          </a:graphicData>
        </a:graphic>
      </p:graphicFrame>
    </p:spTree>
  </p:cSld>
  <p:clrMapOvr>
    <a:masterClrMapping/>
  </p:clrMapOvr>
  <p:transition>
    <p:blinds dir="vert"/>
  </p:transition>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4"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10595"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10596" name="Rectangle 4"/>
          <p:cNvSpPr>
            <a:spLocks noGrp="1" noChangeArrowheads="1"/>
          </p:cNvSpPr>
          <p:nvPr>
            <p:ph type="title"/>
          </p:nvPr>
        </p:nvSpPr>
        <p:spPr>
          <a:xfrm>
            <a:off x="1143000" y="381000"/>
            <a:ext cx="7924800" cy="1371600"/>
          </a:xfrm>
          <a:noFill/>
          <a:ln/>
        </p:spPr>
        <p:txBody>
          <a:bodyPr/>
          <a:lstStyle/>
          <a:p>
            <a:pPr algn="ctr"/>
            <a:r>
              <a:rPr lang="en-US"/>
              <a:t>HOW TO ANALYZE FINANCIAL POSITION</a:t>
            </a:r>
            <a:br>
              <a:rPr lang="en-US"/>
            </a:br>
            <a:r>
              <a:rPr lang="en-US"/>
              <a:t>POTENTIAL FOR BUSINESS FAILURE</a:t>
            </a:r>
          </a:p>
        </p:txBody>
      </p:sp>
      <p:sp>
        <p:nvSpPr>
          <p:cNvPr id="110597" name="Rectangle 5"/>
          <p:cNvSpPr>
            <a:spLocks noGrp="1" noChangeArrowheads="1"/>
          </p:cNvSpPr>
          <p:nvPr>
            <p:ph type="body" idx="1"/>
          </p:nvPr>
        </p:nvSpPr>
        <p:spPr>
          <a:noFill/>
          <a:ln/>
        </p:spPr>
        <p:txBody>
          <a:bodyPr/>
          <a:lstStyle/>
          <a:p>
            <a:pPr marL="0" indent="0">
              <a:buFont typeface="Monotype Sorts" pitchFamily="2" charset="2"/>
              <a:buNone/>
            </a:pPr>
            <a:r>
              <a:rPr lang="en-US"/>
              <a:t>Bankruptcy occurs when the company is unable to meet maturing financial obligations.  We are thus particularly interested in predicted cash flow.  Financial difficulties affect the price-earnings ratio, and the effective interest rate.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0597">
                                            <p:txEl>
                                              <p:pRg st="0" end="0"/>
                                            </p:txEl>
                                          </p:spTgt>
                                        </p:tgtEl>
                                        <p:attrNameLst>
                                          <p:attrName>style.visibility</p:attrName>
                                        </p:attrNameLst>
                                      </p:cBhvr>
                                      <p:to>
                                        <p:strVal val="visible"/>
                                      </p:to>
                                    </p:set>
                                    <p:anim calcmode="lin" valueType="num">
                                      <p:cBhvr additive="base">
                                        <p:cTn id="7" dur="500" fill="hold"/>
                                        <p:tgtEl>
                                          <p:spTgt spid="11059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059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7"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12643"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12644" name="Rectangle 4"/>
          <p:cNvSpPr>
            <a:spLocks noGrp="1" noChangeArrowheads="1"/>
          </p:cNvSpPr>
          <p:nvPr>
            <p:ph type="body" idx="1"/>
          </p:nvPr>
        </p:nvSpPr>
        <p:spPr>
          <a:xfrm>
            <a:off x="381000" y="1981200"/>
            <a:ext cx="8763000" cy="4114800"/>
          </a:xfrm>
          <a:noFill/>
          <a:ln/>
        </p:spPr>
        <p:txBody>
          <a:bodyPr/>
          <a:lstStyle/>
          <a:p>
            <a:pPr marL="0" indent="0">
              <a:lnSpc>
                <a:spcPct val="90000"/>
              </a:lnSpc>
              <a:buFont typeface="Monotype Sorts" pitchFamily="2" charset="2"/>
              <a:buNone/>
            </a:pPr>
            <a:r>
              <a:rPr lang="en-US" sz="2400" dirty="0"/>
              <a:t>A comprehensive quantitative indicator used to predict failure is Altman’s “Z-score,” which equals</a:t>
            </a:r>
          </a:p>
          <a:p>
            <a:pPr marL="0" indent="0">
              <a:lnSpc>
                <a:spcPct val="150000"/>
              </a:lnSpc>
              <a:spcBef>
                <a:spcPct val="0"/>
              </a:spcBef>
              <a:buFont typeface="Monotype Sorts" pitchFamily="2" charset="2"/>
              <a:buNone/>
            </a:pPr>
            <a:r>
              <a:rPr lang="en-US" sz="2400" b="1" dirty="0">
                <a:solidFill>
                  <a:srgbClr val="FFFF00"/>
                </a:solidFill>
              </a:rPr>
              <a:t>Working capital		         Retained earnings</a:t>
            </a:r>
          </a:p>
          <a:p>
            <a:pPr marL="0" indent="0">
              <a:lnSpc>
                <a:spcPct val="80000"/>
              </a:lnSpc>
              <a:spcBef>
                <a:spcPct val="0"/>
              </a:spcBef>
              <a:buFont typeface="Monotype Sorts" pitchFamily="2" charset="2"/>
              <a:buNone/>
            </a:pPr>
            <a:r>
              <a:rPr lang="en-US" sz="2400" b="1" dirty="0">
                <a:solidFill>
                  <a:srgbClr val="FFFF00"/>
                </a:solidFill>
              </a:rPr>
              <a:t>		       X  1.2 +                                              X  1.4</a:t>
            </a:r>
          </a:p>
          <a:p>
            <a:pPr marL="0" indent="0">
              <a:lnSpc>
                <a:spcPct val="80000"/>
              </a:lnSpc>
              <a:spcBef>
                <a:spcPct val="0"/>
              </a:spcBef>
              <a:buFont typeface="Monotype Sorts" pitchFamily="2" charset="2"/>
              <a:buNone/>
            </a:pPr>
            <a:r>
              <a:rPr lang="en-US" sz="2400" b="1" dirty="0">
                <a:solidFill>
                  <a:srgbClr val="FFFF00"/>
                </a:solidFill>
              </a:rPr>
              <a:t>  Total assets			    Total assets</a:t>
            </a:r>
          </a:p>
          <a:p>
            <a:pPr marL="0" indent="0">
              <a:lnSpc>
                <a:spcPct val="150000"/>
              </a:lnSpc>
              <a:spcBef>
                <a:spcPct val="0"/>
              </a:spcBef>
              <a:buFont typeface="Monotype Sorts" pitchFamily="2" charset="2"/>
              <a:buNone/>
            </a:pPr>
            <a:r>
              <a:rPr lang="en-US" sz="2400" b="1" dirty="0">
                <a:solidFill>
                  <a:srgbClr val="FFFF00"/>
                </a:solidFill>
              </a:rPr>
              <a:t>Operating income		</a:t>
            </a:r>
            <a:r>
              <a:rPr lang="en-US" sz="2400" b="1" dirty="0" smtClean="0">
                <a:solidFill>
                  <a:srgbClr val="FFFF00"/>
                </a:solidFill>
              </a:rPr>
              <a:t>                  Net Sales</a:t>
            </a:r>
            <a:endParaRPr lang="en-US" sz="2400" b="1" dirty="0">
              <a:solidFill>
                <a:srgbClr val="FFFF00"/>
              </a:solidFill>
            </a:endParaRPr>
          </a:p>
          <a:p>
            <a:pPr marL="0" indent="0">
              <a:lnSpc>
                <a:spcPct val="80000"/>
              </a:lnSpc>
              <a:spcBef>
                <a:spcPct val="0"/>
              </a:spcBef>
              <a:buFont typeface="Monotype Sorts" pitchFamily="2" charset="2"/>
              <a:buNone/>
            </a:pPr>
            <a:r>
              <a:rPr lang="en-US" sz="2400" b="1" dirty="0">
                <a:solidFill>
                  <a:srgbClr val="FFFF00"/>
                </a:solidFill>
              </a:rPr>
              <a:t>		        X  3.3 +                                              X   </a:t>
            </a:r>
            <a:r>
              <a:rPr lang="en-US" sz="2400" b="1" dirty="0" smtClean="0">
                <a:solidFill>
                  <a:srgbClr val="FFFF00"/>
                </a:solidFill>
              </a:rPr>
              <a:t>1.5</a:t>
            </a:r>
            <a:endParaRPr lang="en-US" sz="2400" b="1" dirty="0">
              <a:solidFill>
                <a:srgbClr val="FFFF00"/>
              </a:solidFill>
            </a:endParaRPr>
          </a:p>
          <a:p>
            <a:pPr marL="0" indent="0">
              <a:lnSpc>
                <a:spcPct val="80000"/>
              </a:lnSpc>
              <a:spcBef>
                <a:spcPct val="0"/>
              </a:spcBef>
              <a:buFont typeface="Monotype Sorts" pitchFamily="2" charset="2"/>
              <a:buNone/>
            </a:pPr>
            <a:r>
              <a:rPr lang="en-US" sz="2400" b="1" dirty="0">
                <a:solidFill>
                  <a:srgbClr val="FFFF00"/>
                </a:solidFill>
              </a:rPr>
              <a:t>  Total assets			   </a:t>
            </a:r>
            <a:r>
              <a:rPr lang="en-US" sz="2400" b="1" dirty="0" smtClean="0">
                <a:solidFill>
                  <a:srgbClr val="FFFF00"/>
                </a:solidFill>
              </a:rPr>
              <a:t>  </a:t>
            </a:r>
            <a:r>
              <a:rPr lang="en-US" sz="2400" b="1" dirty="0">
                <a:solidFill>
                  <a:srgbClr val="FFFF00"/>
                </a:solidFill>
              </a:rPr>
              <a:t>Total </a:t>
            </a:r>
            <a:r>
              <a:rPr lang="en-US" sz="2400" b="1" dirty="0" smtClean="0">
                <a:solidFill>
                  <a:srgbClr val="FFFF00"/>
                </a:solidFill>
              </a:rPr>
              <a:t>Assets</a:t>
            </a:r>
            <a:endParaRPr lang="en-US" sz="2400" b="1" dirty="0">
              <a:solidFill>
                <a:srgbClr val="FFFF00"/>
              </a:solidFill>
            </a:endParaRPr>
          </a:p>
          <a:p>
            <a:pPr marL="0" indent="0">
              <a:lnSpc>
                <a:spcPct val="150000"/>
              </a:lnSpc>
              <a:spcBef>
                <a:spcPct val="0"/>
              </a:spcBef>
              <a:buFont typeface="Monotype Sorts" pitchFamily="2" charset="2"/>
              <a:buNone/>
            </a:pPr>
            <a:r>
              <a:rPr lang="en-US" sz="2400" b="1" dirty="0">
                <a:solidFill>
                  <a:srgbClr val="FFFF00"/>
                </a:solidFill>
              </a:rPr>
              <a:t>	</a:t>
            </a:r>
          </a:p>
          <a:p>
            <a:pPr marL="0" indent="0">
              <a:lnSpc>
                <a:spcPct val="80000"/>
              </a:lnSpc>
              <a:spcBef>
                <a:spcPct val="0"/>
              </a:spcBef>
              <a:buFont typeface="Monotype Sorts" pitchFamily="2" charset="2"/>
              <a:buNone/>
            </a:pPr>
            <a:r>
              <a:rPr lang="en-US" sz="2400" b="1" dirty="0">
                <a:solidFill>
                  <a:srgbClr val="FFFF00"/>
                </a:solidFill>
              </a:rPr>
              <a:t>N.B.  Operating income = Net sales - cost of goods sold</a:t>
            </a:r>
          </a:p>
          <a:p>
            <a:pPr marL="0" indent="0">
              <a:lnSpc>
                <a:spcPct val="80000"/>
              </a:lnSpc>
              <a:spcBef>
                <a:spcPct val="0"/>
              </a:spcBef>
              <a:buFont typeface="Monotype Sorts" pitchFamily="2" charset="2"/>
              <a:buNone/>
            </a:pPr>
            <a:endParaRPr lang="en-US" sz="2400" b="1" dirty="0">
              <a:solidFill>
                <a:srgbClr val="FFFF00"/>
              </a:solidFill>
            </a:endParaRPr>
          </a:p>
        </p:txBody>
      </p:sp>
      <p:sp>
        <p:nvSpPr>
          <p:cNvPr id="112645" name="Line 5"/>
          <p:cNvSpPr>
            <a:spLocks noChangeShapeType="1"/>
          </p:cNvSpPr>
          <p:nvPr/>
        </p:nvSpPr>
        <p:spPr bwMode="auto">
          <a:xfrm>
            <a:off x="471488" y="3429000"/>
            <a:ext cx="2259012" cy="0"/>
          </a:xfrm>
          <a:prstGeom prst="line">
            <a:avLst/>
          </a:prstGeom>
          <a:noFill/>
          <a:ln w="25400">
            <a:solidFill>
              <a:srgbClr val="FFFF00"/>
            </a:solidFill>
            <a:round/>
            <a:headEnd/>
            <a:tailEnd/>
          </a:ln>
          <a:effectLst/>
        </p:spPr>
        <p:txBody>
          <a:bodyPr wrap="none" anchor="ctr"/>
          <a:lstStyle/>
          <a:p>
            <a:endParaRPr lang="en-US"/>
          </a:p>
        </p:txBody>
      </p:sp>
      <p:sp>
        <p:nvSpPr>
          <p:cNvPr id="112646" name="Line 6"/>
          <p:cNvSpPr>
            <a:spLocks noChangeShapeType="1"/>
          </p:cNvSpPr>
          <p:nvPr/>
        </p:nvSpPr>
        <p:spPr bwMode="auto">
          <a:xfrm>
            <a:off x="4738688" y="3352800"/>
            <a:ext cx="2868612" cy="0"/>
          </a:xfrm>
          <a:prstGeom prst="line">
            <a:avLst/>
          </a:prstGeom>
          <a:noFill/>
          <a:ln w="25400">
            <a:solidFill>
              <a:srgbClr val="FFFF00"/>
            </a:solidFill>
            <a:round/>
            <a:headEnd/>
            <a:tailEnd/>
          </a:ln>
          <a:effectLst/>
        </p:spPr>
        <p:txBody>
          <a:bodyPr wrap="none" anchor="ctr"/>
          <a:lstStyle/>
          <a:p>
            <a:endParaRPr lang="en-US"/>
          </a:p>
        </p:txBody>
      </p:sp>
      <p:sp>
        <p:nvSpPr>
          <p:cNvPr id="112647" name="Line 7"/>
          <p:cNvSpPr>
            <a:spLocks noChangeShapeType="1"/>
          </p:cNvSpPr>
          <p:nvPr/>
        </p:nvSpPr>
        <p:spPr bwMode="auto">
          <a:xfrm>
            <a:off x="4205288" y="4495800"/>
            <a:ext cx="3630612" cy="0"/>
          </a:xfrm>
          <a:prstGeom prst="line">
            <a:avLst/>
          </a:prstGeom>
          <a:noFill/>
          <a:ln w="25400">
            <a:solidFill>
              <a:srgbClr val="FFFF00"/>
            </a:solidFill>
            <a:round/>
            <a:headEnd/>
            <a:tailEnd/>
          </a:ln>
          <a:effectLst/>
        </p:spPr>
        <p:txBody>
          <a:bodyPr wrap="none" anchor="ctr"/>
          <a:lstStyle/>
          <a:p>
            <a:endParaRPr lang="en-US"/>
          </a:p>
        </p:txBody>
      </p:sp>
      <p:sp>
        <p:nvSpPr>
          <p:cNvPr id="112648" name="Line 8"/>
          <p:cNvSpPr>
            <a:spLocks noChangeShapeType="1"/>
          </p:cNvSpPr>
          <p:nvPr/>
        </p:nvSpPr>
        <p:spPr bwMode="auto">
          <a:xfrm>
            <a:off x="395288" y="4495800"/>
            <a:ext cx="2411412" cy="0"/>
          </a:xfrm>
          <a:prstGeom prst="line">
            <a:avLst/>
          </a:prstGeom>
          <a:noFill/>
          <a:ln w="25400">
            <a:solidFill>
              <a:srgbClr val="FFFF00"/>
            </a:solidFill>
            <a:round/>
            <a:headEnd/>
            <a:tailEnd/>
          </a:ln>
          <a:effectLst/>
        </p:spPr>
        <p:txBody>
          <a:bodyPr wrap="none" anchor="ctr"/>
          <a:lstStyle/>
          <a:p>
            <a:endParaRPr lang="en-US"/>
          </a:p>
        </p:txBody>
      </p:sp>
      <p:sp>
        <p:nvSpPr>
          <p:cNvPr id="112650" name="Rectangle 10"/>
          <p:cNvSpPr>
            <a:spLocks noGrp="1" noChangeArrowheads="1"/>
          </p:cNvSpPr>
          <p:nvPr>
            <p:ph type="title"/>
          </p:nvPr>
        </p:nvSpPr>
        <p:spPr>
          <a:noFill/>
          <a:ln/>
        </p:spPr>
        <p:txBody>
          <a:bodyPr/>
          <a:lstStyle/>
          <a:p>
            <a:pPr algn="ctr"/>
            <a:r>
              <a:rPr lang="en-US" sz="3000"/>
              <a:t>HOW TO ANALYZE FINANCIAL POSITION</a:t>
            </a:r>
            <a:br>
              <a:rPr lang="en-US" sz="3000"/>
            </a:br>
            <a:r>
              <a:rPr lang="en-US" sz="3000"/>
              <a:t>POTENTIAL FOR BUSINESS FAILURE</a:t>
            </a:r>
          </a:p>
        </p:txBody>
      </p:sp>
    </p:spTree>
  </p:cSld>
  <p:clrMapOvr>
    <a:masterClrMapping/>
  </p:clrMapOvr>
  <p:transition spd="slow">
    <p:blinds dir="vert"/>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12643"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12644" name="Rectangle 4"/>
          <p:cNvSpPr>
            <a:spLocks noGrp="1" noChangeArrowheads="1"/>
          </p:cNvSpPr>
          <p:nvPr>
            <p:ph type="body" idx="1"/>
          </p:nvPr>
        </p:nvSpPr>
        <p:spPr>
          <a:xfrm>
            <a:off x="381000" y="1981200"/>
            <a:ext cx="8763000" cy="4114800"/>
          </a:xfrm>
          <a:noFill/>
          <a:ln/>
        </p:spPr>
        <p:txBody>
          <a:bodyPr/>
          <a:lstStyle/>
          <a:p>
            <a:pPr marL="0" indent="0">
              <a:lnSpc>
                <a:spcPct val="90000"/>
              </a:lnSpc>
              <a:buFont typeface="Monotype Sorts" pitchFamily="2" charset="2"/>
              <a:buNone/>
            </a:pPr>
            <a:r>
              <a:rPr lang="en-US" sz="2400"/>
              <a:t>A comprehensive quantitative indicator used to predict failure is Altman’s “Z-score,” which equals</a:t>
            </a:r>
          </a:p>
          <a:p>
            <a:pPr marL="0" indent="0">
              <a:lnSpc>
                <a:spcPct val="150000"/>
              </a:lnSpc>
              <a:spcBef>
                <a:spcPct val="0"/>
              </a:spcBef>
              <a:buFont typeface="Monotype Sorts" pitchFamily="2" charset="2"/>
              <a:buNone/>
            </a:pPr>
            <a:r>
              <a:rPr lang="en-US" sz="2400" b="1">
                <a:solidFill>
                  <a:srgbClr val="FFFF00"/>
                </a:solidFill>
              </a:rPr>
              <a:t>Working capital		         Retained earnings</a:t>
            </a:r>
          </a:p>
          <a:p>
            <a:pPr marL="0" indent="0">
              <a:lnSpc>
                <a:spcPct val="80000"/>
              </a:lnSpc>
              <a:spcBef>
                <a:spcPct val="0"/>
              </a:spcBef>
              <a:buFont typeface="Monotype Sorts" pitchFamily="2" charset="2"/>
              <a:buNone/>
            </a:pPr>
            <a:r>
              <a:rPr lang="en-US" sz="2400" b="1">
                <a:solidFill>
                  <a:srgbClr val="FFFF00"/>
                </a:solidFill>
              </a:rPr>
              <a:t>		       X  1.2 +                                              X  1.4</a:t>
            </a:r>
          </a:p>
          <a:p>
            <a:pPr marL="0" indent="0">
              <a:lnSpc>
                <a:spcPct val="80000"/>
              </a:lnSpc>
              <a:spcBef>
                <a:spcPct val="0"/>
              </a:spcBef>
              <a:buFont typeface="Monotype Sorts" pitchFamily="2" charset="2"/>
              <a:buNone/>
            </a:pPr>
            <a:r>
              <a:rPr lang="en-US" sz="2400" b="1">
                <a:solidFill>
                  <a:srgbClr val="FFFF00"/>
                </a:solidFill>
              </a:rPr>
              <a:t>  Total assets			    Total assets</a:t>
            </a:r>
          </a:p>
          <a:p>
            <a:pPr marL="0" indent="0">
              <a:lnSpc>
                <a:spcPct val="150000"/>
              </a:lnSpc>
              <a:spcBef>
                <a:spcPct val="0"/>
              </a:spcBef>
              <a:buFont typeface="Monotype Sorts" pitchFamily="2" charset="2"/>
              <a:buNone/>
            </a:pPr>
            <a:r>
              <a:rPr lang="en-US" sz="2400" b="1">
                <a:solidFill>
                  <a:srgbClr val="FFFF00"/>
                </a:solidFill>
              </a:rPr>
              <a:t>Operating income		MV of common &amp; preferred</a:t>
            </a:r>
          </a:p>
          <a:p>
            <a:pPr marL="0" indent="0">
              <a:lnSpc>
                <a:spcPct val="80000"/>
              </a:lnSpc>
              <a:spcBef>
                <a:spcPct val="0"/>
              </a:spcBef>
              <a:buFont typeface="Monotype Sorts" pitchFamily="2" charset="2"/>
              <a:buNone/>
            </a:pPr>
            <a:r>
              <a:rPr lang="en-US" sz="2400" b="1">
                <a:solidFill>
                  <a:srgbClr val="FFFF00"/>
                </a:solidFill>
              </a:rPr>
              <a:t>		        X  3.3 +                                              X   0.6</a:t>
            </a:r>
          </a:p>
          <a:p>
            <a:pPr marL="0" indent="0">
              <a:lnSpc>
                <a:spcPct val="80000"/>
              </a:lnSpc>
              <a:spcBef>
                <a:spcPct val="0"/>
              </a:spcBef>
              <a:buFont typeface="Monotype Sorts" pitchFamily="2" charset="2"/>
              <a:buNone/>
            </a:pPr>
            <a:r>
              <a:rPr lang="en-US" sz="2400" b="1">
                <a:solidFill>
                  <a:srgbClr val="FFFF00"/>
                </a:solidFill>
              </a:rPr>
              <a:t>  Total assets			         Total liabilities</a:t>
            </a:r>
          </a:p>
          <a:p>
            <a:pPr marL="0" indent="0">
              <a:lnSpc>
                <a:spcPct val="150000"/>
              </a:lnSpc>
              <a:spcBef>
                <a:spcPct val="0"/>
              </a:spcBef>
              <a:buFont typeface="Monotype Sorts" pitchFamily="2" charset="2"/>
              <a:buNone/>
            </a:pPr>
            <a:r>
              <a:rPr lang="en-US" sz="2400" b="1">
                <a:solidFill>
                  <a:srgbClr val="FFFF00"/>
                </a:solidFill>
              </a:rPr>
              <a:t>                                 Sales		</a:t>
            </a:r>
          </a:p>
          <a:p>
            <a:pPr marL="0" indent="0">
              <a:lnSpc>
                <a:spcPct val="80000"/>
              </a:lnSpc>
              <a:spcBef>
                <a:spcPct val="0"/>
              </a:spcBef>
              <a:buFont typeface="Monotype Sorts" pitchFamily="2" charset="2"/>
              <a:buNone/>
            </a:pPr>
            <a:r>
              <a:rPr lang="en-US" sz="2400" b="1">
                <a:solidFill>
                  <a:srgbClr val="FFFF00"/>
                </a:solidFill>
              </a:rPr>
              <a:t>		+                                 X  0.999 </a:t>
            </a:r>
          </a:p>
          <a:p>
            <a:pPr marL="0" indent="0">
              <a:lnSpc>
                <a:spcPct val="80000"/>
              </a:lnSpc>
              <a:spcBef>
                <a:spcPct val="0"/>
              </a:spcBef>
              <a:buFont typeface="Monotype Sorts" pitchFamily="2" charset="2"/>
              <a:buNone/>
            </a:pPr>
            <a:r>
              <a:rPr lang="en-US" sz="2400" b="1">
                <a:solidFill>
                  <a:srgbClr val="FFFF00"/>
                </a:solidFill>
              </a:rPr>
              <a:t>                             Total assets			</a:t>
            </a:r>
          </a:p>
          <a:p>
            <a:pPr marL="0" indent="0">
              <a:lnSpc>
                <a:spcPct val="80000"/>
              </a:lnSpc>
              <a:spcBef>
                <a:spcPct val="0"/>
              </a:spcBef>
              <a:buFont typeface="Monotype Sorts" pitchFamily="2" charset="2"/>
              <a:buNone/>
            </a:pPr>
            <a:r>
              <a:rPr lang="en-US" sz="2400" b="1">
                <a:solidFill>
                  <a:srgbClr val="FFFF00"/>
                </a:solidFill>
              </a:rPr>
              <a:t>N.B.  Operating income = Net sales - cost of goods sold</a:t>
            </a:r>
          </a:p>
          <a:p>
            <a:pPr marL="0" indent="0">
              <a:lnSpc>
                <a:spcPct val="80000"/>
              </a:lnSpc>
              <a:spcBef>
                <a:spcPct val="0"/>
              </a:spcBef>
              <a:buFont typeface="Monotype Sorts" pitchFamily="2" charset="2"/>
              <a:buNone/>
            </a:pPr>
            <a:endParaRPr lang="en-US" sz="2400" b="1">
              <a:solidFill>
                <a:srgbClr val="FFFF00"/>
              </a:solidFill>
            </a:endParaRPr>
          </a:p>
        </p:txBody>
      </p:sp>
      <p:sp>
        <p:nvSpPr>
          <p:cNvPr id="112645" name="Line 5"/>
          <p:cNvSpPr>
            <a:spLocks noChangeShapeType="1"/>
          </p:cNvSpPr>
          <p:nvPr/>
        </p:nvSpPr>
        <p:spPr bwMode="auto">
          <a:xfrm>
            <a:off x="471488" y="3429000"/>
            <a:ext cx="2259012" cy="0"/>
          </a:xfrm>
          <a:prstGeom prst="line">
            <a:avLst/>
          </a:prstGeom>
          <a:noFill/>
          <a:ln w="25400">
            <a:solidFill>
              <a:srgbClr val="FFFF00"/>
            </a:solidFill>
            <a:round/>
            <a:headEnd/>
            <a:tailEnd/>
          </a:ln>
          <a:effectLst/>
        </p:spPr>
        <p:txBody>
          <a:bodyPr wrap="none" anchor="ctr"/>
          <a:lstStyle/>
          <a:p>
            <a:endParaRPr lang="en-US"/>
          </a:p>
        </p:txBody>
      </p:sp>
      <p:sp>
        <p:nvSpPr>
          <p:cNvPr id="112646" name="Line 6"/>
          <p:cNvSpPr>
            <a:spLocks noChangeShapeType="1"/>
          </p:cNvSpPr>
          <p:nvPr/>
        </p:nvSpPr>
        <p:spPr bwMode="auto">
          <a:xfrm>
            <a:off x="4738688" y="3352800"/>
            <a:ext cx="2868612" cy="0"/>
          </a:xfrm>
          <a:prstGeom prst="line">
            <a:avLst/>
          </a:prstGeom>
          <a:noFill/>
          <a:ln w="25400">
            <a:solidFill>
              <a:srgbClr val="FFFF00"/>
            </a:solidFill>
            <a:round/>
            <a:headEnd/>
            <a:tailEnd/>
          </a:ln>
          <a:effectLst/>
        </p:spPr>
        <p:txBody>
          <a:bodyPr wrap="none" anchor="ctr"/>
          <a:lstStyle/>
          <a:p>
            <a:endParaRPr lang="en-US"/>
          </a:p>
        </p:txBody>
      </p:sp>
      <p:sp>
        <p:nvSpPr>
          <p:cNvPr id="112647" name="Line 7"/>
          <p:cNvSpPr>
            <a:spLocks noChangeShapeType="1"/>
          </p:cNvSpPr>
          <p:nvPr/>
        </p:nvSpPr>
        <p:spPr bwMode="auto">
          <a:xfrm>
            <a:off x="4205288" y="4495800"/>
            <a:ext cx="3630612" cy="0"/>
          </a:xfrm>
          <a:prstGeom prst="line">
            <a:avLst/>
          </a:prstGeom>
          <a:noFill/>
          <a:ln w="25400">
            <a:solidFill>
              <a:srgbClr val="FFFF00"/>
            </a:solidFill>
            <a:round/>
            <a:headEnd/>
            <a:tailEnd/>
          </a:ln>
          <a:effectLst/>
        </p:spPr>
        <p:txBody>
          <a:bodyPr wrap="none" anchor="ctr"/>
          <a:lstStyle/>
          <a:p>
            <a:endParaRPr lang="en-US"/>
          </a:p>
        </p:txBody>
      </p:sp>
      <p:sp>
        <p:nvSpPr>
          <p:cNvPr id="112648" name="Line 8"/>
          <p:cNvSpPr>
            <a:spLocks noChangeShapeType="1"/>
          </p:cNvSpPr>
          <p:nvPr/>
        </p:nvSpPr>
        <p:spPr bwMode="auto">
          <a:xfrm>
            <a:off x="395288" y="4495800"/>
            <a:ext cx="2411412" cy="0"/>
          </a:xfrm>
          <a:prstGeom prst="line">
            <a:avLst/>
          </a:prstGeom>
          <a:noFill/>
          <a:ln w="25400">
            <a:solidFill>
              <a:srgbClr val="FFFF00"/>
            </a:solidFill>
            <a:round/>
            <a:headEnd/>
            <a:tailEnd/>
          </a:ln>
          <a:effectLst/>
        </p:spPr>
        <p:txBody>
          <a:bodyPr wrap="none" anchor="ctr"/>
          <a:lstStyle/>
          <a:p>
            <a:endParaRPr lang="en-US"/>
          </a:p>
        </p:txBody>
      </p:sp>
      <p:sp>
        <p:nvSpPr>
          <p:cNvPr id="112649" name="Line 9"/>
          <p:cNvSpPr>
            <a:spLocks noChangeShapeType="1"/>
          </p:cNvSpPr>
          <p:nvPr/>
        </p:nvSpPr>
        <p:spPr bwMode="auto">
          <a:xfrm>
            <a:off x="2605088" y="5638800"/>
            <a:ext cx="2411412" cy="0"/>
          </a:xfrm>
          <a:prstGeom prst="line">
            <a:avLst/>
          </a:prstGeom>
          <a:noFill/>
          <a:ln w="25400">
            <a:solidFill>
              <a:srgbClr val="FFFF00"/>
            </a:solidFill>
            <a:round/>
            <a:headEnd/>
            <a:tailEnd/>
          </a:ln>
          <a:effectLst/>
        </p:spPr>
        <p:txBody>
          <a:bodyPr wrap="none" anchor="ctr"/>
          <a:lstStyle/>
          <a:p>
            <a:endParaRPr lang="en-US"/>
          </a:p>
        </p:txBody>
      </p:sp>
      <p:sp>
        <p:nvSpPr>
          <p:cNvPr id="112650" name="Rectangle 10"/>
          <p:cNvSpPr>
            <a:spLocks noGrp="1" noChangeArrowheads="1"/>
          </p:cNvSpPr>
          <p:nvPr>
            <p:ph type="title"/>
          </p:nvPr>
        </p:nvSpPr>
        <p:spPr>
          <a:noFill/>
          <a:ln/>
        </p:spPr>
        <p:txBody>
          <a:bodyPr/>
          <a:lstStyle/>
          <a:p>
            <a:pPr algn="ctr"/>
            <a:r>
              <a:rPr lang="en-US" sz="3000"/>
              <a:t>HOW TO ANALYZE FINANCIAL POSITION</a:t>
            </a:r>
            <a:br>
              <a:rPr lang="en-US" sz="3000"/>
            </a:br>
            <a:r>
              <a:rPr lang="en-US" sz="3000"/>
              <a:t>POTENTIAL FOR BUSINESS FAILURE</a:t>
            </a:r>
          </a:p>
        </p:txBody>
      </p:sp>
    </p:spTree>
  </p:cSld>
  <p:clrMapOvr>
    <a:masterClrMapping/>
  </p:clrMapOvr>
  <p:transition spd="slow">
    <p:blinds dir="vert"/>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14691"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14692" name="Rectangle 4"/>
          <p:cNvSpPr>
            <a:spLocks noGrp="1" noChangeArrowheads="1"/>
          </p:cNvSpPr>
          <p:nvPr>
            <p:ph type="title"/>
          </p:nvPr>
        </p:nvSpPr>
        <p:spPr>
          <a:xfrm>
            <a:off x="1447800" y="304800"/>
            <a:ext cx="7620000" cy="1447800"/>
          </a:xfrm>
          <a:noFill/>
          <a:ln/>
        </p:spPr>
        <p:txBody>
          <a:bodyPr/>
          <a:lstStyle/>
          <a:p>
            <a:pPr algn="ctr"/>
            <a:r>
              <a:rPr lang="en-US" sz="3000"/>
              <a:t>THE SCORES AND THE PROBABILITY OF SHORT-TERM ILLIQUIDITY FOLLOW</a:t>
            </a:r>
            <a:r>
              <a:rPr lang="en-US"/>
              <a:t>.</a:t>
            </a:r>
          </a:p>
        </p:txBody>
      </p:sp>
      <p:sp>
        <p:nvSpPr>
          <p:cNvPr id="114693" name="Rectangle 5"/>
          <p:cNvSpPr>
            <a:spLocks noGrp="1" noChangeArrowheads="1"/>
          </p:cNvSpPr>
          <p:nvPr>
            <p:ph type="body" idx="1"/>
          </p:nvPr>
        </p:nvSpPr>
        <p:spPr>
          <a:xfrm>
            <a:off x="304800" y="2438400"/>
            <a:ext cx="8534400" cy="3657600"/>
          </a:xfrm>
          <a:noFill/>
          <a:ln/>
        </p:spPr>
        <p:txBody>
          <a:bodyPr/>
          <a:lstStyle/>
          <a:p>
            <a:pPr marL="0" indent="0">
              <a:buFont typeface="Monotype Sorts" pitchFamily="2" charset="2"/>
              <a:buNone/>
            </a:pPr>
            <a:r>
              <a:rPr lang="en-US" b="1"/>
              <a:t>     Score		Probability of illiquidity or failure </a:t>
            </a:r>
          </a:p>
          <a:p>
            <a:pPr marL="0" indent="0">
              <a:buFont typeface="Monotype Sorts" pitchFamily="2" charset="2"/>
              <a:buNone/>
            </a:pPr>
            <a:r>
              <a:rPr lang="en-US" b="1"/>
              <a:t>  1.80 or less			Very high</a:t>
            </a:r>
          </a:p>
          <a:p>
            <a:pPr marL="0" indent="0">
              <a:buFont typeface="Monotype Sorts" pitchFamily="2" charset="2"/>
              <a:buNone/>
            </a:pPr>
            <a:r>
              <a:rPr lang="en-US" b="1"/>
              <a:t>  1.81- 2.99				Not sure</a:t>
            </a:r>
          </a:p>
          <a:p>
            <a:pPr marL="0" indent="0">
              <a:buFont typeface="Monotype Sorts" pitchFamily="2" charset="2"/>
              <a:buNone/>
            </a:pPr>
            <a:r>
              <a:rPr lang="en-US" b="1"/>
              <a:t>  3.0 or greater			Unlikely	</a:t>
            </a:r>
          </a:p>
        </p:txBody>
      </p:sp>
    </p:spTree>
  </p:cSld>
  <p:clrMapOvr>
    <a:masterClrMapping/>
  </p:clrMapOvr>
  <p:transition spd="slow">
    <p:blinds dir="vert"/>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16739"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16740" name="Rectangle 4"/>
          <p:cNvSpPr>
            <a:spLocks noGrp="1" noChangeArrowheads="1"/>
          </p:cNvSpPr>
          <p:nvPr>
            <p:ph type="title"/>
          </p:nvPr>
        </p:nvSpPr>
        <p:spPr>
          <a:xfrm>
            <a:off x="1676400" y="457200"/>
            <a:ext cx="6248400" cy="685800"/>
          </a:xfrm>
          <a:noFill/>
          <a:ln/>
        </p:spPr>
        <p:txBody>
          <a:bodyPr/>
          <a:lstStyle/>
          <a:p>
            <a:pPr algn="ctr"/>
            <a:r>
              <a:rPr lang="en-US"/>
              <a:t>EXAMPLE</a:t>
            </a:r>
          </a:p>
        </p:txBody>
      </p:sp>
      <p:sp>
        <p:nvSpPr>
          <p:cNvPr id="116741" name="Rectangle 5"/>
          <p:cNvSpPr>
            <a:spLocks noGrp="1" noChangeArrowheads="1"/>
          </p:cNvSpPr>
          <p:nvPr>
            <p:ph type="body" idx="1"/>
          </p:nvPr>
        </p:nvSpPr>
        <p:spPr>
          <a:xfrm>
            <a:off x="304800" y="1371600"/>
            <a:ext cx="8534400" cy="4724400"/>
          </a:xfrm>
          <a:noFill/>
          <a:ln/>
        </p:spPr>
        <p:txBody>
          <a:bodyPr/>
          <a:lstStyle/>
          <a:p>
            <a:pPr marL="0" indent="0">
              <a:spcBef>
                <a:spcPct val="0"/>
              </a:spcBef>
              <a:buFont typeface="Monotype Sorts" pitchFamily="2" charset="2"/>
              <a:buNone/>
              <a:tabLst>
                <a:tab pos="6397625" algn="dec"/>
              </a:tabLst>
            </a:pPr>
            <a:r>
              <a:rPr lang="en-US" sz="2400" b="1"/>
              <a:t>A company presents the following information </a:t>
            </a:r>
          </a:p>
          <a:p>
            <a:pPr marL="0" indent="0">
              <a:spcBef>
                <a:spcPct val="0"/>
              </a:spcBef>
              <a:buFont typeface="Monotype Sorts" pitchFamily="2" charset="2"/>
              <a:buNone/>
              <a:tabLst>
                <a:tab pos="6397625" algn="dec"/>
              </a:tabLst>
            </a:pPr>
            <a:r>
              <a:rPr lang="en-US" sz="2400" b="1"/>
              <a:t>  Working capital 		280,000</a:t>
            </a:r>
          </a:p>
          <a:p>
            <a:pPr marL="0" indent="0">
              <a:spcBef>
                <a:spcPct val="0"/>
              </a:spcBef>
              <a:buFont typeface="Monotype Sorts" pitchFamily="2" charset="2"/>
              <a:buNone/>
              <a:tabLst>
                <a:tab pos="6397625" algn="dec"/>
              </a:tabLst>
            </a:pPr>
            <a:r>
              <a:rPr lang="en-US" sz="2400" b="1"/>
              <a:t>  Total assets		875,000</a:t>
            </a:r>
          </a:p>
          <a:p>
            <a:pPr marL="0" indent="0">
              <a:spcBef>
                <a:spcPct val="0"/>
              </a:spcBef>
              <a:buFont typeface="Monotype Sorts" pitchFamily="2" charset="2"/>
              <a:buNone/>
              <a:tabLst>
                <a:tab pos="6397625" algn="dec"/>
              </a:tabLst>
            </a:pPr>
            <a:r>
              <a:rPr lang="en-US" sz="2400" b="1"/>
              <a:t>  Total liabilities		320,000</a:t>
            </a:r>
          </a:p>
          <a:p>
            <a:pPr marL="0" indent="0">
              <a:spcBef>
                <a:spcPct val="0"/>
              </a:spcBef>
              <a:buFont typeface="Monotype Sorts" pitchFamily="2" charset="2"/>
              <a:buNone/>
              <a:tabLst>
                <a:tab pos="6397625" algn="dec"/>
              </a:tabLst>
            </a:pPr>
            <a:r>
              <a:rPr lang="en-US" sz="2400" b="1"/>
              <a:t>  Retained earnings		215,000</a:t>
            </a:r>
          </a:p>
          <a:p>
            <a:pPr marL="0" indent="0">
              <a:spcBef>
                <a:spcPct val="0"/>
              </a:spcBef>
              <a:buFont typeface="Monotype Sorts" pitchFamily="2" charset="2"/>
              <a:buNone/>
              <a:tabLst>
                <a:tab pos="6397625" algn="dec"/>
              </a:tabLst>
            </a:pPr>
            <a:r>
              <a:rPr lang="en-US" sz="2400" b="1"/>
              <a:t>  Sales		950,000</a:t>
            </a:r>
          </a:p>
          <a:p>
            <a:pPr marL="0" indent="0">
              <a:spcBef>
                <a:spcPct val="0"/>
              </a:spcBef>
              <a:buFont typeface="Monotype Sorts" pitchFamily="2" charset="2"/>
              <a:buNone/>
              <a:tabLst>
                <a:tab pos="6397625" algn="dec"/>
              </a:tabLst>
            </a:pPr>
            <a:r>
              <a:rPr lang="en-US" sz="2400" b="1"/>
              <a:t>  Operating income		130,000</a:t>
            </a:r>
          </a:p>
          <a:p>
            <a:pPr marL="0" indent="0">
              <a:spcBef>
                <a:spcPct val="0"/>
              </a:spcBef>
              <a:buFont typeface="Monotype Sorts" pitchFamily="2" charset="2"/>
              <a:buNone/>
              <a:tabLst>
                <a:tab pos="6397625" algn="dec"/>
              </a:tabLst>
            </a:pPr>
            <a:r>
              <a:rPr lang="en-US" sz="2400" b="1"/>
              <a:t>  Common stock</a:t>
            </a:r>
          </a:p>
          <a:p>
            <a:pPr marL="0" indent="0">
              <a:spcBef>
                <a:spcPct val="0"/>
              </a:spcBef>
              <a:buFont typeface="Monotype Sorts" pitchFamily="2" charset="2"/>
              <a:buNone/>
              <a:tabLst>
                <a:tab pos="6397625" algn="dec"/>
              </a:tabLst>
            </a:pPr>
            <a:r>
              <a:rPr lang="en-US" sz="2400" b="1"/>
              <a:t>     Book Value		220,000</a:t>
            </a:r>
          </a:p>
          <a:p>
            <a:pPr marL="0" indent="0">
              <a:spcBef>
                <a:spcPct val="0"/>
              </a:spcBef>
              <a:buFont typeface="Monotype Sorts" pitchFamily="2" charset="2"/>
              <a:buNone/>
              <a:tabLst>
                <a:tab pos="6397625" algn="dec"/>
              </a:tabLst>
            </a:pPr>
            <a:r>
              <a:rPr lang="en-US" sz="2400" b="1"/>
              <a:t>     Market Value		310,000</a:t>
            </a:r>
          </a:p>
          <a:p>
            <a:pPr marL="0" indent="0">
              <a:spcBef>
                <a:spcPct val="0"/>
              </a:spcBef>
              <a:buFont typeface="Monotype Sorts" pitchFamily="2" charset="2"/>
              <a:buNone/>
              <a:tabLst>
                <a:tab pos="6397625" algn="dec"/>
              </a:tabLst>
            </a:pPr>
            <a:r>
              <a:rPr lang="en-US" sz="2400" b="1"/>
              <a:t>  Preferred stock</a:t>
            </a:r>
          </a:p>
          <a:p>
            <a:pPr marL="0" indent="0">
              <a:spcBef>
                <a:spcPct val="0"/>
              </a:spcBef>
              <a:buFont typeface="Monotype Sorts" pitchFamily="2" charset="2"/>
              <a:buNone/>
              <a:tabLst>
                <a:tab pos="6397625" algn="dec"/>
              </a:tabLst>
            </a:pPr>
            <a:r>
              <a:rPr lang="en-US" sz="2400" b="1"/>
              <a:t>     Book value		115,000</a:t>
            </a:r>
          </a:p>
          <a:p>
            <a:pPr marL="0" indent="0">
              <a:spcBef>
                <a:spcPct val="0"/>
              </a:spcBef>
              <a:buFont typeface="Monotype Sorts" pitchFamily="2" charset="2"/>
              <a:buNone/>
              <a:tabLst>
                <a:tab pos="6397625" algn="dec"/>
              </a:tabLst>
            </a:pPr>
            <a:r>
              <a:rPr lang="en-US" sz="2400" b="1"/>
              <a:t>     Market value		170,000	</a:t>
            </a:r>
          </a:p>
        </p:txBody>
      </p:sp>
    </p:spTree>
  </p:cSld>
  <p:clrMapOvr>
    <a:masterClrMapping/>
  </p:clrMapOvr>
  <p:transition spd="slow">
    <p:blinds dir="vert"/>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18787"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18788" name="Rectangle 4"/>
          <p:cNvSpPr>
            <a:spLocks noGrp="1" noChangeArrowheads="1"/>
          </p:cNvSpPr>
          <p:nvPr>
            <p:ph type="body" idx="1"/>
          </p:nvPr>
        </p:nvSpPr>
        <p:spPr>
          <a:xfrm>
            <a:off x="381000" y="1600200"/>
            <a:ext cx="8763000" cy="4495800"/>
          </a:xfrm>
          <a:noFill/>
          <a:ln/>
        </p:spPr>
        <p:txBody>
          <a:bodyPr/>
          <a:lstStyle/>
          <a:p>
            <a:pPr marL="0" indent="0">
              <a:buFont typeface="Monotype Sorts" pitchFamily="2" charset="2"/>
              <a:buNone/>
            </a:pPr>
            <a:r>
              <a:rPr lang="en-US" sz="2400" b="1"/>
              <a:t>Z-score equals</a:t>
            </a:r>
          </a:p>
          <a:p>
            <a:pPr marL="0" indent="0">
              <a:lnSpc>
                <a:spcPct val="150000"/>
              </a:lnSpc>
              <a:spcBef>
                <a:spcPct val="0"/>
              </a:spcBef>
              <a:buFont typeface="Monotype Sorts" pitchFamily="2" charset="2"/>
              <a:buNone/>
            </a:pPr>
            <a:r>
              <a:rPr lang="en-US" sz="2400" b="1">
                <a:solidFill>
                  <a:srgbClr val="FFFF00"/>
                </a:solidFill>
              </a:rPr>
              <a:t>280,000	        215,000                 130,000</a:t>
            </a:r>
          </a:p>
          <a:p>
            <a:pPr marL="0" indent="0">
              <a:lnSpc>
                <a:spcPct val="80000"/>
              </a:lnSpc>
              <a:spcBef>
                <a:spcPct val="0"/>
              </a:spcBef>
              <a:buFont typeface="Monotype Sorts" pitchFamily="2" charset="2"/>
              <a:buNone/>
            </a:pPr>
            <a:r>
              <a:rPr lang="en-US" sz="2400" b="1">
                <a:solidFill>
                  <a:srgbClr val="FFFF00"/>
                </a:solidFill>
              </a:rPr>
              <a:t>               X  1.2 +                 X 1.4  +                  X 3.3  +</a:t>
            </a:r>
          </a:p>
          <a:p>
            <a:pPr marL="0" indent="0">
              <a:lnSpc>
                <a:spcPct val="80000"/>
              </a:lnSpc>
              <a:spcBef>
                <a:spcPct val="0"/>
              </a:spcBef>
              <a:buFont typeface="Monotype Sorts" pitchFamily="2" charset="2"/>
              <a:buNone/>
            </a:pPr>
            <a:r>
              <a:rPr lang="en-US" sz="2400" b="1">
                <a:solidFill>
                  <a:srgbClr val="FFFF00"/>
                </a:solidFill>
              </a:rPr>
              <a:t>875,000	        875,000                 875,000 </a:t>
            </a:r>
          </a:p>
          <a:p>
            <a:pPr marL="0" indent="0">
              <a:lnSpc>
                <a:spcPct val="80000"/>
              </a:lnSpc>
              <a:spcBef>
                <a:spcPct val="0"/>
              </a:spcBef>
              <a:buFont typeface="Monotype Sorts" pitchFamily="2" charset="2"/>
              <a:buNone/>
            </a:pPr>
            <a:endParaRPr lang="en-US" sz="2400" b="1">
              <a:solidFill>
                <a:srgbClr val="FFFF00"/>
              </a:solidFill>
            </a:endParaRPr>
          </a:p>
          <a:p>
            <a:pPr marL="0" indent="0">
              <a:lnSpc>
                <a:spcPct val="150000"/>
              </a:lnSpc>
              <a:spcBef>
                <a:spcPct val="0"/>
              </a:spcBef>
              <a:buFont typeface="Monotype Sorts" pitchFamily="2" charset="2"/>
              <a:buNone/>
            </a:pPr>
            <a:r>
              <a:rPr lang="en-US" sz="2400" b="1">
                <a:solidFill>
                  <a:srgbClr val="FFFF00"/>
                </a:solidFill>
              </a:rPr>
              <a:t>480,000	        950,000                 </a:t>
            </a:r>
          </a:p>
          <a:p>
            <a:pPr marL="0" indent="0">
              <a:lnSpc>
                <a:spcPct val="80000"/>
              </a:lnSpc>
              <a:spcBef>
                <a:spcPct val="0"/>
              </a:spcBef>
              <a:buFont typeface="Monotype Sorts" pitchFamily="2" charset="2"/>
              <a:buNone/>
            </a:pPr>
            <a:r>
              <a:rPr lang="en-US" sz="2400" b="1">
                <a:solidFill>
                  <a:srgbClr val="FFFF00"/>
                </a:solidFill>
              </a:rPr>
              <a:t>               X  0.6 +                 X 0.999  = </a:t>
            </a:r>
          </a:p>
          <a:p>
            <a:pPr marL="0" indent="0">
              <a:lnSpc>
                <a:spcPct val="80000"/>
              </a:lnSpc>
              <a:spcBef>
                <a:spcPct val="0"/>
              </a:spcBef>
              <a:buFont typeface="Monotype Sorts" pitchFamily="2" charset="2"/>
              <a:buNone/>
            </a:pPr>
            <a:r>
              <a:rPr lang="en-US" sz="2400" b="1">
                <a:solidFill>
                  <a:srgbClr val="FFFF00"/>
                </a:solidFill>
              </a:rPr>
              <a:t>320,000	        875,000     </a:t>
            </a:r>
          </a:p>
          <a:p>
            <a:pPr marL="0" indent="0">
              <a:lnSpc>
                <a:spcPct val="80000"/>
              </a:lnSpc>
              <a:spcBef>
                <a:spcPct val="0"/>
              </a:spcBef>
              <a:buFont typeface="Monotype Sorts" pitchFamily="2" charset="2"/>
              <a:buNone/>
            </a:pPr>
            <a:endParaRPr lang="en-US" sz="2400" b="1">
              <a:solidFill>
                <a:srgbClr val="FFFF00"/>
              </a:solidFill>
            </a:endParaRPr>
          </a:p>
          <a:p>
            <a:pPr marL="0" indent="0">
              <a:lnSpc>
                <a:spcPct val="80000"/>
              </a:lnSpc>
              <a:spcBef>
                <a:spcPct val="0"/>
              </a:spcBef>
              <a:buFont typeface="Monotype Sorts" pitchFamily="2" charset="2"/>
              <a:buNone/>
            </a:pPr>
            <a:r>
              <a:rPr lang="en-US" sz="2400" b="1">
                <a:solidFill>
                  <a:srgbClr val="FFFF00"/>
                </a:solidFill>
              </a:rPr>
              <a:t>0.384  +  0.344  +  0.490  +  0.9  +  1.0846  =  3.2026</a:t>
            </a:r>
          </a:p>
          <a:p>
            <a:pPr marL="0" indent="0">
              <a:lnSpc>
                <a:spcPct val="80000"/>
              </a:lnSpc>
              <a:spcBef>
                <a:spcPct val="0"/>
              </a:spcBef>
              <a:buFont typeface="Monotype Sorts" pitchFamily="2" charset="2"/>
              <a:buNone/>
            </a:pPr>
            <a:endParaRPr lang="en-US" sz="2400" b="1">
              <a:solidFill>
                <a:srgbClr val="FFFF00"/>
              </a:solidFill>
            </a:endParaRPr>
          </a:p>
          <a:p>
            <a:pPr marL="0" indent="0">
              <a:lnSpc>
                <a:spcPct val="80000"/>
              </a:lnSpc>
              <a:spcBef>
                <a:spcPct val="0"/>
              </a:spcBef>
              <a:buFont typeface="Monotype Sorts" pitchFamily="2" charset="2"/>
              <a:buNone/>
            </a:pPr>
            <a:r>
              <a:rPr lang="en-US" sz="2400" b="1">
                <a:solidFill>
                  <a:schemeClr val="accent1"/>
                </a:solidFill>
              </a:rPr>
              <a:t>The probability of failure is not likely</a:t>
            </a:r>
            <a:r>
              <a:rPr lang="en-US" sz="2400" b="1">
                <a:solidFill>
                  <a:srgbClr val="FFFF00"/>
                </a:solidFill>
              </a:rPr>
              <a:t>    </a:t>
            </a:r>
            <a:r>
              <a:rPr lang="en-US" sz="2400"/>
              <a:t>  </a:t>
            </a:r>
          </a:p>
        </p:txBody>
      </p:sp>
      <p:sp>
        <p:nvSpPr>
          <p:cNvPr id="118789" name="Line 5"/>
          <p:cNvSpPr>
            <a:spLocks noChangeShapeType="1"/>
          </p:cNvSpPr>
          <p:nvPr/>
        </p:nvSpPr>
        <p:spPr bwMode="auto">
          <a:xfrm>
            <a:off x="395288" y="2667000"/>
            <a:ext cx="1192212" cy="0"/>
          </a:xfrm>
          <a:prstGeom prst="line">
            <a:avLst/>
          </a:prstGeom>
          <a:noFill/>
          <a:ln w="25400">
            <a:solidFill>
              <a:srgbClr val="FFFF00"/>
            </a:solidFill>
            <a:round/>
            <a:headEnd/>
            <a:tailEnd/>
          </a:ln>
          <a:effectLst/>
        </p:spPr>
        <p:txBody>
          <a:bodyPr wrap="none" anchor="ctr"/>
          <a:lstStyle/>
          <a:p>
            <a:endParaRPr lang="en-US"/>
          </a:p>
        </p:txBody>
      </p:sp>
      <p:sp>
        <p:nvSpPr>
          <p:cNvPr id="118790" name="Line 6"/>
          <p:cNvSpPr>
            <a:spLocks noChangeShapeType="1"/>
          </p:cNvSpPr>
          <p:nvPr/>
        </p:nvSpPr>
        <p:spPr bwMode="auto">
          <a:xfrm>
            <a:off x="2909888" y="2667000"/>
            <a:ext cx="1268412" cy="0"/>
          </a:xfrm>
          <a:prstGeom prst="line">
            <a:avLst/>
          </a:prstGeom>
          <a:noFill/>
          <a:ln w="25400">
            <a:solidFill>
              <a:srgbClr val="FFFF00"/>
            </a:solidFill>
            <a:round/>
            <a:headEnd/>
            <a:tailEnd/>
          </a:ln>
          <a:effectLst/>
        </p:spPr>
        <p:txBody>
          <a:bodyPr wrap="none" anchor="ctr"/>
          <a:lstStyle/>
          <a:p>
            <a:endParaRPr lang="en-US"/>
          </a:p>
        </p:txBody>
      </p:sp>
      <p:sp>
        <p:nvSpPr>
          <p:cNvPr id="118791" name="Line 7"/>
          <p:cNvSpPr>
            <a:spLocks noChangeShapeType="1"/>
          </p:cNvSpPr>
          <p:nvPr/>
        </p:nvSpPr>
        <p:spPr bwMode="auto">
          <a:xfrm>
            <a:off x="5424488" y="2667000"/>
            <a:ext cx="1268412" cy="0"/>
          </a:xfrm>
          <a:prstGeom prst="line">
            <a:avLst/>
          </a:prstGeom>
          <a:noFill/>
          <a:ln w="25400">
            <a:solidFill>
              <a:srgbClr val="FFFF00"/>
            </a:solidFill>
            <a:round/>
            <a:headEnd/>
            <a:tailEnd/>
          </a:ln>
          <a:effectLst/>
        </p:spPr>
        <p:txBody>
          <a:bodyPr wrap="none" anchor="ctr"/>
          <a:lstStyle/>
          <a:p>
            <a:endParaRPr lang="en-US"/>
          </a:p>
        </p:txBody>
      </p:sp>
      <p:sp>
        <p:nvSpPr>
          <p:cNvPr id="118792" name="Line 8"/>
          <p:cNvSpPr>
            <a:spLocks noChangeShapeType="1"/>
          </p:cNvSpPr>
          <p:nvPr/>
        </p:nvSpPr>
        <p:spPr bwMode="auto">
          <a:xfrm>
            <a:off x="395288" y="4114800"/>
            <a:ext cx="1268412" cy="0"/>
          </a:xfrm>
          <a:prstGeom prst="line">
            <a:avLst/>
          </a:prstGeom>
          <a:noFill/>
          <a:ln w="25400">
            <a:solidFill>
              <a:srgbClr val="FFFF00"/>
            </a:solidFill>
            <a:round/>
            <a:headEnd/>
            <a:tailEnd/>
          </a:ln>
          <a:effectLst/>
        </p:spPr>
        <p:txBody>
          <a:bodyPr wrap="none" anchor="ctr"/>
          <a:lstStyle/>
          <a:p>
            <a:endParaRPr lang="en-US"/>
          </a:p>
        </p:txBody>
      </p:sp>
      <p:sp>
        <p:nvSpPr>
          <p:cNvPr id="118793" name="Line 9"/>
          <p:cNvSpPr>
            <a:spLocks noChangeShapeType="1"/>
          </p:cNvSpPr>
          <p:nvPr/>
        </p:nvSpPr>
        <p:spPr bwMode="auto">
          <a:xfrm>
            <a:off x="2833688" y="4114800"/>
            <a:ext cx="1268412" cy="0"/>
          </a:xfrm>
          <a:prstGeom prst="line">
            <a:avLst/>
          </a:prstGeom>
          <a:noFill/>
          <a:ln w="25400">
            <a:solidFill>
              <a:srgbClr val="FFFF00"/>
            </a:solidFill>
            <a:round/>
            <a:headEnd/>
            <a:tailEnd/>
          </a:ln>
          <a:effectLst/>
        </p:spPr>
        <p:txBody>
          <a:bodyPr wrap="none" anchor="ctr"/>
          <a:lstStyle/>
          <a:p>
            <a:endParaRPr lang="en-US"/>
          </a:p>
        </p:txBody>
      </p:sp>
    </p:spTree>
  </p:cSld>
  <p:clrMapOvr>
    <a:masterClrMapping/>
  </p:clrMapOvr>
  <p:transition spd="slow">
    <p:blinds dir="vert"/>
  </p:transition>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20835"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20836" name="Rectangle 4"/>
          <p:cNvSpPr>
            <a:spLocks noGrp="1" noChangeArrowheads="1"/>
          </p:cNvSpPr>
          <p:nvPr>
            <p:ph type="body" idx="1"/>
          </p:nvPr>
        </p:nvSpPr>
        <p:spPr>
          <a:xfrm>
            <a:off x="304800" y="1752600"/>
            <a:ext cx="8458200" cy="4495800"/>
          </a:xfrm>
          <a:noFill/>
          <a:ln/>
        </p:spPr>
        <p:txBody>
          <a:bodyPr/>
          <a:lstStyle/>
          <a:p>
            <a:pPr>
              <a:spcBef>
                <a:spcPct val="0"/>
              </a:spcBef>
            </a:pPr>
            <a:r>
              <a:rPr lang="en-US" sz="2400" b="1"/>
              <a:t>Low cash flow to total liabilities.</a:t>
            </a:r>
          </a:p>
          <a:p>
            <a:pPr>
              <a:spcBef>
                <a:spcPct val="0"/>
              </a:spcBef>
            </a:pPr>
            <a:r>
              <a:rPr lang="en-US" sz="2400" b="1"/>
              <a:t>High debt-to-equity ratio and high debt to total assets.</a:t>
            </a:r>
          </a:p>
          <a:p>
            <a:pPr>
              <a:spcBef>
                <a:spcPct val="0"/>
              </a:spcBef>
            </a:pPr>
            <a:r>
              <a:rPr lang="en-US" sz="2400" b="1"/>
              <a:t>Low return on investment</a:t>
            </a:r>
          </a:p>
          <a:p>
            <a:pPr>
              <a:spcBef>
                <a:spcPct val="0"/>
              </a:spcBef>
            </a:pPr>
            <a:r>
              <a:rPr lang="en-US" sz="2400" b="1"/>
              <a:t>Low profit margin</a:t>
            </a:r>
          </a:p>
          <a:p>
            <a:pPr>
              <a:spcBef>
                <a:spcPct val="0"/>
              </a:spcBef>
            </a:pPr>
            <a:r>
              <a:rPr lang="en-US" sz="2400" b="1"/>
              <a:t>Low retained earnings to total assets</a:t>
            </a:r>
          </a:p>
          <a:p>
            <a:pPr>
              <a:spcBef>
                <a:spcPct val="0"/>
              </a:spcBef>
            </a:pPr>
            <a:r>
              <a:rPr lang="en-US" sz="2400" b="1"/>
              <a:t>Low working capital to total assets and low working capital to sales</a:t>
            </a:r>
          </a:p>
          <a:p>
            <a:pPr>
              <a:spcBef>
                <a:spcPct val="0"/>
              </a:spcBef>
            </a:pPr>
            <a:r>
              <a:rPr lang="en-US" sz="2400" b="1"/>
              <a:t>Low fixed assets to noncurrent liabilities</a:t>
            </a:r>
          </a:p>
          <a:p>
            <a:pPr>
              <a:spcBef>
                <a:spcPct val="0"/>
              </a:spcBef>
            </a:pPr>
            <a:r>
              <a:rPr lang="en-US" sz="2400" b="1"/>
              <a:t>Inadequate interest-coverage ratio</a:t>
            </a:r>
          </a:p>
          <a:p>
            <a:pPr>
              <a:spcBef>
                <a:spcPct val="0"/>
              </a:spcBef>
            </a:pPr>
            <a:r>
              <a:rPr lang="en-US" sz="2400" b="1"/>
              <a:t>Instability in earnings</a:t>
            </a:r>
          </a:p>
          <a:p>
            <a:pPr>
              <a:spcBef>
                <a:spcPct val="0"/>
              </a:spcBef>
            </a:pPr>
            <a:r>
              <a:rPr lang="en-US" sz="2400" b="1"/>
              <a:t>Small size company measured in sales and/or total assets</a:t>
            </a:r>
          </a:p>
        </p:txBody>
      </p:sp>
      <p:sp>
        <p:nvSpPr>
          <p:cNvPr id="120837" name="Rectangle 5"/>
          <p:cNvSpPr>
            <a:spLocks noGrp="1" noChangeArrowheads="1"/>
          </p:cNvSpPr>
          <p:nvPr>
            <p:ph type="title"/>
          </p:nvPr>
        </p:nvSpPr>
        <p:spPr>
          <a:xfrm>
            <a:off x="1600200" y="533400"/>
            <a:ext cx="7315200" cy="1143000"/>
          </a:xfrm>
          <a:noFill/>
          <a:ln/>
        </p:spPr>
        <p:txBody>
          <a:bodyPr/>
          <a:lstStyle/>
          <a:p>
            <a:pPr algn="ctr"/>
            <a:r>
              <a:rPr lang="en-US"/>
              <a:t>QUANTITATIVE FACTORS IN PREDICTING CORPORATE FAILURE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0836">
                                            <p:txEl>
                                              <p:pRg st="0" end="0"/>
                                            </p:txEl>
                                          </p:spTgt>
                                        </p:tgtEl>
                                        <p:attrNameLst>
                                          <p:attrName>style.visibility</p:attrName>
                                        </p:attrNameLst>
                                      </p:cBhvr>
                                      <p:to>
                                        <p:strVal val="visible"/>
                                      </p:to>
                                    </p:set>
                                    <p:anim calcmode="lin" valueType="num">
                                      <p:cBhvr additive="base">
                                        <p:cTn id="7" dur="500" fill="hold"/>
                                        <p:tgtEl>
                                          <p:spTgt spid="12083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083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0836">
                                            <p:txEl>
                                              <p:pRg st="1" end="1"/>
                                            </p:txEl>
                                          </p:spTgt>
                                        </p:tgtEl>
                                        <p:attrNameLst>
                                          <p:attrName>style.visibility</p:attrName>
                                        </p:attrNameLst>
                                      </p:cBhvr>
                                      <p:to>
                                        <p:strVal val="visible"/>
                                      </p:to>
                                    </p:set>
                                    <p:anim calcmode="lin" valueType="num">
                                      <p:cBhvr additive="base">
                                        <p:cTn id="13" dur="500" fill="hold"/>
                                        <p:tgtEl>
                                          <p:spTgt spid="12083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083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0836">
                                            <p:txEl>
                                              <p:pRg st="2" end="2"/>
                                            </p:txEl>
                                          </p:spTgt>
                                        </p:tgtEl>
                                        <p:attrNameLst>
                                          <p:attrName>style.visibility</p:attrName>
                                        </p:attrNameLst>
                                      </p:cBhvr>
                                      <p:to>
                                        <p:strVal val="visible"/>
                                      </p:to>
                                    </p:set>
                                    <p:anim calcmode="lin" valueType="num">
                                      <p:cBhvr additive="base">
                                        <p:cTn id="19" dur="500" fill="hold"/>
                                        <p:tgtEl>
                                          <p:spTgt spid="12083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083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0836">
                                            <p:txEl>
                                              <p:pRg st="3" end="3"/>
                                            </p:txEl>
                                          </p:spTgt>
                                        </p:tgtEl>
                                        <p:attrNameLst>
                                          <p:attrName>style.visibility</p:attrName>
                                        </p:attrNameLst>
                                      </p:cBhvr>
                                      <p:to>
                                        <p:strVal val="visible"/>
                                      </p:to>
                                    </p:set>
                                    <p:anim calcmode="lin" valueType="num">
                                      <p:cBhvr additive="base">
                                        <p:cTn id="25" dur="500" fill="hold"/>
                                        <p:tgtEl>
                                          <p:spTgt spid="12083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083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0836">
                                            <p:txEl>
                                              <p:pRg st="4" end="4"/>
                                            </p:txEl>
                                          </p:spTgt>
                                        </p:tgtEl>
                                        <p:attrNameLst>
                                          <p:attrName>style.visibility</p:attrName>
                                        </p:attrNameLst>
                                      </p:cBhvr>
                                      <p:to>
                                        <p:strVal val="visible"/>
                                      </p:to>
                                    </p:set>
                                    <p:anim calcmode="lin" valueType="num">
                                      <p:cBhvr additive="base">
                                        <p:cTn id="31" dur="500" fill="hold"/>
                                        <p:tgtEl>
                                          <p:spTgt spid="12083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083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0836">
                                            <p:txEl>
                                              <p:pRg st="5" end="5"/>
                                            </p:txEl>
                                          </p:spTgt>
                                        </p:tgtEl>
                                        <p:attrNameLst>
                                          <p:attrName>style.visibility</p:attrName>
                                        </p:attrNameLst>
                                      </p:cBhvr>
                                      <p:to>
                                        <p:strVal val="visible"/>
                                      </p:to>
                                    </p:set>
                                    <p:anim calcmode="lin" valueType="num">
                                      <p:cBhvr additive="base">
                                        <p:cTn id="37" dur="500" fill="hold"/>
                                        <p:tgtEl>
                                          <p:spTgt spid="12083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083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0836">
                                            <p:txEl>
                                              <p:pRg st="6" end="6"/>
                                            </p:txEl>
                                          </p:spTgt>
                                        </p:tgtEl>
                                        <p:attrNameLst>
                                          <p:attrName>style.visibility</p:attrName>
                                        </p:attrNameLst>
                                      </p:cBhvr>
                                      <p:to>
                                        <p:strVal val="visible"/>
                                      </p:to>
                                    </p:set>
                                    <p:anim calcmode="lin" valueType="num">
                                      <p:cBhvr additive="base">
                                        <p:cTn id="43" dur="500" fill="hold"/>
                                        <p:tgtEl>
                                          <p:spTgt spid="12083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083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0836">
                                            <p:txEl>
                                              <p:pRg st="7" end="7"/>
                                            </p:txEl>
                                          </p:spTgt>
                                        </p:tgtEl>
                                        <p:attrNameLst>
                                          <p:attrName>style.visibility</p:attrName>
                                        </p:attrNameLst>
                                      </p:cBhvr>
                                      <p:to>
                                        <p:strVal val="visible"/>
                                      </p:to>
                                    </p:set>
                                    <p:anim calcmode="lin" valueType="num">
                                      <p:cBhvr additive="base">
                                        <p:cTn id="49" dur="500" fill="hold"/>
                                        <p:tgtEl>
                                          <p:spTgt spid="12083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2083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0836">
                                            <p:txEl>
                                              <p:pRg st="8" end="8"/>
                                            </p:txEl>
                                          </p:spTgt>
                                        </p:tgtEl>
                                        <p:attrNameLst>
                                          <p:attrName>style.visibility</p:attrName>
                                        </p:attrNameLst>
                                      </p:cBhvr>
                                      <p:to>
                                        <p:strVal val="visible"/>
                                      </p:to>
                                    </p:set>
                                    <p:anim calcmode="lin" valueType="num">
                                      <p:cBhvr additive="base">
                                        <p:cTn id="55" dur="500" fill="hold"/>
                                        <p:tgtEl>
                                          <p:spTgt spid="12083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2083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0836">
                                            <p:txEl>
                                              <p:pRg st="9" end="9"/>
                                            </p:txEl>
                                          </p:spTgt>
                                        </p:tgtEl>
                                        <p:attrNameLst>
                                          <p:attrName>style.visibility</p:attrName>
                                        </p:attrNameLst>
                                      </p:cBhvr>
                                      <p:to>
                                        <p:strVal val="visible"/>
                                      </p:to>
                                    </p:set>
                                    <p:anim calcmode="lin" valueType="num">
                                      <p:cBhvr additive="base">
                                        <p:cTn id="61" dur="500" fill="hold"/>
                                        <p:tgtEl>
                                          <p:spTgt spid="12083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2083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6" grpId="0" build="p"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22883"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22884" name="Rectangle 4"/>
          <p:cNvSpPr>
            <a:spLocks noGrp="1" noChangeArrowheads="1"/>
          </p:cNvSpPr>
          <p:nvPr>
            <p:ph type="body" idx="1"/>
          </p:nvPr>
        </p:nvSpPr>
        <p:spPr>
          <a:xfrm>
            <a:off x="304800" y="1447800"/>
            <a:ext cx="8458200" cy="4800600"/>
          </a:xfrm>
          <a:noFill/>
          <a:ln/>
        </p:spPr>
        <p:txBody>
          <a:bodyPr/>
          <a:lstStyle/>
          <a:p>
            <a:pPr>
              <a:spcBef>
                <a:spcPct val="0"/>
              </a:spcBef>
            </a:pPr>
            <a:r>
              <a:rPr lang="en-US" sz="2400" b="1"/>
              <a:t>Sharp decline in price of stock, bond price, and earnings</a:t>
            </a:r>
          </a:p>
          <a:p>
            <a:pPr>
              <a:spcBef>
                <a:spcPct val="0"/>
              </a:spcBef>
            </a:pPr>
            <a:r>
              <a:rPr lang="en-US" sz="2400" b="1"/>
              <a:t>A significant increase in beta. (Beta is the variability in the price of the company’s stock relative to a market index)</a:t>
            </a:r>
          </a:p>
          <a:p>
            <a:pPr>
              <a:spcBef>
                <a:spcPct val="0"/>
              </a:spcBef>
            </a:pPr>
            <a:r>
              <a:rPr lang="en-US" sz="2400" b="1"/>
              <a:t>Market price per share is significantly less than book value per share</a:t>
            </a:r>
          </a:p>
          <a:p>
            <a:pPr>
              <a:spcBef>
                <a:spcPct val="0"/>
              </a:spcBef>
            </a:pPr>
            <a:r>
              <a:rPr lang="en-US" sz="2400" b="1"/>
              <a:t>A significant rise in the company’s weighted-average cost of capital</a:t>
            </a:r>
          </a:p>
          <a:p>
            <a:pPr>
              <a:spcBef>
                <a:spcPct val="0"/>
              </a:spcBef>
            </a:pPr>
            <a:r>
              <a:rPr lang="en-US" sz="2400" b="1"/>
              <a:t>High fixed cost to total cost structure (high operating leverage)</a:t>
            </a:r>
          </a:p>
          <a:p>
            <a:pPr>
              <a:spcBef>
                <a:spcPct val="0"/>
              </a:spcBef>
            </a:pPr>
            <a:r>
              <a:rPr lang="en-US" sz="2400" b="1"/>
              <a:t>Failure to maintain capital assets. (e.g. decline in the ratio of repairs to fixed assets</a:t>
            </a:r>
          </a:p>
        </p:txBody>
      </p:sp>
      <p:sp>
        <p:nvSpPr>
          <p:cNvPr id="122885" name="Rectangle 5"/>
          <p:cNvSpPr>
            <a:spLocks noGrp="1" noChangeArrowheads="1"/>
          </p:cNvSpPr>
          <p:nvPr>
            <p:ph type="title"/>
          </p:nvPr>
        </p:nvSpPr>
        <p:spPr>
          <a:xfrm>
            <a:off x="1371600" y="381000"/>
            <a:ext cx="7620000" cy="1143000"/>
          </a:xfrm>
          <a:noFill/>
          <a:ln/>
        </p:spPr>
        <p:txBody>
          <a:bodyPr/>
          <a:lstStyle/>
          <a:p>
            <a:pPr algn="ctr"/>
            <a:r>
              <a:rPr lang="en-US"/>
              <a:t>QUANTITATIVE FACTORS IN PREDICTING CORPORATE FAILURE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884">
                                            <p:txEl>
                                              <p:pRg st="0" end="0"/>
                                            </p:txEl>
                                          </p:spTgt>
                                        </p:tgtEl>
                                        <p:attrNameLst>
                                          <p:attrName>style.visibility</p:attrName>
                                        </p:attrNameLst>
                                      </p:cBhvr>
                                      <p:to>
                                        <p:strVal val="visible"/>
                                      </p:to>
                                    </p:set>
                                    <p:anim calcmode="lin" valueType="num">
                                      <p:cBhvr additive="base">
                                        <p:cTn id="7" dur="500" fill="hold"/>
                                        <p:tgtEl>
                                          <p:spTgt spid="12288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8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884">
                                            <p:txEl>
                                              <p:pRg st="1" end="1"/>
                                            </p:txEl>
                                          </p:spTgt>
                                        </p:tgtEl>
                                        <p:attrNameLst>
                                          <p:attrName>style.visibility</p:attrName>
                                        </p:attrNameLst>
                                      </p:cBhvr>
                                      <p:to>
                                        <p:strVal val="visible"/>
                                      </p:to>
                                    </p:set>
                                    <p:anim calcmode="lin" valueType="num">
                                      <p:cBhvr additive="base">
                                        <p:cTn id="13" dur="500" fill="hold"/>
                                        <p:tgtEl>
                                          <p:spTgt spid="12288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88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884">
                                            <p:txEl>
                                              <p:pRg st="2" end="2"/>
                                            </p:txEl>
                                          </p:spTgt>
                                        </p:tgtEl>
                                        <p:attrNameLst>
                                          <p:attrName>style.visibility</p:attrName>
                                        </p:attrNameLst>
                                      </p:cBhvr>
                                      <p:to>
                                        <p:strVal val="visible"/>
                                      </p:to>
                                    </p:set>
                                    <p:anim calcmode="lin" valueType="num">
                                      <p:cBhvr additive="base">
                                        <p:cTn id="19" dur="500" fill="hold"/>
                                        <p:tgtEl>
                                          <p:spTgt spid="12288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88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2884">
                                            <p:txEl>
                                              <p:pRg st="3" end="3"/>
                                            </p:txEl>
                                          </p:spTgt>
                                        </p:tgtEl>
                                        <p:attrNameLst>
                                          <p:attrName>style.visibility</p:attrName>
                                        </p:attrNameLst>
                                      </p:cBhvr>
                                      <p:to>
                                        <p:strVal val="visible"/>
                                      </p:to>
                                    </p:set>
                                    <p:anim calcmode="lin" valueType="num">
                                      <p:cBhvr additive="base">
                                        <p:cTn id="25" dur="500" fill="hold"/>
                                        <p:tgtEl>
                                          <p:spTgt spid="12288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88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2884">
                                            <p:txEl>
                                              <p:pRg st="4" end="4"/>
                                            </p:txEl>
                                          </p:spTgt>
                                        </p:tgtEl>
                                        <p:attrNameLst>
                                          <p:attrName>style.visibility</p:attrName>
                                        </p:attrNameLst>
                                      </p:cBhvr>
                                      <p:to>
                                        <p:strVal val="visible"/>
                                      </p:to>
                                    </p:set>
                                    <p:anim calcmode="lin" valueType="num">
                                      <p:cBhvr additive="base">
                                        <p:cTn id="31" dur="500" fill="hold"/>
                                        <p:tgtEl>
                                          <p:spTgt spid="12288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88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2884">
                                            <p:txEl>
                                              <p:pRg st="5" end="5"/>
                                            </p:txEl>
                                          </p:spTgt>
                                        </p:tgtEl>
                                        <p:attrNameLst>
                                          <p:attrName>style.visibility</p:attrName>
                                        </p:attrNameLst>
                                      </p:cBhvr>
                                      <p:to>
                                        <p:strVal val="visible"/>
                                      </p:to>
                                    </p:set>
                                    <p:anim calcmode="lin" valueType="num">
                                      <p:cBhvr additive="base">
                                        <p:cTn id="37" dur="500" fill="hold"/>
                                        <p:tgtEl>
                                          <p:spTgt spid="12288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288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4"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26627" name="Rectangle 3"/>
          <p:cNvSpPr>
            <a:spLocks noGrp="1" noChangeArrowheads="1"/>
          </p:cNvSpPr>
          <p:nvPr>
            <p:ph type="body" idx="1"/>
          </p:nvPr>
        </p:nvSpPr>
        <p:spPr>
          <a:xfrm>
            <a:off x="0" y="1905000"/>
            <a:ext cx="9067800" cy="4114800"/>
          </a:xfrm>
          <a:noFill/>
          <a:ln/>
        </p:spPr>
        <p:txBody>
          <a:bodyPr/>
          <a:lstStyle/>
          <a:p>
            <a:pPr marL="411163" indent="-411163"/>
            <a:r>
              <a:rPr lang="en-US" u="sng"/>
              <a:t>Liquidity Ratios</a:t>
            </a:r>
            <a:endParaRPr lang="en-US"/>
          </a:p>
          <a:p>
            <a:pPr marL="411163" indent="-411163">
              <a:buFont typeface="Monotype Sorts" pitchFamily="2" charset="2"/>
              <a:buNone/>
            </a:pPr>
            <a:r>
              <a:rPr lang="en-US"/>
              <a:t>	Generally, the first concern of the financial analyst is liquidity.  they measures the short-run solvency of a company its ability to meet current debts.</a:t>
            </a:r>
          </a:p>
          <a:p>
            <a:pPr marL="411163" indent="-411163">
              <a:lnSpc>
                <a:spcPct val="0"/>
              </a:lnSpc>
              <a:spcBef>
                <a:spcPct val="0"/>
              </a:spcBef>
              <a:buFont typeface="Monotype Sorts" pitchFamily="2" charset="2"/>
              <a:buNone/>
            </a:pPr>
            <a:endParaRPr lang="en-US"/>
          </a:p>
          <a:p>
            <a:pPr marL="811213" lvl="1">
              <a:spcBef>
                <a:spcPct val="40000"/>
              </a:spcBef>
            </a:pPr>
            <a:r>
              <a:rPr lang="en-US" u="sng"/>
              <a:t>Current Ratio</a:t>
            </a:r>
            <a:endParaRPr lang="en-US"/>
          </a:p>
          <a:p>
            <a:pPr marL="811213" lvl="1">
              <a:buFont typeface="Monotype Sorts" pitchFamily="2" charset="2"/>
              <a:buNone/>
            </a:pPr>
            <a:r>
              <a:rPr lang="en-US"/>
              <a:t>	The current ratio indicates whether there are enough current assets to meet current liabilities.</a:t>
            </a:r>
          </a:p>
          <a:p>
            <a:pPr marL="811213" lvl="1">
              <a:buFont typeface="Monotype Sorts" pitchFamily="2" charset="2"/>
              <a:buNone/>
            </a:pPr>
            <a:r>
              <a:rPr lang="en-US"/>
              <a:t>		</a:t>
            </a:r>
            <a:r>
              <a:rPr lang="en-US" b="1">
                <a:solidFill>
                  <a:srgbClr val="FAFD00"/>
                </a:solidFill>
              </a:rPr>
              <a:t>Current ratio = </a:t>
            </a:r>
            <a:r>
              <a:rPr lang="en-US" b="1" u="sng">
                <a:solidFill>
                  <a:srgbClr val="FAFD00"/>
                </a:solidFill>
              </a:rPr>
              <a:t>Current assets</a:t>
            </a:r>
            <a:endParaRPr lang="en-US" b="1">
              <a:solidFill>
                <a:srgbClr val="FAFD00"/>
              </a:solidFill>
            </a:endParaRPr>
          </a:p>
          <a:p>
            <a:pPr marL="811213" lvl="1">
              <a:buFont typeface="Monotype Sorts" pitchFamily="2" charset="2"/>
              <a:buNone/>
            </a:pPr>
            <a:r>
              <a:rPr lang="en-US" b="1">
                <a:solidFill>
                  <a:srgbClr val="FAFD00"/>
                </a:solidFill>
              </a:rPr>
              <a:t>				       Current liabilities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6627">
                                            <p:txEl>
                                              <p:pRg st="3" end="3"/>
                                            </p:txEl>
                                          </p:spTgt>
                                        </p:tgtEl>
                                        <p:attrNameLst>
                                          <p:attrName>style.visibility</p:attrName>
                                        </p:attrNameLst>
                                      </p:cBhvr>
                                      <p:to>
                                        <p:strVal val="visible"/>
                                      </p:to>
                                    </p:set>
                                    <p:anim calcmode="lin" valueType="num">
                                      <p:cBhvr additive="base">
                                        <p:cTn id="17"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6627">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6627">
                                            <p:txEl>
                                              <p:pRg st="4" end="4"/>
                                            </p:txEl>
                                          </p:spTgt>
                                        </p:tgtEl>
                                        <p:attrNameLst>
                                          <p:attrName>style.visibility</p:attrName>
                                        </p:attrNameLst>
                                      </p:cBhvr>
                                      <p:to>
                                        <p:strVal val="visible"/>
                                      </p:to>
                                    </p:set>
                                    <p:anim calcmode="lin" valueType="num">
                                      <p:cBhvr additive="base">
                                        <p:cTn id="21"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6627">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anim calcmode="lin" valueType="num">
                                      <p:cBhvr additive="base">
                                        <p:cTn id="25"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6627">
                                            <p:txEl>
                                              <p:pRg st="6" end="6"/>
                                            </p:txEl>
                                          </p:spTgt>
                                        </p:tgtEl>
                                        <p:attrNameLst>
                                          <p:attrName>style.visibility</p:attrName>
                                        </p:attrNameLst>
                                      </p:cBhvr>
                                      <p:to>
                                        <p:strVal val="visible"/>
                                      </p:to>
                                    </p:set>
                                    <p:anim calcmode="lin" valueType="num">
                                      <p:cBhvr additive="base">
                                        <p:cTn id="29"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1026"/>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24931" name="Rectangle 1027"/>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24932" name="Rectangle 1028"/>
          <p:cNvSpPr>
            <a:spLocks noGrp="1" noChangeArrowheads="1"/>
          </p:cNvSpPr>
          <p:nvPr>
            <p:ph type="body" idx="1"/>
          </p:nvPr>
        </p:nvSpPr>
        <p:spPr>
          <a:xfrm>
            <a:off x="304800" y="2133600"/>
            <a:ext cx="8458200" cy="4114800"/>
          </a:xfrm>
          <a:noFill/>
          <a:ln/>
        </p:spPr>
        <p:txBody>
          <a:bodyPr/>
          <a:lstStyle/>
          <a:p>
            <a:pPr>
              <a:spcBef>
                <a:spcPct val="0"/>
              </a:spcBef>
            </a:pPr>
            <a:r>
              <a:rPr lang="en-US" sz="2400" b="1"/>
              <a:t>New company</a:t>
            </a:r>
          </a:p>
          <a:p>
            <a:pPr>
              <a:spcBef>
                <a:spcPct val="0"/>
              </a:spcBef>
            </a:pPr>
            <a:r>
              <a:rPr lang="en-US" sz="2400" b="1"/>
              <a:t>Declining industry</a:t>
            </a:r>
          </a:p>
          <a:p>
            <a:pPr>
              <a:spcBef>
                <a:spcPct val="0"/>
              </a:spcBef>
            </a:pPr>
            <a:r>
              <a:rPr lang="en-US" sz="2400" b="1"/>
              <a:t>Inability to obtain adequate financing, and when obtained there are significant loan restrictions</a:t>
            </a:r>
          </a:p>
          <a:p>
            <a:pPr>
              <a:spcBef>
                <a:spcPct val="0"/>
              </a:spcBef>
            </a:pPr>
            <a:r>
              <a:rPr lang="en-US" sz="2400" b="1"/>
              <a:t>A lack in management quality</a:t>
            </a:r>
          </a:p>
        </p:txBody>
      </p:sp>
      <p:sp>
        <p:nvSpPr>
          <p:cNvPr id="124933" name="Rectangle 1029"/>
          <p:cNvSpPr>
            <a:spLocks noGrp="1" noChangeArrowheads="1"/>
          </p:cNvSpPr>
          <p:nvPr>
            <p:ph type="title"/>
          </p:nvPr>
        </p:nvSpPr>
        <p:spPr>
          <a:xfrm>
            <a:off x="1828800" y="381000"/>
            <a:ext cx="7010400" cy="1143000"/>
          </a:xfrm>
          <a:noFill/>
          <a:ln/>
        </p:spPr>
        <p:txBody>
          <a:bodyPr/>
          <a:lstStyle/>
          <a:p>
            <a:pPr algn="ctr"/>
            <a:r>
              <a:rPr lang="en-US"/>
              <a:t>QUANTITATIVE FACTORS IN PREDICTING FAILURE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4932">
                                            <p:txEl>
                                              <p:pRg st="0" end="0"/>
                                            </p:txEl>
                                          </p:spTgt>
                                        </p:tgtEl>
                                        <p:attrNameLst>
                                          <p:attrName>style.visibility</p:attrName>
                                        </p:attrNameLst>
                                      </p:cBhvr>
                                      <p:to>
                                        <p:strVal val="visible"/>
                                      </p:to>
                                    </p:set>
                                    <p:anim calcmode="lin" valueType="num">
                                      <p:cBhvr additive="base">
                                        <p:cTn id="7" dur="500" fill="hold"/>
                                        <p:tgtEl>
                                          <p:spTgt spid="12493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493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4932">
                                            <p:txEl>
                                              <p:pRg st="1" end="1"/>
                                            </p:txEl>
                                          </p:spTgt>
                                        </p:tgtEl>
                                        <p:attrNameLst>
                                          <p:attrName>style.visibility</p:attrName>
                                        </p:attrNameLst>
                                      </p:cBhvr>
                                      <p:to>
                                        <p:strVal val="visible"/>
                                      </p:to>
                                    </p:set>
                                    <p:anim calcmode="lin" valueType="num">
                                      <p:cBhvr additive="base">
                                        <p:cTn id="13" dur="500" fill="hold"/>
                                        <p:tgtEl>
                                          <p:spTgt spid="12493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493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4932">
                                            <p:txEl>
                                              <p:pRg st="2" end="2"/>
                                            </p:txEl>
                                          </p:spTgt>
                                        </p:tgtEl>
                                        <p:attrNameLst>
                                          <p:attrName>style.visibility</p:attrName>
                                        </p:attrNameLst>
                                      </p:cBhvr>
                                      <p:to>
                                        <p:strVal val="visible"/>
                                      </p:to>
                                    </p:set>
                                    <p:anim calcmode="lin" valueType="num">
                                      <p:cBhvr additive="base">
                                        <p:cTn id="19" dur="500" fill="hold"/>
                                        <p:tgtEl>
                                          <p:spTgt spid="12493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493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4932">
                                            <p:txEl>
                                              <p:pRg st="3" end="3"/>
                                            </p:txEl>
                                          </p:spTgt>
                                        </p:tgtEl>
                                        <p:attrNameLst>
                                          <p:attrName>style.visibility</p:attrName>
                                        </p:attrNameLst>
                                      </p:cBhvr>
                                      <p:to>
                                        <p:strVal val="visible"/>
                                      </p:to>
                                    </p:set>
                                    <p:anim calcmode="lin" valueType="num">
                                      <p:cBhvr additive="base">
                                        <p:cTn id="25" dur="500" fill="hold"/>
                                        <p:tgtEl>
                                          <p:spTgt spid="12493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493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2" grpId="0" build="p"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26979"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26980" name="Rectangle 4"/>
          <p:cNvSpPr>
            <a:spLocks noGrp="1" noChangeArrowheads="1"/>
          </p:cNvSpPr>
          <p:nvPr>
            <p:ph type="title"/>
          </p:nvPr>
        </p:nvSpPr>
        <p:spPr>
          <a:xfrm>
            <a:off x="1066800" y="228600"/>
            <a:ext cx="8001000" cy="609600"/>
          </a:xfrm>
          <a:noFill/>
          <a:ln/>
        </p:spPr>
        <p:txBody>
          <a:bodyPr/>
          <a:lstStyle/>
          <a:p>
            <a:pPr algn="ctr"/>
            <a:r>
              <a:rPr lang="en-US"/>
              <a:t>CONSOLIDATED BALANCE SHEETS</a:t>
            </a:r>
          </a:p>
        </p:txBody>
      </p:sp>
      <p:sp>
        <p:nvSpPr>
          <p:cNvPr id="126981" name="Rectangle 5"/>
          <p:cNvSpPr>
            <a:spLocks noChangeArrowheads="1"/>
          </p:cNvSpPr>
          <p:nvPr/>
        </p:nvSpPr>
        <p:spPr bwMode="auto">
          <a:xfrm>
            <a:off x="915988" y="915988"/>
            <a:ext cx="7845425" cy="5057775"/>
          </a:xfrm>
          <a:prstGeom prst="rect">
            <a:avLst/>
          </a:prstGeom>
          <a:noFill/>
          <a:ln w="12700">
            <a:noFill/>
            <a:miter lim="800000"/>
            <a:headEnd/>
            <a:tailEnd/>
          </a:ln>
          <a:effectLst/>
        </p:spPr>
        <p:txBody>
          <a:bodyPr lIns="90488" tIns="44450" rIns="90488" bIns="44450">
            <a:spAutoFit/>
          </a:bodyPr>
          <a:lstStyle/>
          <a:p>
            <a:pPr algn="l" defTabSz="911225">
              <a:tabLst>
                <a:tab pos="5424488" algn="dec"/>
                <a:tab pos="7205663" algn="dec"/>
              </a:tabLst>
            </a:pPr>
            <a:r>
              <a:rPr lang="en-US" sz="1200" b="1"/>
              <a:t>December 31,</a:t>
            </a:r>
            <a:r>
              <a:rPr lang="en-US" sz="1200" b="1" u="sng"/>
              <a:t>	1993	1992		</a:t>
            </a:r>
            <a:r>
              <a:rPr lang="en-US" sz="1200" b="1" i="1" u="sng"/>
              <a:t>Assets</a:t>
            </a:r>
            <a:endParaRPr lang="en-US" sz="1200"/>
          </a:p>
          <a:p>
            <a:pPr algn="l" defTabSz="911225">
              <a:tabLst>
                <a:tab pos="5424488" algn="dec"/>
                <a:tab pos="7205663" algn="dec"/>
              </a:tabLst>
            </a:pPr>
            <a:r>
              <a:rPr lang="en-US" sz="1200"/>
              <a:t>Cash	9,150,210	7,679,800</a:t>
            </a:r>
          </a:p>
          <a:p>
            <a:pPr algn="l" defTabSz="911225">
              <a:tabLst>
                <a:tab pos="5424488" algn="dec"/>
                <a:tab pos="7205663" algn="dec"/>
              </a:tabLst>
            </a:pPr>
            <a:r>
              <a:rPr lang="en-US" sz="1200"/>
              <a:t>Accounts receivable less allowances	6,952,700	6,411,470</a:t>
            </a:r>
          </a:p>
          <a:p>
            <a:pPr algn="l" defTabSz="911225">
              <a:tabLst>
                <a:tab pos="5424488" algn="dec"/>
                <a:tab pos="7205663" algn="dec"/>
              </a:tabLst>
            </a:pPr>
            <a:r>
              <a:rPr lang="en-US" sz="1200"/>
              <a:t>Inventories	5,755,040	5,293,910</a:t>
            </a:r>
          </a:p>
          <a:p>
            <a:pPr algn="l" defTabSz="911225">
              <a:tabLst>
                <a:tab pos="5424488" algn="dec"/>
                <a:tab pos="7205663" algn="dec"/>
              </a:tabLst>
            </a:pPr>
            <a:r>
              <a:rPr lang="en-US" sz="1200"/>
              <a:t>Other current assets	897,670	895,760</a:t>
            </a:r>
          </a:p>
          <a:p>
            <a:pPr algn="l" defTabSz="911225">
              <a:tabLst>
                <a:tab pos="5424488" algn="dec"/>
                <a:tab pos="7205663" algn="dec"/>
              </a:tabLst>
            </a:pPr>
            <a:r>
              <a:rPr lang="en-US" sz="1200"/>
              <a:t>   </a:t>
            </a:r>
            <a:r>
              <a:rPr lang="en-US" sz="1200" b="1"/>
              <a:t>Total current assets	22,755,620	20,280,940</a:t>
            </a:r>
            <a:endParaRPr lang="en-US" sz="1200"/>
          </a:p>
          <a:p>
            <a:pPr algn="l" defTabSz="911225">
              <a:tabLst>
                <a:tab pos="5424488" algn="dec"/>
                <a:tab pos="7205663" algn="dec"/>
              </a:tabLst>
            </a:pPr>
            <a:r>
              <a:rPr lang="en-US" sz="1200"/>
              <a:t>Investments	304,710	174,640</a:t>
            </a:r>
          </a:p>
          <a:p>
            <a:pPr algn="l" defTabSz="911225">
              <a:tabLst>
                <a:tab pos="5424488" algn="dec"/>
                <a:tab pos="7205663" algn="dec"/>
              </a:tabLst>
            </a:pPr>
            <a:r>
              <a:rPr lang="en-US" sz="1200"/>
              <a:t>Property, plant and equipment</a:t>
            </a:r>
          </a:p>
          <a:p>
            <a:pPr algn="l" defTabSz="911225">
              <a:tabLst>
                <a:tab pos="5424488" algn="dec"/>
                <a:tab pos="7205663" algn="dec"/>
              </a:tabLst>
            </a:pPr>
            <a:r>
              <a:rPr lang="en-US" sz="1200"/>
              <a:t>     Land	336,780	292,480</a:t>
            </a:r>
          </a:p>
          <a:p>
            <a:pPr algn="l" defTabSz="911225">
              <a:tabLst>
                <a:tab pos="5424488" algn="dec"/>
                <a:tab pos="7205663" algn="dec"/>
              </a:tabLst>
            </a:pPr>
            <a:r>
              <a:rPr lang="en-US" sz="1200"/>
              <a:t>     Buildings	4,940,740	4,277,040</a:t>
            </a:r>
          </a:p>
          <a:p>
            <a:pPr algn="l" defTabSz="911225">
              <a:tabLst>
                <a:tab pos="5424488" algn="dec"/>
                <a:tab pos="7205663" algn="dec"/>
              </a:tabLst>
            </a:pPr>
            <a:r>
              <a:rPr lang="en-US" sz="1200"/>
              <a:t>     Machinery &amp; Equipment	8,791,660	7,783,080</a:t>
            </a:r>
          </a:p>
          <a:p>
            <a:pPr algn="l" defTabSz="911225">
              <a:tabLst>
                <a:tab pos="5424488" algn="dec"/>
                <a:tab pos="7205663" algn="dec"/>
              </a:tabLst>
            </a:pPr>
            <a:r>
              <a:rPr lang="en-US" sz="1200"/>
              <a:t>     Total Property, Plant  &amp; Equipment	14,069,180	12,352,600</a:t>
            </a:r>
          </a:p>
          <a:p>
            <a:pPr algn="l" defTabSz="911225">
              <a:tabLst>
                <a:tab pos="5424488" algn="dec"/>
                <a:tab pos="7205663" algn="dec"/>
              </a:tabLst>
            </a:pPr>
            <a:r>
              <a:rPr lang="en-US" sz="1200"/>
              <a:t>Less accumulated depreciation	5,475,040	4,656,370</a:t>
            </a:r>
          </a:p>
          <a:p>
            <a:pPr algn="l" defTabSz="911225">
              <a:tabLst>
                <a:tab pos="5424488" algn="dec"/>
                <a:tab pos="7205663" algn="dec"/>
              </a:tabLst>
            </a:pPr>
            <a:r>
              <a:rPr lang="en-US" sz="1200"/>
              <a:t>Property plant &amp; Equipment net of depreciation	8,594,140	7,696,230</a:t>
            </a:r>
          </a:p>
          <a:p>
            <a:pPr algn="l" defTabSz="911225">
              <a:tabLst>
                <a:tab pos="5424488" algn="dec"/>
                <a:tab pos="7205663" algn="dec"/>
              </a:tabLst>
            </a:pPr>
            <a:r>
              <a:rPr lang="en-US" sz="1200"/>
              <a:t>Intangibles 	1,934,650	1,828,510</a:t>
            </a:r>
          </a:p>
          <a:p>
            <a:pPr algn="l" defTabSz="911225">
              <a:tabLst>
                <a:tab pos="5424488" algn="dec"/>
                <a:tab pos="7205663" algn="dec"/>
              </a:tabLst>
            </a:pPr>
            <a:r>
              <a:rPr lang="en-US" sz="1200"/>
              <a:t>Other assets	362,990	468,980</a:t>
            </a:r>
          </a:p>
          <a:p>
            <a:pPr algn="l" defTabSz="911225">
              <a:spcBef>
                <a:spcPct val="30000"/>
              </a:spcBef>
              <a:tabLst>
                <a:tab pos="5424488" algn="dec"/>
                <a:tab pos="7205663" algn="dec"/>
              </a:tabLst>
            </a:pPr>
            <a:r>
              <a:rPr lang="en-US" sz="1200" b="1"/>
              <a:t>Total Assets	33,952,110	30,449,300</a:t>
            </a:r>
          </a:p>
          <a:p>
            <a:pPr algn="l" defTabSz="911225">
              <a:spcBef>
                <a:spcPct val="30000"/>
              </a:spcBef>
              <a:tabLst>
                <a:tab pos="5424488" algn="dec"/>
                <a:tab pos="7205663" algn="dec"/>
              </a:tabLst>
            </a:pPr>
            <a:r>
              <a:rPr lang="en-US" sz="1200" b="1" i="1" u="sng"/>
              <a:t>Liabilities</a:t>
            </a:r>
            <a:r>
              <a:rPr lang="en-US" sz="1200" b="1" u="sng"/>
              <a:t>	</a:t>
            </a:r>
            <a:r>
              <a:rPr lang="en-US" sz="1200" b="1"/>
              <a:t>	</a:t>
            </a:r>
            <a:endParaRPr lang="en-US" sz="1200" b="1" u="sng"/>
          </a:p>
          <a:p>
            <a:pPr algn="l" defTabSz="911225">
              <a:tabLst>
                <a:tab pos="5424488" algn="dec"/>
                <a:tab pos="7205663" algn="dec"/>
              </a:tabLst>
            </a:pPr>
            <a:r>
              <a:rPr lang="en-US" sz="1200"/>
              <a:t>Loans payable to Banks	588,600	616,040	</a:t>
            </a:r>
          </a:p>
          <a:p>
            <a:pPr algn="l" defTabSz="911225">
              <a:tabLst>
                <a:tab pos="5424488" algn="dec"/>
                <a:tab pos="7205663" algn="dec"/>
              </a:tabLst>
            </a:pPr>
            <a:r>
              <a:rPr lang="en-US" sz="1200"/>
              <a:t>Accounts payable  &amp; Accrued Expenses	6,030,420	5,267,770</a:t>
            </a:r>
          </a:p>
          <a:p>
            <a:pPr algn="l" defTabSz="911225">
              <a:tabLst>
                <a:tab pos="5424488" algn="dec"/>
                <a:tab pos="7205663" algn="dec"/>
              </a:tabLst>
            </a:pPr>
            <a:r>
              <a:rPr lang="en-US" sz="1200"/>
              <a:t>   Total current liabilities	6,619,020	5,883,810</a:t>
            </a:r>
          </a:p>
          <a:p>
            <a:pPr algn="l" defTabSz="911225">
              <a:tabLst>
                <a:tab pos="5424488" algn="dec"/>
                <a:tab pos="7205663" algn="dec"/>
              </a:tabLst>
            </a:pPr>
            <a:r>
              <a:rPr lang="en-US" sz="1200"/>
              <a:t>Long term Debt	4,415,510	3,679,650</a:t>
            </a:r>
          </a:p>
          <a:p>
            <a:pPr algn="l" defTabSz="911225">
              <a:spcBef>
                <a:spcPct val="30000"/>
              </a:spcBef>
              <a:tabLst>
                <a:tab pos="5424488" algn="dec"/>
                <a:tab pos="7205663" algn="dec"/>
              </a:tabLst>
            </a:pPr>
            <a:r>
              <a:rPr lang="en-US" sz="1200" b="1" u="sng"/>
              <a:t>Shareholders’ Equity</a:t>
            </a:r>
          </a:p>
          <a:p>
            <a:pPr algn="l" defTabSz="911225">
              <a:tabLst>
                <a:tab pos="5424488" algn="dec"/>
                <a:tab pos="7205663" algn="dec"/>
              </a:tabLst>
            </a:pPr>
            <a:r>
              <a:rPr lang="en-US" sz="1200"/>
              <a:t>  </a:t>
            </a:r>
            <a:r>
              <a:rPr lang="en-US" sz="1200" b="1"/>
              <a:t>Total Shareholder’s Equity	22,917,580	20,885,840</a:t>
            </a:r>
          </a:p>
          <a:p>
            <a:pPr algn="l" defTabSz="911225">
              <a:spcBef>
                <a:spcPct val="30000"/>
              </a:spcBef>
              <a:tabLst>
                <a:tab pos="5424488" algn="dec"/>
                <a:tab pos="7205663" algn="dec"/>
              </a:tabLst>
            </a:pPr>
            <a:r>
              <a:rPr lang="en-US" sz="1200" b="1"/>
              <a:t>Total Liabilities and Shareholders’ Equity	33,952,110	30,449,300</a:t>
            </a:r>
          </a:p>
        </p:txBody>
      </p:sp>
    </p:spTree>
  </p:cSld>
  <p:clrMapOvr>
    <a:masterClrMapping/>
  </p:clrMapOvr>
  <p:transition spd="slow">
    <p:blinds dir="vert"/>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29027"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29028" name="Rectangle 4"/>
          <p:cNvSpPr>
            <a:spLocks noGrp="1" noChangeArrowheads="1"/>
          </p:cNvSpPr>
          <p:nvPr>
            <p:ph type="title"/>
          </p:nvPr>
        </p:nvSpPr>
        <p:spPr>
          <a:xfrm>
            <a:off x="1219200" y="228600"/>
            <a:ext cx="7848600" cy="1066800"/>
          </a:xfrm>
          <a:noFill/>
          <a:ln/>
        </p:spPr>
        <p:txBody>
          <a:bodyPr/>
          <a:lstStyle/>
          <a:p>
            <a:pPr algn="ctr"/>
            <a:r>
              <a:rPr lang="en-US"/>
              <a:t>CONSOLIDATED STATEMENTS OF INCOME</a:t>
            </a:r>
          </a:p>
        </p:txBody>
      </p:sp>
      <p:sp>
        <p:nvSpPr>
          <p:cNvPr id="129029" name="Rectangle 5"/>
          <p:cNvSpPr>
            <a:spLocks noChangeArrowheads="1"/>
          </p:cNvSpPr>
          <p:nvPr/>
        </p:nvSpPr>
        <p:spPr bwMode="auto">
          <a:xfrm>
            <a:off x="230188" y="1906588"/>
            <a:ext cx="8759825" cy="2924175"/>
          </a:xfrm>
          <a:prstGeom prst="rect">
            <a:avLst/>
          </a:prstGeom>
          <a:noFill/>
          <a:ln w="12700">
            <a:noFill/>
            <a:miter lim="800000"/>
            <a:headEnd/>
            <a:tailEnd/>
          </a:ln>
          <a:effectLst/>
        </p:spPr>
        <p:txBody>
          <a:bodyPr lIns="90488" tIns="44450" rIns="90488" bIns="44450">
            <a:spAutoFit/>
          </a:bodyPr>
          <a:lstStyle/>
          <a:p>
            <a:pPr algn="l" defTabSz="911225">
              <a:tabLst>
                <a:tab pos="5424488" algn="dec"/>
                <a:tab pos="7205663" algn="dec"/>
              </a:tabLst>
            </a:pPr>
            <a:r>
              <a:rPr lang="en-US" sz="1600" b="1"/>
              <a:t>December 31, </a:t>
            </a:r>
            <a:r>
              <a:rPr lang="en-US" sz="1600" b="1" u="sng"/>
              <a:t>	1993	1992		</a:t>
            </a:r>
          </a:p>
          <a:p>
            <a:pPr algn="l" defTabSz="911225">
              <a:tabLst>
                <a:tab pos="5424488" algn="dec"/>
                <a:tab pos="7205663" algn="dec"/>
              </a:tabLst>
            </a:pPr>
            <a:endParaRPr lang="en-US" sz="1600" b="1" u="sng"/>
          </a:p>
          <a:p>
            <a:pPr algn="l" defTabSz="911225">
              <a:tabLst>
                <a:tab pos="5424488" algn="dec"/>
                <a:tab pos="7205663" algn="dec"/>
              </a:tabLst>
            </a:pPr>
            <a:r>
              <a:rPr lang="en-US" sz="1600" b="1"/>
              <a:t>Net Sales</a:t>
            </a:r>
            <a:r>
              <a:rPr lang="en-US" sz="1600"/>
              <a:t>	</a:t>
            </a:r>
            <a:r>
              <a:rPr lang="en-US" sz="1600" b="1"/>
              <a:t>47,443,200</a:t>
            </a:r>
            <a:r>
              <a:rPr lang="en-US" sz="1600"/>
              <a:t>	</a:t>
            </a:r>
            <a:r>
              <a:rPr lang="en-US" sz="1600" b="1"/>
              <a:t>45,684,060</a:t>
            </a:r>
            <a:endParaRPr lang="en-US" sz="1600"/>
          </a:p>
          <a:p>
            <a:pPr algn="l" defTabSz="911225">
              <a:tabLst>
                <a:tab pos="5424488" algn="dec"/>
                <a:tab pos="7205663" algn="dec"/>
              </a:tabLst>
            </a:pPr>
            <a:r>
              <a:rPr lang="en-US" sz="1600"/>
              <a:t>Cost of goods sold	18,371,190	17,995,370</a:t>
            </a:r>
          </a:p>
          <a:p>
            <a:pPr algn="l" defTabSz="911225">
              <a:tabLst>
                <a:tab pos="5424488" algn="dec"/>
                <a:tab pos="7205663" algn="dec"/>
              </a:tabLst>
            </a:pPr>
            <a:r>
              <a:rPr lang="en-US" sz="1600"/>
              <a:t>Selling, Admin. &amp; General Expense	16,959,630	15,944,040</a:t>
            </a:r>
          </a:p>
          <a:p>
            <a:pPr algn="l" defTabSz="911225">
              <a:tabLst>
                <a:tab pos="5424488" algn="dec"/>
                <a:tab pos="7205663" algn="dec"/>
              </a:tabLst>
            </a:pPr>
            <a:r>
              <a:rPr lang="en-US" sz="1600" b="1"/>
              <a:t>	</a:t>
            </a:r>
            <a:r>
              <a:rPr lang="en-US" sz="1600"/>
              <a:t>35,330,820	33,939,410</a:t>
            </a:r>
            <a:endParaRPr lang="en-US" sz="1600" b="1"/>
          </a:p>
          <a:p>
            <a:pPr algn="l" defTabSz="911225">
              <a:tabLst>
                <a:tab pos="5424488" algn="dec"/>
                <a:tab pos="7205663" algn="dec"/>
              </a:tabLst>
            </a:pPr>
            <a:r>
              <a:rPr lang="en-US" sz="1600" b="1"/>
              <a:t>Income before interest and taxes	12,112,380	11,744,650</a:t>
            </a:r>
            <a:endParaRPr lang="en-US" sz="1600"/>
          </a:p>
          <a:p>
            <a:pPr algn="l" defTabSz="911225">
              <a:tabLst>
                <a:tab pos="5424488" algn="dec"/>
                <a:tab pos="7205663" algn="dec"/>
              </a:tabLst>
            </a:pPr>
            <a:r>
              <a:rPr lang="en-US" sz="1600"/>
              <a:t>Interest	1,136,970	1,243,780</a:t>
            </a:r>
          </a:p>
          <a:p>
            <a:pPr algn="l" defTabSz="911225">
              <a:spcBef>
                <a:spcPct val="30000"/>
              </a:spcBef>
              <a:tabLst>
                <a:tab pos="5424488" algn="dec"/>
                <a:tab pos="7205663" algn="dec"/>
              </a:tabLst>
            </a:pPr>
            <a:r>
              <a:rPr lang="en-US" sz="1600" b="1"/>
              <a:t>Income before taxes	10,975,410	10,500,870</a:t>
            </a:r>
          </a:p>
          <a:p>
            <a:pPr algn="l" defTabSz="911225">
              <a:tabLst>
                <a:tab pos="5424488" algn="dec"/>
                <a:tab pos="7205663" algn="dec"/>
              </a:tabLst>
            </a:pPr>
            <a:r>
              <a:rPr lang="en-US" sz="1600"/>
              <a:t>Taxes	3,804,010	3,942,590</a:t>
            </a:r>
          </a:p>
          <a:p>
            <a:pPr algn="l" defTabSz="911225">
              <a:spcBef>
                <a:spcPct val="30000"/>
              </a:spcBef>
              <a:tabLst>
                <a:tab pos="5424488" algn="dec"/>
                <a:tab pos="7205663" algn="dec"/>
              </a:tabLst>
            </a:pPr>
            <a:r>
              <a:rPr lang="en-US" sz="1600" b="1"/>
              <a:t>Net profit	7,171,400	6,558,280</a:t>
            </a:r>
          </a:p>
        </p:txBody>
      </p:sp>
    </p:spTree>
  </p:cSld>
  <p:clrMapOvr>
    <a:masterClrMapping/>
  </p:clrMapOvr>
  <p:transition spd="slow">
    <p:blinds dir="vert"/>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a:t>           BOOK CASE ANALYSIS</a:t>
            </a:r>
            <a:br>
              <a:rPr lang="en-US"/>
            </a:br>
            <a:r>
              <a:rPr lang="en-US"/>
              <a:t>         Which U.S. Company is it?</a:t>
            </a:r>
          </a:p>
        </p:txBody>
      </p:sp>
      <p:sp>
        <p:nvSpPr>
          <p:cNvPr id="140291" name="Rectangle 3"/>
          <p:cNvSpPr>
            <a:spLocks noGrp="1" noChangeArrowheads="1"/>
          </p:cNvSpPr>
          <p:nvPr>
            <p:ph type="body" sz="half" idx="1"/>
          </p:nvPr>
        </p:nvSpPr>
        <p:spPr/>
        <p:txBody>
          <a:bodyPr/>
          <a:lstStyle/>
          <a:p>
            <a:pPr>
              <a:buFont typeface="Monotype Sorts" pitchFamily="2" charset="2"/>
              <a:buNone/>
            </a:pPr>
            <a:r>
              <a:rPr lang="en-US" sz="2400"/>
              <a:t>             1992       1993</a:t>
            </a:r>
          </a:p>
          <a:p>
            <a:pPr>
              <a:buFont typeface="Monotype Sorts" pitchFamily="2" charset="2"/>
              <a:buNone/>
            </a:pPr>
            <a:endParaRPr lang="en-US" sz="2400"/>
          </a:p>
          <a:p>
            <a:pPr>
              <a:buFont typeface="Monotype Sorts" pitchFamily="2" charset="2"/>
              <a:buNone/>
            </a:pPr>
            <a:r>
              <a:rPr lang="en-US" sz="2400"/>
              <a:t>ROA     21.5%      21%</a:t>
            </a:r>
          </a:p>
          <a:p>
            <a:pPr>
              <a:buFont typeface="Monotype Sorts" pitchFamily="2" charset="2"/>
              <a:buNone/>
            </a:pPr>
            <a:r>
              <a:rPr lang="en-US" sz="2400"/>
              <a:t>ROE     31.4%      31.2%</a:t>
            </a:r>
          </a:p>
          <a:p>
            <a:pPr>
              <a:buFont typeface="Monotype Sorts" pitchFamily="2" charset="2"/>
              <a:buNone/>
            </a:pPr>
            <a:r>
              <a:rPr lang="en-US" sz="2400"/>
              <a:t>PM        14.3%      15%</a:t>
            </a:r>
          </a:p>
          <a:p>
            <a:pPr>
              <a:buFont typeface="Monotype Sorts" pitchFamily="2" charset="2"/>
              <a:buNone/>
            </a:pPr>
            <a:r>
              <a:rPr lang="en-US" sz="2400"/>
              <a:t>CR         3.4           3.4</a:t>
            </a:r>
          </a:p>
          <a:p>
            <a:pPr>
              <a:buFont typeface="Monotype Sorts" pitchFamily="2" charset="2"/>
              <a:buNone/>
            </a:pPr>
            <a:r>
              <a:rPr lang="en-US" sz="2400"/>
              <a:t>QR         2.5           2.6</a:t>
            </a:r>
          </a:p>
          <a:p>
            <a:pPr>
              <a:buFont typeface="Monotype Sorts" pitchFamily="2" charset="2"/>
              <a:buNone/>
            </a:pPr>
            <a:r>
              <a:rPr lang="en-US" sz="2400"/>
              <a:t>DR        12%          13%</a:t>
            </a:r>
          </a:p>
          <a:p>
            <a:pPr>
              <a:buFont typeface="Monotype Sorts" pitchFamily="2" charset="2"/>
              <a:buNone/>
            </a:pPr>
            <a:endParaRPr lang="en-US" sz="2400"/>
          </a:p>
          <a:p>
            <a:pPr>
              <a:buFont typeface="Monotype Sorts" pitchFamily="2" charset="2"/>
              <a:buNone/>
            </a:pPr>
            <a:r>
              <a:rPr lang="en-US" sz="2400"/>
              <a:t> </a:t>
            </a:r>
          </a:p>
          <a:p>
            <a:pPr>
              <a:buFont typeface="Monotype Sorts" pitchFamily="2" charset="2"/>
              <a:buNone/>
            </a:pPr>
            <a:r>
              <a:rPr lang="en-US" sz="2400"/>
              <a:t>   </a:t>
            </a:r>
          </a:p>
        </p:txBody>
      </p:sp>
      <p:sp>
        <p:nvSpPr>
          <p:cNvPr id="140292" name="Rectangle 4"/>
          <p:cNvSpPr>
            <a:spLocks noGrp="1" noChangeArrowheads="1"/>
          </p:cNvSpPr>
          <p:nvPr>
            <p:ph type="body" sz="half" idx="2"/>
          </p:nvPr>
        </p:nvSpPr>
        <p:spPr/>
        <p:txBody>
          <a:bodyPr/>
          <a:lstStyle/>
          <a:p>
            <a:pPr>
              <a:buFont typeface="Monotype Sorts" pitchFamily="2" charset="2"/>
              <a:buNone/>
            </a:pPr>
            <a:r>
              <a:rPr lang="en-US" sz="2400"/>
              <a:t>               1992     1993</a:t>
            </a:r>
          </a:p>
          <a:p>
            <a:pPr>
              <a:buFont typeface="Monotype Sorts" pitchFamily="2" charset="2"/>
              <a:buNone/>
            </a:pPr>
            <a:endParaRPr lang="en-US" sz="2400"/>
          </a:p>
          <a:p>
            <a:pPr>
              <a:buFont typeface="Monotype Sorts" pitchFamily="2" charset="2"/>
              <a:buNone/>
            </a:pPr>
            <a:r>
              <a:rPr lang="en-US" sz="2400"/>
              <a:t>D/E          18%      19%</a:t>
            </a:r>
          </a:p>
          <a:p>
            <a:pPr>
              <a:buFont typeface="Monotype Sorts" pitchFamily="2" charset="2"/>
              <a:buNone/>
            </a:pPr>
            <a:r>
              <a:rPr lang="en-US" sz="2400"/>
              <a:t>IT              5.2        5.9</a:t>
            </a:r>
          </a:p>
          <a:p>
            <a:pPr>
              <a:buFont typeface="Monotype Sorts" pitchFamily="2" charset="2"/>
              <a:buNone/>
            </a:pPr>
            <a:r>
              <a:rPr lang="en-US" sz="2400"/>
              <a:t>Z Score    6.25       5.94</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dirty="0" smtClean="0"/>
              <a:t>Corona Foods </a:t>
            </a:r>
            <a:r>
              <a:rPr lang="en-US" dirty="0"/>
              <a:t>- Ratio Findings</a:t>
            </a:r>
          </a:p>
        </p:txBody>
      </p:sp>
      <p:sp>
        <p:nvSpPr>
          <p:cNvPr id="138243" name="Rectangle 3"/>
          <p:cNvSpPr>
            <a:spLocks noGrp="1" noChangeArrowheads="1"/>
          </p:cNvSpPr>
          <p:nvPr>
            <p:ph type="body" idx="1"/>
          </p:nvPr>
        </p:nvSpPr>
        <p:spPr/>
        <p:txBody>
          <a:bodyPr/>
          <a:lstStyle/>
          <a:p>
            <a:r>
              <a:rPr lang="en-US" dirty="0"/>
              <a:t>   Item           </a:t>
            </a:r>
            <a:r>
              <a:rPr lang="en-US" dirty="0" smtClean="0"/>
              <a:t>85          86          87</a:t>
            </a:r>
            <a:endParaRPr lang="en-US" dirty="0"/>
          </a:p>
          <a:p>
            <a:r>
              <a:rPr lang="en-US" dirty="0"/>
              <a:t>   ROA         </a:t>
            </a:r>
            <a:r>
              <a:rPr lang="en-US" dirty="0" smtClean="0"/>
              <a:t>-12.3</a:t>
            </a:r>
            <a:r>
              <a:rPr lang="en-US" dirty="0"/>
              <a:t>%    </a:t>
            </a:r>
            <a:r>
              <a:rPr lang="en-US" dirty="0" smtClean="0"/>
              <a:t>-11.1%   -13.7</a:t>
            </a:r>
            <a:r>
              <a:rPr lang="en-US" dirty="0"/>
              <a:t>%</a:t>
            </a:r>
          </a:p>
          <a:p>
            <a:r>
              <a:rPr lang="en-US" dirty="0"/>
              <a:t>   ROE          </a:t>
            </a:r>
            <a:r>
              <a:rPr lang="en-US" dirty="0" smtClean="0"/>
              <a:t>-9.0</a:t>
            </a:r>
            <a:r>
              <a:rPr lang="en-US" dirty="0"/>
              <a:t>%    </a:t>
            </a:r>
            <a:r>
              <a:rPr lang="en-US" dirty="0" smtClean="0"/>
              <a:t>-10.8</a:t>
            </a:r>
            <a:r>
              <a:rPr lang="en-US" dirty="0"/>
              <a:t>%    </a:t>
            </a:r>
            <a:r>
              <a:rPr lang="en-US" dirty="0" smtClean="0"/>
              <a:t>-11.5</a:t>
            </a:r>
            <a:r>
              <a:rPr lang="en-US" dirty="0"/>
              <a:t>%</a:t>
            </a:r>
          </a:p>
          <a:p>
            <a:r>
              <a:rPr lang="en-US" dirty="0"/>
              <a:t>   CR             </a:t>
            </a:r>
            <a:r>
              <a:rPr lang="en-US" dirty="0" smtClean="0"/>
              <a:t>.694       .642       .647</a:t>
            </a:r>
            <a:endParaRPr lang="en-US" dirty="0"/>
          </a:p>
          <a:p>
            <a:r>
              <a:rPr lang="en-US" dirty="0"/>
              <a:t>   DR              </a:t>
            </a:r>
            <a:r>
              <a:rPr lang="en-US" dirty="0" smtClean="0"/>
              <a:t>268</a:t>
            </a:r>
            <a:r>
              <a:rPr lang="en-US" dirty="0"/>
              <a:t>%     </a:t>
            </a:r>
            <a:r>
              <a:rPr lang="en-US" dirty="0" smtClean="0"/>
              <a:t>272.1%   270.2%</a:t>
            </a:r>
            <a:endParaRPr lang="en-US" dirty="0"/>
          </a:p>
          <a:p>
            <a:r>
              <a:rPr lang="en-US" dirty="0"/>
              <a:t>   D/E             </a:t>
            </a:r>
            <a:r>
              <a:rPr lang="en-US" dirty="0" smtClean="0"/>
              <a:t>219%     267%    277%</a:t>
            </a:r>
            <a:endParaRPr lang="en-US" dirty="0"/>
          </a:p>
          <a:p>
            <a:r>
              <a:rPr lang="en-US" dirty="0"/>
              <a:t>   Z Score       1.65       1.38      1.35</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1371600" y="228600"/>
            <a:ext cx="7086600" cy="1524000"/>
          </a:xfrm>
          <a:noFill/>
          <a:ln/>
        </p:spPr>
        <p:txBody>
          <a:bodyPr/>
          <a:lstStyle/>
          <a:p>
            <a:pPr algn="ctr"/>
            <a:r>
              <a:rPr lang="en-US" dirty="0" smtClean="0"/>
              <a:t>PERFORMANCE CONTRACTS</a:t>
            </a:r>
            <a:endParaRPr lang="en-US" dirty="0"/>
          </a:p>
        </p:txBody>
      </p:sp>
      <p:sp>
        <p:nvSpPr>
          <p:cNvPr id="156675" name="Rectangle 3"/>
          <p:cNvSpPr>
            <a:spLocks noGrp="1" noChangeArrowheads="1"/>
          </p:cNvSpPr>
          <p:nvPr>
            <p:ph type="body" idx="1"/>
          </p:nvPr>
        </p:nvSpPr>
        <p:spPr>
          <a:xfrm>
            <a:off x="0" y="1447800"/>
            <a:ext cx="9067800" cy="4495800"/>
          </a:xfrm>
          <a:noFill/>
          <a:ln/>
        </p:spPr>
        <p:txBody>
          <a:bodyPr/>
          <a:lstStyle/>
          <a:p>
            <a:pPr marL="60325" indent="0">
              <a:buFont typeface="Monotype Sorts" pitchFamily="2" charset="2"/>
              <a:buNone/>
            </a:pPr>
            <a:r>
              <a:rPr lang="en-US" dirty="0">
                <a:effectLst>
                  <a:outerShdw blurRad="38100" dist="38100" dir="2700000" algn="tl">
                    <a:srgbClr val="000000"/>
                  </a:outerShdw>
                </a:effectLst>
              </a:rPr>
              <a:t>Introduction to </a:t>
            </a:r>
            <a:r>
              <a:rPr lang="en-US" dirty="0" smtClean="0">
                <a:effectLst>
                  <a:outerShdw blurRad="38100" dist="38100" dir="2700000" algn="tl">
                    <a:srgbClr val="000000"/>
                  </a:outerShdw>
                </a:effectLst>
              </a:rPr>
              <a:t>Performance Contracts and Memorandums of Understanding:</a:t>
            </a:r>
            <a:endParaRPr lang="en-US" i="1" dirty="0">
              <a:effectLst>
                <a:outerShdw blurRad="38100" dist="38100" dir="2700000" algn="tl">
                  <a:srgbClr val="000000"/>
                </a:outerShdw>
              </a:effectLst>
            </a:endParaRPr>
          </a:p>
          <a:p>
            <a:pPr marL="60325" indent="0">
              <a:spcBef>
                <a:spcPct val="75000"/>
              </a:spcBef>
              <a:buFont typeface="Monotype Sorts" pitchFamily="2" charset="2"/>
              <a:buNone/>
            </a:pPr>
            <a:r>
              <a:rPr lang="en-US" dirty="0" smtClean="0"/>
              <a:t>Performance contracts are used as tools to set targets for enterprise management that usually include using profitability, liquidity, debt and activity ratios as parameters for measuring success and failure.  The idea is to manage by financial objectives and to set up systems of rewards and linked to agreed upon memorandums of understanding. Let’s take Corona again as our example</a:t>
            </a:r>
            <a:endParaRPr lang="en-US" dirty="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56675">
                                            <p:txEl>
                                              <p:pRg st="0" end="0"/>
                                            </p:txEl>
                                          </p:spTgt>
                                        </p:tgtEl>
                                        <p:attrNameLst>
                                          <p:attrName>style.visibility</p:attrName>
                                        </p:attrNameLst>
                                      </p:cBhvr>
                                      <p:to>
                                        <p:strVal val="visible"/>
                                      </p:to>
                                    </p:set>
                                    <p:anim to="" calcmode="lin" valueType="num">
                                      <p:cBhvr>
                                        <p:cTn id="7" dur="1" fill="hold"/>
                                        <p:tgtEl>
                                          <p:spTgt spid="15667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56675">
                                            <p:txEl>
                                              <p:pRg st="1" end="1"/>
                                            </p:txEl>
                                          </p:spTgt>
                                        </p:tgtEl>
                                        <p:attrNameLst>
                                          <p:attrName>style.visibility</p:attrName>
                                        </p:attrNameLst>
                                      </p:cBhvr>
                                      <p:to>
                                        <p:strVal val="visible"/>
                                      </p:to>
                                    </p:set>
                                    <p:anim to="" calcmode="lin" valueType="num">
                                      <p:cBhvr>
                                        <p:cTn id="12" dur="1" fill="hold"/>
                                        <p:tgtEl>
                                          <p:spTgt spid="156675">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build="p"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dirty="0" smtClean="0"/>
              <a:t>Corona Foods – Setting Objectives</a:t>
            </a:r>
            <a:endParaRPr lang="en-US" dirty="0"/>
          </a:p>
        </p:txBody>
      </p:sp>
      <p:sp>
        <p:nvSpPr>
          <p:cNvPr id="138243" name="Rectangle 3"/>
          <p:cNvSpPr>
            <a:spLocks noGrp="1" noChangeArrowheads="1"/>
          </p:cNvSpPr>
          <p:nvPr>
            <p:ph type="body" idx="1"/>
          </p:nvPr>
        </p:nvSpPr>
        <p:spPr/>
        <p:txBody>
          <a:bodyPr/>
          <a:lstStyle/>
          <a:p>
            <a:r>
              <a:rPr lang="en-US" dirty="0"/>
              <a:t>   Item           </a:t>
            </a:r>
            <a:r>
              <a:rPr lang="en-US" dirty="0" smtClean="0"/>
              <a:t>87          88          89      90</a:t>
            </a:r>
            <a:endParaRPr lang="en-US" dirty="0"/>
          </a:p>
          <a:p>
            <a:r>
              <a:rPr lang="en-US" dirty="0"/>
              <a:t>   ROA         </a:t>
            </a:r>
            <a:r>
              <a:rPr lang="en-US" dirty="0" smtClean="0"/>
              <a:t>-13.7%     ???      ???    ???</a:t>
            </a:r>
          </a:p>
          <a:p>
            <a:r>
              <a:rPr lang="en-US" dirty="0" smtClean="0"/>
              <a:t>   </a:t>
            </a:r>
            <a:r>
              <a:rPr lang="en-US" dirty="0"/>
              <a:t>ROE         </a:t>
            </a:r>
            <a:r>
              <a:rPr lang="en-US" dirty="0" smtClean="0"/>
              <a:t>-11.5%     ???      ???    ???</a:t>
            </a:r>
            <a:endParaRPr lang="en-US" dirty="0"/>
          </a:p>
          <a:p>
            <a:r>
              <a:rPr lang="en-US" dirty="0"/>
              <a:t>   CR             </a:t>
            </a:r>
            <a:r>
              <a:rPr lang="en-US" dirty="0" smtClean="0"/>
              <a:t>.647        ???      ???    ???</a:t>
            </a:r>
            <a:endParaRPr lang="en-US" dirty="0"/>
          </a:p>
          <a:p>
            <a:r>
              <a:rPr lang="en-US" dirty="0"/>
              <a:t>   DR              </a:t>
            </a:r>
            <a:r>
              <a:rPr lang="en-US" dirty="0" smtClean="0"/>
              <a:t>270.2%  ???      ???    ???</a:t>
            </a:r>
            <a:endParaRPr lang="en-US" dirty="0"/>
          </a:p>
          <a:p>
            <a:r>
              <a:rPr lang="en-US" dirty="0"/>
              <a:t>   D/E             </a:t>
            </a:r>
            <a:r>
              <a:rPr lang="en-US" dirty="0" smtClean="0"/>
              <a:t>277%     ???      ???    ???</a:t>
            </a:r>
            <a:endParaRPr lang="en-US" dirty="0"/>
          </a:p>
          <a:p>
            <a:r>
              <a:rPr lang="en-US" dirty="0"/>
              <a:t>   Z Score       </a:t>
            </a:r>
            <a:r>
              <a:rPr lang="en-US" dirty="0" smtClean="0"/>
              <a:t>1.35       ???      ???    ???</a:t>
            </a:r>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1371600" y="228600"/>
            <a:ext cx="7086600" cy="1524000"/>
          </a:xfrm>
          <a:noFill/>
          <a:ln/>
        </p:spPr>
        <p:txBody>
          <a:bodyPr/>
          <a:lstStyle/>
          <a:p>
            <a:pPr algn="ctr"/>
            <a:r>
              <a:rPr lang="en-US" dirty="0" smtClean="0"/>
              <a:t>PERFORMANCE CONTRACTS</a:t>
            </a:r>
            <a:endParaRPr lang="en-US" dirty="0"/>
          </a:p>
        </p:txBody>
      </p:sp>
      <p:sp>
        <p:nvSpPr>
          <p:cNvPr id="156675" name="Rectangle 3"/>
          <p:cNvSpPr>
            <a:spLocks noGrp="1" noChangeArrowheads="1"/>
          </p:cNvSpPr>
          <p:nvPr>
            <p:ph type="body" idx="1"/>
          </p:nvPr>
        </p:nvSpPr>
        <p:spPr>
          <a:xfrm>
            <a:off x="0" y="1447800"/>
            <a:ext cx="9067800" cy="4495800"/>
          </a:xfrm>
          <a:noFill/>
          <a:ln/>
        </p:spPr>
        <p:txBody>
          <a:bodyPr/>
          <a:lstStyle/>
          <a:p>
            <a:pPr marL="60325" indent="0">
              <a:buFont typeface="Monotype Sorts" pitchFamily="2" charset="2"/>
              <a:buNone/>
            </a:pPr>
            <a:r>
              <a:rPr lang="en-US" dirty="0" smtClean="0">
                <a:effectLst>
                  <a:outerShdw blurRad="38100" dist="38100" dir="2700000" algn="tl">
                    <a:srgbClr val="000000"/>
                  </a:outerShdw>
                </a:effectLst>
              </a:rPr>
              <a:t>Performance Contracts and MOUs, Link to Management Pay and Bonuses:</a:t>
            </a:r>
          </a:p>
          <a:p>
            <a:pPr marL="60325" indent="0">
              <a:buFont typeface="Monotype Sorts" pitchFamily="2" charset="2"/>
              <a:buNone/>
            </a:pPr>
            <a:endParaRPr lang="en-US" i="1" dirty="0">
              <a:effectLst>
                <a:outerShdw blurRad="38100" dist="38100" dir="2700000" algn="tl">
                  <a:srgbClr val="000000"/>
                </a:outerShdw>
              </a:effectLst>
            </a:endParaRPr>
          </a:p>
          <a:p>
            <a:pPr marL="60325" indent="0">
              <a:buFont typeface="Monotype Sorts" pitchFamily="2" charset="2"/>
              <a:buNone/>
            </a:pPr>
            <a:endParaRPr lang="en-US" i="1" dirty="0">
              <a:effectLst>
                <a:outerShdw blurRad="38100" dist="38100" dir="2700000" algn="tl">
                  <a:srgbClr val="000000"/>
                </a:outerShdw>
              </a:effectLst>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56675">
                                            <p:txEl>
                                              <p:pRg st="0" end="0"/>
                                            </p:txEl>
                                          </p:spTgt>
                                        </p:tgtEl>
                                        <p:attrNameLst>
                                          <p:attrName>style.visibility</p:attrName>
                                        </p:attrNameLst>
                                      </p:cBhvr>
                                      <p:to>
                                        <p:strVal val="visible"/>
                                      </p:to>
                                    </p:set>
                                    <p:anim to="" calcmode="lin" valueType="num">
                                      <p:cBhvr>
                                        <p:cTn id="7" dur="1" fill="hold"/>
                                        <p:tgtEl>
                                          <p:spTgt spid="15667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build="p"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en-US"/>
              <a:t>Dr. Khaled Fouad  Sherif</a:t>
            </a:r>
          </a:p>
        </p:txBody>
      </p:sp>
      <p:sp>
        <p:nvSpPr>
          <p:cNvPr id="155651" name="Rectangle 3"/>
          <p:cNvSpPr>
            <a:spLocks noGrp="1" noChangeArrowheads="1"/>
          </p:cNvSpPr>
          <p:nvPr>
            <p:ph type="body" idx="1"/>
          </p:nvPr>
        </p:nvSpPr>
        <p:spPr/>
        <p:txBody>
          <a:bodyPr/>
          <a:lstStyle/>
          <a:p>
            <a:r>
              <a:rPr lang="en-US" dirty="0"/>
              <a:t>Work Tel:  202 473 4461</a:t>
            </a:r>
          </a:p>
          <a:p>
            <a:r>
              <a:rPr lang="en-US" dirty="0"/>
              <a:t>Home Tel: 202 337 4027</a:t>
            </a:r>
          </a:p>
          <a:p>
            <a:r>
              <a:rPr lang="en-US" dirty="0"/>
              <a:t>Fax:           202 </a:t>
            </a:r>
            <a:r>
              <a:rPr lang="en-US" dirty="0" smtClean="0"/>
              <a:t>473 5455</a:t>
            </a:r>
            <a:endParaRPr lang="en-US" dirty="0"/>
          </a:p>
          <a:p>
            <a:r>
              <a:rPr lang="en-US" dirty="0"/>
              <a:t>Email:  </a:t>
            </a:r>
            <a:r>
              <a:rPr lang="en-US" dirty="0" smtClean="0">
                <a:hlinkClick r:id="rId2"/>
              </a:rPr>
              <a:t>KFSHERIF@WORLDBANK.ORG</a:t>
            </a:r>
            <a:endParaRPr lang="en-US" dirty="0"/>
          </a:p>
          <a:p>
            <a:r>
              <a:rPr lang="en-US" dirty="0"/>
              <a:t>Web </a:t>
            </a:r>
            <a:r>
              <a:rPr lang="en-US" dirty="0" err="1"/>
              <a:t>Site:http</a:t>
            </a:r>
            <a:r>
              <a:rPr lang="en-US" dirty="0"/>
              <a:t>:\\www.ksherif.com</a:t>
            </a:r>
          </a:p>
          <a:p>
            <a:r>
              <a:rPr lang="en-US" dirty="0"/>
              <a:t>Address The World Bank, 1818 H Street, NW</a:t>
            </a:r>
          </a:p>
          <a:p>
            <a:pPr>
              <a:buFont typeface="Monotype Sorts" pitchFamily="2" charset="2"/>
              <a:buNone/>
            </a:pPr>
            <a:r>
              <a:rPr lang="en-US" dirty="0"/>
              <a:t>                   Washington DC 20043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27651" name="Rectangle 3"/>
          <p:cNvSpPr>
            <a:spLocks noGrp="1" noChangeArrowheads="1"/>
          </p:cNvSpPr>
          <p:nvPr>
            <p:ph type="body" idx="1"/>
          </p:nvPr>
        </p:nvSpPr>
        <p:spPr>
          <a:xfrm>
            <a:off x="304800" y="2057400"/>
            <a:ext cx="8763000" cy="4114800"/>
          </a:xfrm>
          <a:noFill/>
          <a:ln/>
        </p:spPr>
        <p:txBody>
          <a:bodyPr/>
          <a:lstStyle/>
          <a:p>
            <a:pPr marL="0" indent="0">
              <a:buFont typeface="Monotype Sorts" pitchFamily="2" charset="2"/>
              <a:buNone/>
            </a:pPr>
            <a:r>
              <a:rPr lang="en-US" u="sng"/>
              <a:t>Current assets normally include:</a:t>
            </a:r>
            <a:r>
              <a:rPr lang="en-US"/>
              <a:t>  Cash, marketable securities, accounts receivable, and inventories.</a:t>
            </a:r>
          </a:p>
          <a:p>
            <a:pPr marL="0" indent="0">
              <a:spcBef>
                <a:spcPct val="50000"/>
              </a:spcBef>
              <a:buFont typeface="Monotype Sorts" pitchFamily="2" charset="2"/>
              <a:buNone/>
            </a:pPr>
            <a:r>
              <a:rPr lang="en-US" u="sng"/>
              <a:t>Current liabilities consist of:</a:t>
            </a:r>
            <a:r>
              <a:rPr lang="en-US"/>
              <a:t>  accounts payable, short-term notes, payable, current maturities of long-term debt, accrued income taxes, and other accrued expenses (principally wages).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a:lstStyle/>
          <a:p>
            <a:pPr algn="ctr"/>
            <a:r>
              <a:rPr lang="en-US"/>
              <a:t>ANALYSIS OF BALANCE SHEETS AND INCOME STATEMENTS</a:t>
            </a:r>
          </a:p>
        </p:txBody>
      </p:sp>
      <p:sp>
        <p:nvSpPr>
          <p:cNvPr id="28675" name="Rectangle 3"/>
          <p:cNvSpPr>
            <a:spLocks noGrp="1" noChangeArrowheads="1"/>
          </p:cNvSpPr>
          <p:nvPr>
            <p:ph type="body" idx="1"/>
          </p:nvPr>
        </p:nvSpPr>
        <p:spPr>
          <a:xfrm>
            <a:off x="76200" y="2133600"/>
            <a:ext cx="8991600" cy="4114800"/>
          </a:xfrm>
          <a:noFill/>
          <a:ln/>
        </p:spPr>
        <p:txBody>
          <a:bodyPr/>
          <a:lstStyle/>
          <a:p>
            <a:pPr marL="0" indent="0">
              <a:buFont typeface="Monotype Sorts" pitchFamily="2" charset="2"/>
              <a:buNone/>
            </a:pPr>
            <a:r>
              <a:rPr lang="en-US" u="sng"/>
              <a:t>When is the company solvent?</a:t>
            </a:r>
            <a:r>
              <a:rPr lang="en-US"/>
              <a:t>  When the current ratio is 1.0 or greater; that is, the company should have more current assets than current liabilities.</a:t>
            </a:r>
          </a:p>
          <a:p>
            <a:pPr marL="0" indent="0">
              <a:spcBef>
                <a:spcPct val="50000"/>
              </a:spcBef>
              <a:buFont typeface="Monotype Sorts" pitchFamily="2" charset="2"/>
              <a:buNone/>
            </a:pPr>
            <a:r>
              <a:rPr lang="en-US" u="sng"/>
              <a:t>Method for Calculating the Current Ratio:</a:t>
            </a:r>
            <a:endParaRPr lang="en-US"/>
          </a:p>
          <a:p>
            <a:pPr marL="0" indent="0">
              <a:buFont typeface="Monotype Sorts" pitchFamily="2" charset="2"/>
              <a:buNone/>
            </a:pPr>
            <a:r>
              <a:rPr lang="en-US"/>
              <a:t>Add cash, marketable securities, accounts receivable, and inventories to get current assets.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675">
                                            <p:txEl>
                                              <p:pRg st="1" end="1"/>
                                            </p:txEl>
                                          </p:spTgt>
                                        </p:tgtEl>
                                        <p:attrNameLst>
                                          <p:attrName>style.visibility</p:attrName>
                                        </p:attrNameLst>
                                      </p:cBhvr>
                                      <p:to>
                                        <p:strVal val="visible"/>
                                      </p:to>
                                    </p:set>
                                    <p:anim calcmode="lin" valueType="num">
                                      <p:cBhvr additive="base">
                                        <p:cTn id="13"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675">
                                            <p:txEl>
                                              <p:pRg st="2" end="2"/>
                                            </p:txEl>
                                          </p:spTgt>
                                        </p:tgtEl>
                                        <p:attrNameLst>
                                          <p:attrName>style.visibility</p:attrName>
                                        </p:attrNameLst>
                                      </p:cBhvr>
                                      <p:to>
                                        <p:strVal val="visible"/>
                                      </p:to>
                                    </p:set>
                                    <p:anim calcmode="lin" valueType="num">
                                      <p:cBhvr additive="base">
                                        <p:cTn id="19"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theme/theme1.xml><?xml version="1.0" encoding="utf-8"?>
<a:theme xmlns:a="http://schemas.openxmlformats.org/drawingml/2006/main" name="twinkles">
  <a:themeElements>
    <a:clrScheme name="">
      <a:dk1>
        <a:srgbClr val="000000"/>
      </a:dk1>
      <a:lt1>
        <a:srgbClr val="FFFFFF"/>
      </a:lt1>
      <a:dk2>
        <a:srgbClr val="500093"/>
      </a:dk2>
      <a:lt2>
        <a:srgbClr val="00DFCA"/>
      </a:lt2>
      <a:accent1>
        <a:srgbClr val="DC0081"/>
      </a:accent1>
      <a:accent2>
        <a:srgbClr val="114FFB"/>
      </a:accent2>
      <a:accent3>
        <a:srgbClr val="B3AAC8"/>
      </a:accent3>
      <a:accent4>
        <a:srgbClr val="DADADA"/>
      </a:accent4>
      <a:accent5>
        <a:srgbClr val="EBAAC1"/>
      </a:accent5>
      <a:accent6>
        <a:srgbClr val="0E47E3"/>
      </a:accent6>
      <a:hlink>
        <a:srgbClr val="FAFD00"/>
      </a:hlink>
      <a:folHlink>
        <a:srgbClr val="500093"/>
      </a:folHlink>
    </a:clrScheme>
    <a:fontScheme name="twink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twinkle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winkl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winkle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winkle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winkl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winkl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winkl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r:\ppt4c\template\sldshow\twinkles.ppt</Template>
  <TotalTime>1632</TotalTime>
  <Pages>112</Pages>
  <Words>3996</Words>
  <Application>Microsoft Office PowerPoint</Application>
  <PresentationFormat>On-screen Show (4:3)</PresentationFormat>
  <Paragraphs>390</Paragraphs>
  <Slides>78</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78</vt:i4>
      </vt:variant>
    </vt:vector>
  </HeadingPairs>
  <TitlesOfParts>
    <vt:vector size="84" baseType="lpstr">
      <vt:lpstr>Times New Roman</vt:lpstr>
      <vt:lpstr>Arial</vt:lpstr>
      <vt:lpstr>Monotype Sorts</vt:lpstr>
      <vt:lpstr>Book Antiqua</vt:lpstr>
      <vt:lpstr>twinkles</vt:lpstr>
      <vt:lpstr>Document</vt:lpstr>
      <vt:lpstr>PERFORMANCE APPRAISAL TECHNIQUES</vt:lpstr>
      <vt:lpstr>PERFORMANCE APPRAISAL TECHNIQUES</vt:lpstr>
      <vt:lpstr>Slide 3</vt:lpstr>
      <vt:lpstr>Slide 4</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ANALYSIS OF BALANCE SHEETS AND INCOME STATEMENTS</vt:lpstr>
      <vt:lpstr>SUMMARY OF FINANCIAL RATIOS</vt:lpstr>
      <vt:lpstr>SUMMARY OF FINANCIAL RATIOS (CONT’D)</vt:lpstr>
      <vt:lpstr>HOW TO ANALYZE FINANCIAL POSITION POTENTIAL FOR BUSINESS FAILURE</vt:lpstr>
      <vt:lpstr>HOW TO ANALYZE FINANCIAL POSITION POTENTIAL FOR BUSINESS FAILURE</vt:lpstr>
      <vt:lpstr>HOW TO ANALYZE FINANCIAL POSITION POTENTIAL FOR BUSINESS FAILURE</vt:lpstr>
      <vt:lpstr>THE SCORES AND THE PROBABILITY OF SHORT-TERM ILLIQUIDITY FOLLOW.</vt:lpstr>
      <vt:lpstr>EXAMPLE</vt:lpstr>
      <vt:lpstr>Slide 67</vt:lpstr>
      <vt:lpstr>QUANTITATIVE FACTORS IN PREDICTING CORPORATE FAILURE</vt:lpstr>
      <vt:lpstr>QUANTITATIVE FACTORS IN PREDICTING CORPORATE FAILURE</vt:lpstr>
      <vt:lpstr>QUANTITATIVE FACTORS IN PREDICTING FAILURE</vt:lpstr>
      <vt:lpstr>CONSOLIDATED BALANCE SHEETS</vt:lpstr>
      <vt:lpstr>CONSOLIDATED STATEMENTS OF INCOME</vt:lpstr>
      <vt:lpstr>           BOOK CASE ANALYSIS          Which U.S. Company is it?</vt:lpstr>
      <vt:lpstr>Corona Foods - Ratio Findings</vt:lpstr>
      <vt:lpstr>PERFORMANCE CONTRACTS</vt:lpstr>
      <vt:lpstr>Corona Foods – Setting Objectives</vt:lpstr>
      <vt:lpstr>PERFORMANCE CONTRACTS</vt:lpstr>
      <vt:lpstr>Dr. Khaled Fouad  Sherif</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Balance Sheets and Income Statements</dc:title>
  <dc:creator>DBROWN</dc:creator>
  <cp:lastModifiedBy>wb21797</cp:lastModifiedBy>
  <cp:revision>47</cp:revision>
  <cp:lastPrinted>1997-12-10T21:29:14Z</cp:lastPrinted>
  <dcterms:created xsi:type="dcterms:W3CDTF">1997-12-11T17:36:38Z</dcterms:created>
  <dcterms:modified xsi:type="dcterms:W3CDTF">2010-05-11T14:45:05Z</dcterms:modified>
</cp:coreProperties>
</file>