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1"/>
  </p:notesMasterIdLst>
  <p:handoutMasterIdLst>
    <p:handoutMasterId r:id="rId22"/>
  </p:handoutMasterIdLst>
  <p:sldIdLst>
    <p:sldId id="400" r:id="rId2"/>
    <p:sldId id="478" r:id="rId3"/>
    <p:sldId id="430" r:id="rId4"/>
    <p:sldId id="431" r:id="rId5"/>
    <p:sldId id="433" r:id="rId6"/>
    <p:sldId id="434" r:id="rId7"/>
    <p:sldId id="469" r:id="rId8"/>
    <p:sldId id="475" r:id="rId9"/>
    <p:sldId id="472" r:id="rId10"/>
    <p:sldId id="435" r:id="rId11"/>
    <p:sldId id="436" r:id="rId12"/>
    <p:sldId id="474" r:id="rId13"/>
    <p:sldId id="439" r:id="rId14"/>
    <p:sldId id="442" r:id="rId15"/>
    <p:sldId id="443" r:id="rId16"/>
    <p:sldId id="445" r:id="rId17"/>
    <p:sldId id="479" r:id="rId18"/>
    <p:sldId id="480" r:id="rId19"/>
    <p:sldId id="449" r:id="rId20"/>
  </p:sldIdLst>
  <p:sldSz cx="9144000" cy="6858000" type="screen4x3"/>
  <p:notesSz cx="6934200" cy="92329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000000"/>
    <a:srgbClr val="FFFF99"/>
    <a:srgbClr val="FFCC99"/>
    <a:srgbClr val="FFCC66"/>
    <a:srgbClr val="969696"/>
    <a:srgbClr val="93B7FF"/>
    <a:srgbClr val="97B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08" autoAdjust="0"/>
    <p:restoredTop sz="96136" autoAdjust="0"/>
  </p:normalViewPr>
  <p:slideViewPr>
    <p:cSldViewPr snapToGrid="0">
      <p:cViewPr>
        <p:scale>
          <a:sx n="120" d="100"/>
          <a:sy n="120" d="100"/>
        </p:scale>
        <p:origin x="-623" y="-63"/>
      </p:cViewPr>
      <p:guideLst>
        <p:guide orient="horz" pos="2627"/>
        <p:guide pos="3000"/>
      </p:guideLst>
    </p:cSldViewPr>
  </p:slideViewPr>
  <p:outlineViewPr>
    <p:cViewPr>
      <p:scale>
        <a:sx n="20" d="100"/>
        <a:sy n="20" d="100"/>
      </p:scale>
      <p:origin x="12"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6" d="100"/>
          <a:sy n="46" d="100"/>
        </p:scale>
        <p:origin x="-1998" y="-108"/>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3006921" cy="462593"/>
          </a:xfrm>
          <a:prstGeom prst="rect">
            <a:avLst/>
          </a:prstGeom>
          <a:noFill/>
          <a:ln w="9525">
            <a:noFill/>
            <a:miter lim="800000"/>
            <a:headEnd/>
            <a:tailEnd/>
          </a:ln>
          <a:effectLst/>
        </p:spPr>
        <p:txBody>
          <a:bodyPr vert="horz" wrap="square" lIns="91624" tIns="45813" rIns="91624" bIns="45813" numCol="1" anchor="t" anchorCtr="0" compatLnSpc="1">
            <a:prstTxWarp prst="textNoShape">
              <a:avLst/>
            </a:prstTxWarp>
          </a:bodyPr>
          <a:lstStyle>
            <a:lvl1pPr>
              <a:defRPr sz="1200" dirty="0"/>
            </a:lvl1pPr>
          </a:lstStyle>
          <a:p>
            <a:pPr>
              <a:defRPr/>
            </a:pPr>
            <a:endParaRPr lang="en-US"/>
          </a:p>
        </p:txBody>
      </p:sp>
      <p:sp>
        <p:nvSpPr>
          <p:cNvPr id="71683" name="Rectangle 3"/>
          <p:cNvSpPr>
            <a:spLocks noGrp="1" noChangeArrowheads="1"/>
          </p:cNvSpPr>
          <p:nvPr>
            <p:ph type="dt" sz="quarter" idx="1"/>
          </p:nvPr>
        </p:nvSpPr>
        <p:spPr bwMode="auto">
          <a:xfrm>
            <a:off x="3927279" y="0"/>
            <a:ext cx="3006921" cy="462593"/>
          </a:xfrm>
          <a:prstGeom prst="rect">
            <a:avLst/>
          </a:prstGeom>
          <a:noFill/>
          <a:ln w="9525">
            <a:noFill/>
            <a:miter lim="800000"/>
            <a:headEnd/>
            <a:tailEnd/>
          </a:ln>
          <a:effectLst/>
        </p:spPr>
        <p:txBody>
          <a:bodyPr vert="horz" wrap="square" lIns="91624" tIns="45813" rIns="91624" bIns="45813" numCol="1" anchor="t" anchorCtr="0" compatLnSpc="1">
            <a:prstTxWarp prst="textNoShape">
              <a:avLst/>
            </a:prstTxWarp>
          </a:bodyPr>
          <a:lstStyle>
            <a:lvl1pPr algn="r">
              <a:defRPr sz="1200" dirty="0"/>
            </a:lvl1pPr>
          </a:lstStyle>
          <a:p>
            <a:pPr>
              <a:defRPr/>
            </a:pPr>
            <a:endParaRPr lang="en-US"/>
          </a:p>
        </p:txBody>
      </p:sp>
      <p:sp>
        <p:nvSpPr>
          <p:cNvPr id="71684" name="Rectangle 4"/>
          <p:cNvSpPr>
            <a:spLocks noGrp="1" noChangeArrowheads="1"/>
          </p:cNvSpPr>
          <p:nvPr>
            <p:ph type="ftr" sz="quarter" idx="2"/>
          </p:nvPr>
        </p:nvSpPr>
        <p:spPr bwMode="auto">
          <a:xfrm>
            <a:off x="0" y="8770309"/>
            <a:ext cx="3006921" cy="462592"/>
          </a:xfrm>
          <a:prstGeom prst="rect">
            <a:avLst/>
          </a:prstGeom>
          <a:noFill/>
          <a:ln w="9525">
            <a:noFill/>
            <a:miter lim="800000"/>
            <a:headEnd/>
            <a:tailEnd/>
          </a:ln>
          <a:effectLst/>
        </p:spPr>
        <p:txBody>
          <a:bodyPr vert="horz" wrap="square" lIns="91624" tIns="45813" rIns="91624" bIns="45813" numCol="1" anchor="b" anchorCtr="0" compatLnSpc="1">
            <a:prstTxWarp prst="textNoShape">
              <a:avLst/>
            </a:prstTxWarp>
          </a:bodyPr>
          <a:lstStyle>
            <a:lvl1pPr>
              <a:defRPr sz="1200" dirty="0"/>
            </a:lvl1pPr>
          </a:lstStyle>
          <a:p>
            <a:pPr>
              <a:defRPr/>
            </a:pPr>
            <a:endParaRPr lang="en-US"/>
          </a:p>
        </p:txBody>
      </p:sp>
      <p:sp>
        <p:nvSpPr>
          <p:cNvPr id="71685" name="Rectangle 5"/>
          <p:cNvSpPr>
            <a:spLocks noGrp="1" noChangeArrowheads="1"/>
          </p:cNvSpPr>
          <p:nvPr>
            <p:ph type="sldNum" sz="quarter" idx="3"/>
          </p:nvPr>
        </p:nvSpPr>
        <p:spPr bwMode="auto">
          <a:xfrm>
            <a:off x="3927279" y="8770309"/>
            <a:ext cx="3006921" cy="462592"/>
          </a:xfrm>
          <a:prstGeom prst="rect">
            <a:avLst/>
          </a:prstGeom>
          <a:noFill/>
          <a:ln w="9525">
            <a:noFill/>
            <a:miter lim="800000"/>
            <a:headEnd/>
            <a:tailEnd/>
          </a:ln>
          <a:effectLst/>
        </p:spPr>
        <p:txBody>
          <a:bodyPr vert="horz" wrap="square" lIns="91624" tIns="45813" rIns="91624" bIns="45813" numCol="1" anchor="b" anchorCtr="0" compatLnSpc="1">
            <a:prstTxWarp prst="textNoShape">
              <a:avLst/>
            </a:prstTxWarp>
          </a:bodyPr>
          <a:lstStyle>
            <a:lvl1pPr algn="r">
              <a:defRPr sz="1200"/>
            </a:lvl1pPr>
          </a:lstStyle>
          <a:p>
            <a:pPr>
              <a:defRPr/>
            </a:pPr>
            <a:fld id="{0EC3F467-0BC9-41AF-A5D3-D921E634B464}" type="slidenum">
              <a:rPr lang="en-US"/>
              <a:pPr>
                <a:defRPr/>
              </a:pPr>
              <a:t>‹#›</a:t>
            </a:fld>
            <a:endParaRPr lang="en-US" dirty="0"/>
          </a:p>
        </p:txBody>
      </p:sp>
    </p:spTree>
    <p:extLst>
      <p:ext uri="{BB962C8B-B14F-4D97-AF65-F5344CB8AC3E}">
        <p14:creationId xmlns:p14="http://schemas.microsoft.com/office/powerpoint/2010/main" val="1005387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06921" cy="462593"/>
          </a:xfrm>
          <a:prstGeom prst="rect">
            <a:avLst/>
          </a:prstGeom>
          <a:noFill/>
          <a:ln w="9525">
            <a:noFill/>
            <a:miter lim="800000"/>
            <a:headEnd/>
            <a:tailEnd/>
          </a:ln>
          <a:effectLst/>
        </p:spPr>
        <p:txBody>
          <a:bodyPr vert="horz" wrap="square" lIns="91624" tIns="45813" rIns="91624" bIns="45813" numCol="1" anchor="t" anchorCtr="0" compatLnSpc="1">
            <a:prstTxWarp prst="textNoShape">
              <a:avLst/>
            </a:prstTxWarp>
          </a:bodyPr>
          <a:lstStyle>
            <a:lvl1pPr>
              <a:defRPr sz="1200" dirty="0"/>
            </a:lvl1pPr>
          </a:lstStyle>
          <a:p>
            <a:pPr>
              <a:defRPr/>
            </a:pPr>
            <a:endParaRPr lang="en-US"/>
          </a:p>
        </p:txBody>
      </p:sp>
      <p:sp>
        <p:nvSpPr>
          <p:cNvPr id="6147" name="Rectangle 3"/>
          <p:cNvSpPr>
            <a:spLocks noGrp="1" noChangeArrowheads="1"/>
          </p:cNvSpPr>
          <p:nvPr>
            <p:ph type="dt" idx="1"/>
          </p:nvPr>
        </p:nvSpPr>
        <p:spPr bwMode="auto">
          <a:xfrm>
            <a:off x="3927279" y="0"/>
            <a:ext cx="3006921" cy="462593"/>
          </a:xfrm>
          <a:prstGeom prst="rect">
            <a:avLst/>
          </a:prstGeom>
          <a:noFill/>
          <a:ln w="9525">
            <a:noFill/>
            <a:miter lim="800000"/>
            <a:headEnd/>
            <a:tailEnd/>
          </a:ln>
          <a:effectLst/>
        </p:spPr>
        <p:txBody>
          <a:bodyPr vert="horz" wrap="square" lIns="91624" tIns="45813" rIns="91624" bIns="45813" numCol="1" anchor="t" anchorCtr="0" compatLnSpc="1">
            <a:prstTxWarp prst="textNoShape">
              <a:avLst/>
            </a:prstTxWarp>
          </a:bodyPr>
          <a:lstStyle>
            <a:lvl1pPr algn="r">
              <a:defRPr sz="1200" dirty="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60463" y="692150"/>
            <a:ext cx="4616450" cy="3462338"/>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26662" y="4385943"/>
            <a:ext cx="5080877" cy="4155437"/>
          </a:xfrm>
          <a:prstGeom prst="rect">
            <a:avLst/>
          </a:prstGeom>
          <a:noFill/>
          <a:ln w="9525">
            <a:noFill/>
            <a:miter lim="800000"/>
            <a:headEnd/>
            <a:tailEnd/>
          </a:ln>
          <a:effectLst/>
        </p:spPr>
        <p:txBody>
          <a:bodyPr vert="horz" wrap="square" lIns="91624" tIns="45813" rIns="91624" bIns="458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70309"/>
            <a:ext cx="3006921" cy="462592"/>
          </a:xfrm>
          <a:prstGeom prst="rect">
            <a:avLst/>
          </a:prstGeom>
          <a:noFill/>
          <a:ln w="9525">
            <a:noFill/>
            <a:miter lim="800000"/>
            <a:headEnd/>
            <a:tailEnd/>
          </a:ln>
          <a:effectLst/>
        </p:spPr>
        <p:txBody>
          <a:bodyPr vert="horz" wrap="square" lIns="91624" tIns="45813" rIns="91624" bIns="45813" numCol="1" anchor="b" anchorCtr="0" compatLnSpc="1">
            <a:prstTxWarp prst="textNoShape">
              <a:avLst/>
            </a:prstTxWarp>
          </a:bodyPr>
          <a:lstStyle>
            <a:lvl1pPr>
              <a:defRPr sz="1200" dirty="0"/>
            </a:lvl1pPr>
          </a:lstStyle>
          <a:p>
            <a:pPr>
              <a:defRPr/>
            </a:pPr>
            <a:endParaRPr lang="en-US"/>
          </a:p>
        </p:txBody>
      </p:sp>
      <p:sp>
        <p:nvSpPr>
          <p:cNvPr id="6151" name="Rectangle 7"/>
          <p:cNvSpPr>
            <a:spLocks noGrp="1" noChangeArrowheads="1"/>
          </p:cNvSpPr>
          <p:nvPr>
            <p:ph type="sldNum" sz="quarter" idx="5"/>
          </p:nvPr>
        </p:nvSpPr>
        <p:spPr bwMode="auto">
          <a:xfrm>
            <a:off x="3927279" y="8770309"/>
            <a:ext cx="3006921" cy="462592"/>
          </a:xfrm>
          <a:prstGeom prst="rect">
            <a:avLst/>
          </a:prstGeom>
          <a:noFill/>
          <a:ln w="9525">
            <a:noFill/>
            <a:miter lim="800000"/>
            <a:headEnd/>
            <a:tailEnd/>
          </a:ln>
          <a:effectLst/>
        </p:spPr>
        <p:txBody>
          <a:bodyPr vert="horz" wrap="square" lIns="91624" tIns="45813" rIns="91624" bIns="45813" numCol="1" anchor="b" anchorCtr="0" compatLnSpc="1">
            <a:prstTxWarp prst="textNoShape">
              <a:avLst/>
            </a:prstTxWarp>
          </a:bodyPr>
          <a:lstStyle>
            <a:lvl1pPr algn="r">
              <a:defRPr sz="1200"/>
            </a:lvl1pPr>
          </a:lstStyle>
          <a:p>
            <a:pPr>
              <a:defRPr/>
            </a:pPr>
            <a:fld id="{FD0CDF2F-86D0-4668-8954-FA0C4E3E3190}" type="slidenum">
              <a:rPr lang="en-US"/>
              <a:pPr>
                <a:defRPr/>
              </a:pPr>
              <a:t>‹#›</a:t>
            </a:fld>
            <a:endParaRPr lang="en-US" dirty="0"/>
          </a:p>
        </p:txBody>
      </p:sp>
    </p:spTree>
    <p:extLst>
      <p:ext uri="{BB962C8B-B14F-4D97-AF65-F5344CB8AC3E}">
        <p14:creationId xmlns:p14="http://schemas.microsoft.com/office/powerpoint/2010/main" val="24659384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Dinka</a:t>
            </a:r>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Khaled</a:t>
            </a:r>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Khaled</a:t>
            </a:r>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Dinka</a:t>
            </a:r>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Marc</a:t>
            </a:r>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Dinka</a:t>
            </a:r>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US" smtClean="0"/>
              <a:t>Marc</a:t>
            </a:r>
          </a:p>
        </p:txBody>
      </p:sp>
      <p:sp>
        <p:nvSpPr>
          <p:cNvPr id="68612" name="Slide Number Placeholder 3"/>
          <p:cNvSpPr>
            <a:spLocks noGrp="1"/>
          </p:cNvSpPr>
          <p:nvPr>
            <p:ph type="sldNum" sz="quarter" idx="5"/>
          </p:nvPr>
        </p:nvSpPr>
        <p:spPr>
          <a:noFill/>
        </p:spPr>
        <p:txBody>
          <a:bodyPr/>
          <a:lstStyle/>
          <a:p>
            <a:fld id="{21322D10-1B5D-419E-9C0E-37882DB9F7C2}" type="slidenum">
              <a:rPr lang="en-US" smtClean="0"/>
              <a:pPr/>
              <a:t>17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US" smtClean="0"/>
              <a:t>Marc</a:t>
            </a:r>
          </a:p>
        </p:txBody>
      </p:sp>
      <p:sp>
        <p:nvSpPr>
          <p:cNvPr id="68612" name="Slide Number Placeholder 3"/>
          <p:cNvSpPr>
            <a:spLocks noGrp="1"/>
          </p:cNvSpPr>
          <p:nvPr>
            <p:ph type="sldNum" sz="quarter" idx="5"/>
          </p:nvPr>
        </p:nvSpPr>
        <p:spPr>
          <a:noFill/>
        </p:spPr>
        <p:txBody>
          <a:bodyPr/>
          <a:lstStyle/>
          <a:p>
            <a:fld id="{21322D10-1B5D-419E-9C0E-37882DB9F7C2}" type="slidenum">
              <a:rPr lang="en-US" smtClean="0"/>
              <a:pPr/>
              <a:t>18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Khaled</a:t>
            </a:r>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Dinka</a:t>
            </a:r>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Dinka</a:t>
            </a:r>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Dinka</a:t>
            </a:r>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Marc</a:t>
            </a:r>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p:cNvSpPr>
            <a:spLocks noChangeShapeType="1"/>
          </p:cNvSpPr>
          <p:nvPr/>
        </p:nvSpPr>
        <p:spPr bwMode="auto">
          <a:xfrm>
            <a:off x="8677275" y="1724025"/>
            <a:ext cx="0" cy="1028700"/>
          </a:xfrm>
          <a:prstGeom prst="line">
            <a:avLst/>
          </a:prstGeom>
          <a:noFill/>
          <a:ln w="38100">
            <a:solidFill>
              <a:schemeClr val="bg1"/>
            </a:solidFill>
            <a:miter lim="800000"/>
            <a:headEnd/>
            <a:tailEnd/>
          </a:ln>
          <a:effectLst/>
        </p:spPr>
        <p:txBody>
          <a:bodyPr wrap="none"/>
          <a:lstStyle/>
          <a:p>
            <a:pPr>
              <a:defRPr/>
            </a:pPr>
            <a:endParaRPr lang="en-US" dirty="0"/>
          </a:p>
        </p:txBody>
      </p:sp>
      <p:pic>
        <p:nvPicPr>
          <p:cNvPr id="3" name="Picture 3" descr="Master_Slide_Bgr"/>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Line 4"/>
          <p:cNvSpPr>
            <a:spLocks noChangeShapeType="1"/>
          </p:cNvSpPr>
          <p:nvPr userDrawn="1"/>
        </p:nvSpPr>
        <p:spPr bwMode="auto">
          <a:xfrm>
            <a:off x="8677275" y="1724025"/>
            <a:ext cx="0" cy="1028700"/>
          </a:xfrm>
          <a:prstGeom prst="line">
            <a:avLst/>
          </a:prstGeom>
          <a:noFill/>
          <a:ln w="38100">
            <a:solidFill>
              <a:schemeClr val="bg1"/>
            </a:solidFill>
            <a:miter lim="800000"/>
            <a:headEnd/>
            <a:tailEnd/>
          </a:ln>
          <a:effectLst/>
        </p:spPr>
        <p:txBody>
          <a:bodyPr wrap="none"/>
          <a:lstStyle/>
          <a:p>
            <a:pPr>
              <a:defRPr/>
            </a:pPr>
            <a:endParaRPr lang="en-US" dirty="0"/>
          </a:p>
        </p:txBody>
      </p:sp>
      <p:pic>
        <p:nvPicPr>
          <p:cNvPr id="1027" name="Picture 3"/>
          <p:cNvPicPr>
            <a:picLocks noChangeAspect="1" noChangeArrowheads="1"/>
          </p:cNvPicPr>
          <p:nvPr userDrawn="1"/>
        </p:nvPicPr>
        <p:blipFill>
          <a:blip r:embed="rId3" cstate="print"/>
          <a:srcRect/>
          <a:stretch>
            <a:fillRect/>
          </a:stretch>
        </p:blipFill>
        <p:spPr bwMode="auto">
          <a:xfrm>
            <a:off x="6581775" y="5019675"/>
            <a:ext cx="2562225" cy="183832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2"/>
          <p:cNvPicPr>
            <a:picLocks noChangeAspect="1" noChangeArrowheads="1"/>
          </p:cNvPicPr>
          <p:nvPr userDrawn="1"/>
        </p:nvPicPr>
        <p:blipFill>
          <a:blip r:embed="rId2" cstate="print"/>
          <a:srcRect/>
          <a:stretch>
            <a:fillRect/>
          </a:stretch>
        </p:blipFill>
        <p:spPr bwMode="auto">
          <a:xfrm>
            <a:off x="7866345" y="6305550"/>
            <a:ext cx="1277655" cy="552450"/>
          </a:xfrm>
          <a:prstGeom prst="rect">
            <a:avLst/>
          </a:prstGeom>
          <a:noFill/>
          <a:ln w="9525">
            <a:noFill/>
            <a:miter lim="800000"/>
            <a:headEnd/>
            <a:tailEnd/>
          </a:ln>
        </p:spPr>
      </p:pic>
      <p:pic>
        <p:nvPicPr>
          <p:cNvPr id="6" name="Picture 2"/>
          <p:cNvPicPr>
            <a:picLocks noChangeAspect="1" noChangeArrowheads="1"/>
          </p:cNvPicPr>
          <p:nvPr userDrawn="1"/>
        </p:nvPicPr>
        <p:blipFill>
          <a:blip r:embed="rId3" cstate="print"/>
          <a:srcRect/>
          <a:stretch>
            <a:fillRect/>
          </a:stretch>
        </p:blipFill>
        <p:spPr bwMode="auto">
          <a:xfrm>
            <a:off x="7865028" y="6353092"/>
            <a:ext cx="1278972" cy="504908"/>
          </a:xfrm>
          <a:prstGeom prst="rect">
            <a:avLst/>
          </a:prstGeom>
          <a:noFill/>
          <a:ln w="9525">
            <a:noFill/>
            <a:miter lim="800000"/>
            <a:headEnd/>
            <a:tailEnd/>
          </a:ln>
        </p:spPr>
      </p:pic>
      <p:pic>
        <p:nvPicPr>
          <p:cNvPr id="7" name="Picture 2"/>
          <p:cNvPicPr>
            <a:picLocks noChangeAspect="1" noChangeArrowheads="1"/>
          </p:cNvPicPr>
          <p:nvPr userDrawn="1"/>
        </p:nvPicPr>
        <p:blipFill>
          <a:blip r:embed="rId4" cstate="print"/>
          <a:srcRect/>
          <a:stretch>
            <a:fillRect/>
          </a:stretch>
        </p:blipFill>
        <p:spPr bwMode="auto">
          <a:xfrm>
            <a:off x="7824084" y="6353092"/>
            <a:ext cx="1319916" cy="504908"/>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7975" y="-79375"/>
            <a:ext cx="2124075" cy="6167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5750" y="-79375"/>
            <a:ext cx="6219825" cy="616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2"/>
          <p:cNvPicPr>
            <a:picLocks noChangeAspect="1" noChangeArrowheads="1"/>
          </p:cNvPicPr>
          <p:nvPr userDrawn="1"/>
        </p:nvPicPr>
        <p:blipFill>
          <a:blip r:embed="rId2" cstate="print"/>
          <a:srcRect/>
          <a:stretch>
            <a:fillRect/>
          </a:stretch>
        </p:blipFill>
        <p:spPr bwMode="auto">
          <a:xfrm>
            <a:off x="7866345" y="6305550"/>
            <a:ext cx="1277655" cy="552450"/>
          </a:xfrm>
          <a:prstGeom prst="rect">
            <a:avLst/>
          </a:prstGeom>
          <a:noFill/>
          <a:ln w="9525">
            <a:noFill/>
            <a:miter lim="800000"/>
            <a:headEnd/>
            <a:tailEnd/>
          </a:ln>
        </p:spPr>
      </p:pic>
      <p:pic>
        <p:nvPicPr>
          <p:cNvPr id="6" name="Picture 2"/>
          <p:cNvPicPr>
            <a:picLocks noChangeAspect="1" noChangeArrowheads="1"/>
          </p:cNvPicPr>
          <p:nvPr userDrawn="1"/>
        </p:nvPicPr>
        <p:blipFill>
          <a:blip r:embed="rId3" cstate="print"/>
          <a:srcRect/>
          <a:stretch>
            <a:fillRect/>
          </a:stretch>
        </p:blipFill>
        <p:spPr bwMode="auto">
          <a:xfrm>
            <a:off x="7865028" y="6353092"/>
            <a:ext cx="1278972" cy="504908"/>
          </a:xfrm>
          <a:prstGeom prst="rect">
            <a:avLst/>
          </a:prstGeom>
          <a:noFill/>
          <a:ln w="9525">
            <a:noFill/>
            <a:miter lim="800000"/>
            <a:headEnd/>
            <a:tailEnd/>
          </a:ln>
        </p:spPr>
      </p:pic>
      <p:pic>
        <p:nvPicPr>
          <p:cNvPr id="7" name="Picture 2"/>
          <p:cNvPicPr>
            <a:picLocks noChangeAspect="1" noChangeArrowheads="1"/>
          </p:cNvPicPr>
          <p:nvPr userDrawn="1"/>
        </p:nvPicPr>
        <p:blipFill>
          <a:blip r:embed="rId4" cstate="print"/>
          <a:srcRect/>
          <a:stretch>
            <a:fillRect/>
          </a:stretch>
        </p:blipFill>
        <p:spPr bwMode="auto">
          <a:xfrm>
            <a:off x="7824084" y="6353092"/>
            <a:ext cx="1319916" cy="504908"/>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85750" y="-79375"/>
            <a:ext cx="84963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14325" y="828675"/>
            <a:ext cx="8458200" cy="5259388"/>
          </a:xfrm>
        </p:spPr>
        <p:txBody>
          <a:bodyPr/>
          <a:lstStyle/>
          <a:p>
            <a:pPr lvl="0"/>
            <a:endParaRPr lang="en-US" noProof="0" dirty="0" smtClean="0"/>
          </a:p>
        </p:txBody>
      </p:sp>
      <p:pic>
        <p:nvPicPr>
          <p:cNvPr id="5" name="Picture 2"/>
          <p:cNvPicPr>
            <a:picLocks noChangeAspect="1" noChangeArrowheads="1"/>
          </p:cNvPicPr>
          <p:nvPr userDrawn="1"/>
        </p:nvPicPr>
        <p:blipFill>
          <a:blip r:embed="rId2" cstate="print"/>
          <a:srcRect/>
          <a:stretch>
            <a:fillRect/>
          </a:stretch>
        </p:blipFill>
        <p:spPr bwMode="auto">
          <a:xfrm>
            <a:off x="7866345" y="6305550"/>
            <a:ext cx="1277655" cy="552450"/>
          </a:xfrm>
          <a:prstGeom prst="rect">
            <a:avLst/>
          </a:prstGeom>
          <a:noFill/>
          <a:ln w="9525">
            <a:noFill/>
            <a:miter lim="800000"/>
            <a:headEnd/>
            <a:tailEnd/>
          </a:ln>
        </p:spPr>
      </p:pic>
      <p:pic>
        <p:nvPicPr>
          <p:cNvPr id="6" name="Picture 2"/>
          <p:cNvPicPr>
            <a:picLocks noChangeAspect="1" noChangeArrowheads="1"/>
          </p:cNvPicPr>
          <p:nvPr userDrawn="1"/>
        </p:nvPicPr>
        <p:blipFill>
          <a:blip r:embed="rId3" cstate="print"/>
          <a:srcRect/>
          <a:stretch>
            <a:fillRect/>
          </a:stretch>
        </p:blipFill>
        <p:spPr bwMode="auto">
          <a:xfrm>
            <a:off x="7865028" y="6353092"/>
            <a:ext cx="1278972" cy="504908"/>
          </a:xfrm>
          <a:prstGeom prst="rect">
            <a:avLst/>
          </a:prstGeom>
          <a:noFill/>
          <a:ln w="9525">
            <a:noFill/>
            <a:miter lim="800000"/>
            <a:headEnd/>
            <a:tailEnd/>
          </a:ln>
        </p:spPr>
      </p:pic>
      <p:pic>
        <p:nvPicPr>
          <p:cNvPr id="7" name="Picture 2"/>
          <p:cNvPicPr>
            <a:picLocks noChangeAspect="1" noChangeArrowheads="1"/>
          </p:cNvPicPr>
          <p:nvPr userDrawn="1"/>
        </p:nvPicPr>
        <p:blipFill>
          <a:blip r:embed="rId4" cstate="print"/>
          <a:srcRect/>
          <a:stretch>
            <a:fillRect/>
          </a:stretch>
        </p:blipFill>
        <p:spPr bwMode="auto">
          <a:xfrm>
            <a:off x="7824084" y="6353092"/>
            <a:ext cx="1319916" cy="504908"/>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3" name="Picture 6" descr="pptinsideslide_v111.pn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 name="Picture 7" descr="pptinsideslide_v12.png"/>
          <p:cNvPicPr>
            <a:picLocks noChangeAspect="1"/>
          </p:cNvPicPr>
          <p:nvPr userDrawn="1"/>
        </p:nvPicPr>
        <p:blipFill>
          <a:blip r:embed="rId3" cstate="print"/>
          <a:srcRect/>
          <a:stretch>
            <a:fillRect/>
          </a:stretch>
        </p:blipFill>
        <p:spPr bwMode="auto">
          <a:xfrm>
            <a:off x="4533900" y="5854700"/>
            <a:ext cx="4610100" cy="1003300"/>
          </a:xfrm>
          <a:prstGeom prst="rect">
            <a:avLst/>
          </a:prstGeom>
          <a:noFill/>
          <a:ln w="9525">
            <a:noFill/>
            <a:miter lim="800000"/>
            <a:headEnd/>
            <a:tailEnd/>
          </a:ln>
        </p:spPr>
      </p:pic>
      <p:sp>
        <p:nvSpPr>
          <p:cNvPr id="10" name="Content Placeholder 2"/>
          <p:cNvSpPr>
            <a:spLocks noGrp="1"/>
          </p:cNvSpPr>
          <p:nvPr>
            <p:ph idx="1"/>
          </p:nvPr>
        </p:nvSpPr>
        <p:spPr>
          <a:xfrm>
            <a:off x="457200" y="1371600"/>
            <a:ext cx="8229600" cy="4525963"/>
          </a:xfrm>
        </p:spPr>
        <p:txBody>
          <a:bodyPr>
            <a:normAutofit/>
          </a:bodyPr>
          <a:lstStyle/>
          <a:p>
            <a:endParaRPr lang="en-US" dirty="0" smtClean="0"/>
          </a:p>
          <a:p>
            <a:endParaRPr lang="en-US" dirty="0"/>
          </a:p>
        </p:txBody>
      </p:sp>
      <p:sp>
        <p:nvSpPr>
          <p:cNvPr id="5" name="Slide Number Placeholder 7"/>
          <p:cNvSpPr>
            <a:spLocks noGrp="1"/>
          </p:cNvSpPr>
          <p:nvPr userDrawn="1">
            <p:ph type="sldNum" sz="quarter" idx="10"/>
          </p:nvPr>
        </p:nvSpPr>
        <p:spPr>
          <a:xfrm>
            <a:off x="6553200" y="6356350"/>
            <a:ext cx="2133600" cy="365125"/>
          </a:xfrm>
          <a:prstGeom prst="rect">
            <a:avLst/>
          </a:prstGeom>
        </p:spPr>
        <p:txBody>
          <a:bodyPr/>
          <a:lstStyle>
            <a:lvl1pPr>
              <a:defRPr smtClean="0">
                <a:solidFill>
                  <a:schemeClr val="bg1">
                    <a:lumMod val="95000"/>
                  </a:schemeClr>
                </a:solidFill>
              </a:defRPr>
            </a:lvl1pPr>
          </a:lstStyle>
          <a:p>
            <a:pPr>
              <a:defRPr/>
            </a:pPr>
            <a:fld id="{05B77579-58EF-41A2-ACCC-617AE81B9AE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spcBef>
                <a:spcPts val="300"/>
              </a:spcBef>
              <a:defRPr sz="2200">
                <a:solidFill>
                  <a:schemeClr val="tx1"/>
                </a:solidFill>
              </a:defRPr>
            </a:lvl1pPr>
            <a:lvl2pPr marL="517525" indent="-288925">
              <a:lnSpc>
                <a:spcPct val="100000"/>
              </a:lnSpc>
              <a:spcBef>
                <a:spcPts val="300"/>
              </a:spcBef>
              <a:defRPr sz="2000"/>
            </a:lvl2pPr>
            <a:lvl3pPr marL="685800" indent="-228600">
              <a:lnSpc>
                <a:spcPct val="100000"/>
              </a:lnSpc>
              <a:spcBef>
                <a:spcPts val="300"/>
              </a:spcBef>
              <a:defRPr sz="2000"/>
            </a:lvl3pPr>
            <a:lvl4pPr marL="914400" indent="-228600">
              <a:lnSpc>
                <a:spcPct val="100000"/>
              </a:lnSpc>
              <a:spcBef>
                <a:spcPts val="300"/>
              </a:spcBef>
              <a:defRPr sz="2000"/>
            </a:lvl4pPr>
            <a:lvl5pPr marL="1143000" indent="-228600">
              <a:lnSpc>
                <a:spcPct val="100000"/>
              </a:lnSpc>
              <a:spcBef>
                <a:spcPts val="300"/>
              </a:spcBef>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050" name="Picture 2"/>
          <p:cNvPicPr>
            <a:picLocks noChangeAspect="1" noChangeArrowheads="1"/>
          </p:cNvPicPr>
          <p:nvPr userDrawn="1"/>
        </p:nvPicPr>
        <p:blipFill>
          <a:blip r:embed="rId2" cstate="print"/>
          <a:srcRect/>
          <a:stretch>
            <a:fillRect/>
          </a:stretch>
        </p:blipFill>
        <p:spPr bwMode="auto">
          <a:xfrm>
            <a:off x="7866345" y="6305550"/>
            <a:ext cx="1277655" cy="552450"/>
          </a:xfrm>
          <a:prstGeom prst="rect">
            <a:avLst/>
          </a:prstGeom>
          <a:noFill/>
          <a:ln w="9525">
            <a:noFill/>
            <a:miter lim="800000"/>
            <a:headEnd/>
            <a:tailEnd/>
          </a:ln>
        </p:spPr>
      </p:pic>
      <p:pic>
        <p:nvPicPr>
          <p:cNvPr id="1026" name="Picture 2"/>
          <p:cNvPicPr>
            <a:picLocks noChangeAspect="1" noChangeArrowheads="1"/>
          </p:cNvPicPr>
          <p:nvPr userDrawn="1"/>
        </p:nvPicPr>
        <p:blipFill>
          <a:blip r:embed="rId3" cstate="print"/>
          <a:srcRect/>
          <a:stretch>
            <a:fillRect/>
          </a:stretch>
        </p:blipFill>
        <p:spPr bwMode="auto">
          <a:xfrm>
            <a:off x="7865028" y="6353092"/>
            <a:ext cx="1278972" cy="504907"/>
          </a:xfrm>
          <a:prstGeom prst="rect">
            <a:avLst/>
          </a:prstGeom>
          <a:noFill/>
          <a:ln w="9525">
            <a:noFill/>
            <a:miter lim="800000"/>
            <a:headEnd/>
            <a:tailEnd/>
          </a:ln>
        </p:spPr>
      </p:pic>
      <p:pic>
        <p:nvPicPr>
          <p:cNvPr id="6" name="Picture 2"/>
          <p:cNvPicPr>
            <a:picLocks noChangeAspect="1" noChangeArrowheads="1"/>
          </p:cNvPicPr>
          <p:nvPr userDrawn="1"/>
        </p:nvPicPr>
        <p:blipFill>
          <a:blip r:embed="rId4" cstate="print"/>
          <a:srcRect/>
          <a:stretch>
            <a:fillRect/>
          </a:stretch>
        </p:blipFill>
        <p:spPr bwMode="auto">
          <a:xfrm>
            <a:off x="7824084" y="6353092"/>
            <a:ext cx="1319916" cy="504908"/>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pic>
        <p:nvPicPr>
          <p:cNvPr id="5" name="Picture 2"/>
          <p:cNvPicPr>
            <a:picLocks noChangeAspect="1" noChangeArrowheads="1"/>
          </p:cNvPicPr>
          <p:nvPr userDrawn="1"/>
        </p:nvPicPr>
        <p:blipFill>
          <a:blip r:embed="rId2" cstate="print"/>
          <a:srcRect/>
          <a:stretch>
            <a:fillRect/>
          </a:stretch>
        </p:blipFill>
        <p:spPr bwMode="auto">
          <a:xfrm>
            <a:off x="7866345" y="6305550"/>
            <a:ext cx="1277655" cy="552450"/>
          </a:xfrm>
          <a:prstGeom prst="rect">
            <a:avLst/>
          </a:prstGeom>
          <a:noFill/>
          <a:ln w="9525">
            <a:noFill/>
            <a:miter lim="800000"/>
            <a:headEnd/>
            <a:tailEnd/>
          </a:ln>
        </p:spPr>
      </p:pic>
      <p:pic>
        <p:nvPicPr>
          <p:cNvPr id="2050" name="Picture 2"/>
          <p:cNvPicPr>
            <a:picLocks noChangeAspect="1" noChangeArrowheads="1"/>
          </p:cNvPicPr>
          <p:nvPr userDrawn="1"/>
        </p:nvPicPr>
        <p:blipFill>
          <a:blip r:embed="rId3" cstate="print"/>
          <a:srcRect/>
          <a:stretch>
            <a:fillRect/>
          </a:stretch>
        </p:blipFill>
        <p:spPr bwMode="auto">
          <a:xfrm>
            <a:off x="7824084" y="6353092"/>
            <a:ext cx="1319916" cy="504908"/>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4325" y="828675"/>
            <a:ext cx="4152900" cy="5259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828675"/>
            <a:ext cx="4152900" cy="5259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2"/>
          <p:cNvPicPr>
            <a:picLocks noChangeAspect="1" noChangeArrowheads="1"/>
          </p:cNvPicPr>
          <p:nvPr userDrawn="1"/>
        </p:nvPicPr>
        <p:blipFill>
          <a:blip r:embed="rId2" cstate="print"/>
          <a:srcRect/>
          <a:stretch>
            <a:fillRect/>
          </a:stretch>
        </p:blipFill>
        <p:spPr bwMode="auto">
          <a:xfrm>
            <a:off x="7866345" y="6305550"/>
            <a:ext cx="1277655" cy="552450"/>
          </a:xfrm>
          <a:prstGeom prst="rect">
            <a:avLst/>
          </a:prstGeom>
          <a:noFill/>
          <a:ln w="9525">
            <a:noFill/>
            <a:miter lim="800000"/>
            <a:headEnd/>
            <a:tailEnd/>
          </a:ln>
        </p:spPr>
      </p:pic>
      <p:pic>
        <p:nvPicPr>
          <p:cNvPr id="7" name="Picture 2"/>
          <p:cNvPicPr>
            <a:picLocks noChangeAspect="1" noChangeArrowheads="1"/>
          </p:cNvPicPr>
          <p:nvPr userDrawn="1"/>
        </p:nvPicPr>
        <p:blipFill>
          <a:blip r:embed="rId3" cstate="print"/>
          <a:srcRect/>
          <a:stretch>
            <a:fillRect/>
          </a:stretch>
        </p:blipFill>
        <p:spPr bwMode="auto">
          <a:xfrm>
            <a:off x="7865028" y="6353092"/>
            <a:ext cx="1278972" cy="504908"/>
          </a:xfrm>
          <a:prstGeom prst="rect">
            <a:avLst/>
          </a:prstGeom>
          <a:noFill/>
          <a:ln w="9525">
            <a:noFill/>
            <a:miter lim="800000"/>
            <a:headEnd/>
            <a:tailEnd/>
          </a:ln>
        </p:spPr>
      </p:pic>
      <p:pic>
        <p:nvPicPr>
          <p:cNvPr id="8" name="Picture 2"/>
          <p:cNvPicPr>
            <a:picLocks noChangeAspect="1" noChangeArrowheads="1"/>
          </p:cNvPicPr>
          <p:nvPr userDrawn="1"/>
        </p:nvPicPr>
        <p:blipFill>
          <a:blip r:embed="rId4" cstate="print"/>
          <a:srcRect/>
          <a:stretch>
            <a:fillRect/>
          </a:stretch>
        </p:blipFill>
        <p:spPr bwMode="auto">
          <a:xfrm>
            <a:off x="7824084" y="6353092"/>
            <a:ext cx="1319916" cy="504908"/>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7866345" y="6305550"/>
            <a:ext cx="1277655" cy="552450"/>
          </a:xfrm>
          <a:prstGeom prst="rect">
            <a:avLst/>
          </a:prstGeom>
          <a:noFill/>
          <a:ln w="9525">
            <a:noFill/>
            <a:miter lim="800000"/>
            <a:headEnd/>
            <a:tailEnd/>
          </a:ln>
        </p:spPr>
      </p:pic>
      <p:pic>
        <p:nvPicPr>
          <p:cNvPr id="9" name="Picture 2"/>
          <p:cNvPicPr>
            <a:picLocks noChangeAspect="1" noChangeArrowheads="1"/>
          </p:cNvPicPr>
          <p:nvPr userDrawn="1"/>
        </p:nvPicPr>
        <p:blipFill>
          <a:blip r:embed="rId3" cstate="print"/>
          <a:srcRect/>
          <a:stretch>
            <a:fillRect/>
          </a:stretch>
        </p:blipFill>
        <p:spPr bwMode="auto">
          <a:xfrm>
            <a:off x="7865028" y="6353092"/>
            <a:ext cx="1278972" cy="504908"/>
          </a:xfrm>
          <a:prstGeom prst="rect">
            <a:avLst/>
          </a:prstGeom>
          <a:noFill/>
          <a:ln w="9525">
            <a:noFill/>
            <a:miter lim="800000"/>
            <a:headEnd/>
            <a:tailEnd/>
          </a:ln>
        </p:spPr>
      </p:pic>
      <p:pic>
        <p:nvPicPr>
          <p:cNvPr id="10" name="Picture 2"/>
          <p:cNvPicPr>
            <a:picLocks noChangeAspect="1" noChangeArrowheads="1"/>
          </p:cNvPicPr>
          <p:nvPr userDrawn="1"/>
        </p:nvPicPr>
        <p:blipFill>
          <a:blip r:embed="rId4" cstate="print"/>
          <a:srcRect/>
          <a:stretch>
            <a:fillRect/>
          </a:stretch>
        </p:blipFill>
        <p:spPr bwMode="auto">
          <a:xfrm>
            <a:off x="7824084" y="6353092"/>
            <a:ext cx="1319916" cy="504908"/>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4" name="Picture 2"/>
          <p:cNvPicPr>
            <a:picLocks noChangeAspect="1" noChangeArrowheads="1"/>
          </p:cNvPicPr>
          <p:nvPr userDrawn="1"/>
        </p:nvPicPr>
        <p:blipFill>
          <a:blip r:embed="rId2" cstate="print"/>
          <a:srcRect/>
          <a:stretch>
            <a:fillRect/>
          </a:stretch>
        </p:blipFill>
        <p:spPr bwMode="auto">
          <a:xfrm>
            <a:off x="7866345" y="6305550"/>
            <a:ext cx="1277655" cy="552450"/>
          </a:xfrm>
          <a:prstGeom prst="rect">
            <a:avLst/>
          </a:prstGeom>
          <a:noFill/>
          <a:ln w="9525">
            <a:noFill/>
            <a:miter lim="800000"/>
            <a:headEnd/>
            <a:tailEnd/>
          </a:ln>
        </p:spPr>
      </p:pic>
      <p:pic>
        <p:nvPicPr>
          <p:cNvPr id="5" name="Picture 2"/>
          <p:cNvPicPr>
            <a:picLocks noChangeAspect="1" noChangeArrowheads="1"/>
          </p:cNvPicPr>
          <p:nvPr userDrawn="1"/>
        </p:nvPicPr>
        <p:blipFill>
          <a:blip r:embed="rId3" cstate="print"/>
          <a:srcRect/>
          <a:stretch>
            <a:fillRect/>
          </a:stretch>
        </p:blipFill>
        <p:spPr bwMode="auto">
          <a:xfrm>
            <a:off x="7865028" y="6353092"/>
            <a:ext cx="1278972" cy="504908"/>
          </a:xfrm>
          <a:prstGeom prst="rect">
            <a:avLst/>
          </a:prstGeom>
          <a:noFill/>
          <a:ln w="9525">
            <a:noFill/>
            <a:miter lim="800000"/>
            <a:headEnd/>
            <a:tailEnd/>
          </a:ln>
        </p:spPr>
      </p:pic>
      <p:pic>
        <p:nvPicPr>
          <p:cNvPr id="6" name="Picture 2"/>
          <p:cNvPicPr>
            <a:picLocks noChangeAspect="1" noChangeArrowheads="1"/>
          </p:cNvPicPr>
          <p:nvPr userDrawn="1"/>
        </p:nvPicPr>
        <p:blipFill>
          <a:blip r:embed="rId4" cstate="print"/>
          <a:srcRect/>
          <a:stretch>
            <a:fillRect/>
          </a:stretch>
        </p:blipFill>
        <p:spPr bwMode="auto">
          <a:xfrm>
            <a:off x="7824084" y="6353092"/>
            <a:ext cx="1319916" cy="504908"/>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a:stretch>
            <a:fillRect/>
          </a:stretch>
        </p:blipFill>
        <p:spPr bwMode="auto">
          <a:xfrm>
            <a:off x="7866345" y="6305550"/>
            <a:ext cx="1277655" cy="552450"/>
          </a:xfrm>
          <a:prstGeom prst="rect">
            <a:avLst/>
          </a:prstGeom>
          <a:noFill/>
          <a:ln w="9525">
            <a:noFill/>
            <a:miter lim="800000"/>
            <a:headEnd/>
            <a:tailEnd/>
          </a:ln>
        </p:spPr>
      </p:pic>
      <p:pic>
        <p:nvPicPr>
          <p:cNvPr id="4" name="Picture 2"/>
          <p:cNvPicPr>
            <a:picLocks noChangeAspect="1" noChangeArrowheads="1"/>
          </p:cNvPicPr>
          <p:nvPr userDrawn="1"/>
        </p:nvPicPr>
        <p:blipFill>
          <a:blip r:embed="rId3" cstate="print"/>
          <a:srcRect/>
          <a:stretch>
            <a:fillRect/>
          </a:stretch>
        </p:blipFill>
        <p:spPr bwMode="auto">
          <a:xfrm>
            <a:off x="7865028" y="6353092"/>
            <a:ext cx="1278972" cy="504908"/>
          </a:xfrm>
          <a:prstGeom prst="rect">
            <a:avLst/>
          </a:prstGeom>
          <a:noFill/>
          <a:ln w="9525">
            <a:noFill/>
            <a:miter lim="800000"/>
            <a:headEnd/>
            <a:tailEnd/>
          </a:ln>
        </p:spPr>
      </p:pic>
      <p:pic>
        <p:nvPicPr>
          <p:cNvPr id="5" name="Picture 2"/>
          <p:cNvPicPr>
            <a:picLocks noChangeAspect="1" noChangeArrowheads="1"/>
          </p:cNvPicPr>
          <p:nvPr userDrawn="1"/>
        </p:nvPicPr>
        <p:blipFill>
          <a:blip r:embed="rId4" cstate="print"/>
          <a:srcRect/>
          <a:stretch>
            <a:fillRect/>
          </a:stretch>
        </p:blipFill>
        <p:spPr bwMode="auto">
          <a:xfrm>
            <a:off x="7824084" y="6353092"/>
            <a:ext cx="1319916" cy="504908"/>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6" name="Picture 2"/>
          <p:cNvPicPr>
            <a:picLocks noChangeAspect="1" noChangeArrowheads="1"/>
          </p:cNvPicPr>
          <p:nvPr userDrawn="1"/>
        </p:nvPicPr>
        <p:blipFill>
          <a:blip r:embed="rId2" cstate="print"/>
          <a:srcRect/>
          <a:stretch>
            <a:fillRect/>
          </a:stretch>
        </p:blipFill>
        <p:spPr bwMode="auto">
          <a:xfrm>
            <a:off x="7866345" y="6305550"/>
            <a:ext cx="1277655" cy="552450"/>
          </a:xfrm>
          <a:prstGeom prst="rect">
            <a:avLst/>
          </a:prstGeom>
          <a:noFill/>
          <a:ln w="9525">
            <a:noFill/>
            <a:miter lim="800000"/>
            <a:headEnd/>
            <a:tailEnd/>
          </a:ln>
        </p:spPr>
      </p:pic>
      <p:pic>
        <p:nvPicPr>
          <p:cNvPr id="7" name="Picture 2"/>
          <p:cNvPicPr>
            <a:picLocks noChangeAspect="1" noChangeArrowheads="1"/>
          </p:cNvPicPr>
          <p:nvPr userDrawn="1"/>
        </p:nvPicPr>
        <p:blipFill>
          <a:blip r:embed="rId3" cstate="print"/>
          <a:srcRect/>
          <a:stretch>
            <a:fillRect/>
          </a:stretch>
        </p:blipFill>
        <p:spPr bwMode="auto">
          <a:xfrm>
            <a:off x="7865028" y="6353092"/>
            <a:ext cx="1278972" cy="504908"/>
          </a:xfrm>
          <a:prstGeom prst="rect">
            <a:avLst/>
          </a:prstGeom>
          <a:noFill/>
          <a:ln w="9525">
            <a:noFill/>
            <a:miter lim="800000"/>
            <a:headEnd/>
            <a:tailEnd/>
          </a:ln>
        </p:spPr>
      </p:pic>
      <p:pic>
        <p:nvPicPr>
          <p:cNvPr id="8" name="Picture 2"/>
          <p:cNvPicPr>
            <a:picLocks noChangeAspect="1" noChangeArrowheads="1"/>
          </p:cNvPicPr>
          <p:nvPr userDrawn="1"/>
        </p:nvPicPr>
        <p:blipFill>
          <a:blip r:embed="rId4" cstate="print"/>
          <a:srcRect/>
          <a:stretch>
            <a:fillRect/>
          </a:stretch>
        </p:blipFill>
        <p:spPr bwMode="auto">
          <a:xfrm>
            <a:off x="7824084" y="6353092"/>
            <a:ext cx="1319916" cy="504908"/>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6" name="Picture 2"/>
          <p:cNvPicPr>
            <a:picLocks noChangeAspect="1" noChangeArrowheads="1"/>
          </p:cNvPicPr>
          <p:nvPr userDrawn="1"/>
        </p:nvPicPr>
        <p:blipFill>
          <a:blip r:embed="rId2" cstate="print"/>
          <a:srcRect/>
          <a:stretch>
            <a:fillRect/>
          </a:stretch>
        </p:blipFill>
        <p:spPr bwMode="auto">
          <a:xfrm>
            <a:off x="7866345" y="6305550"/>
            <a:ext cx="1277655" cy="552450"/>
          </a:xfrm>
          <a:prstGeom prst="rect">
            <a:avLst/>
          </a:prstGeom>
          <a:noFill/>
          <a:ln w="9525">
            <a:noFill/>
            <a:miter lim="800000"/>
            <a:headEnd/>
            <a:tailEnd/>
          </a:ln>
        </p:spPr>
      </p:pic>
      <p:pic>
        <p:nvPicPr>
          <p:cNvPr id="7" name="Picture 2"/>
          <p:cNvPicPr>
            <a:picLocks noChangeAspect="1" noChangeArrowheads="1"/>
          </p:cNvPicPr>
          <p:nvPr userDrawn="1"/>
        </p:nvPicPr>
        <p:blipFill>
          <a:blip r:embed="rId3" cstate="print"/>
          <a:srcRect/>
          <a:stretch>
            <a:fillRect/>
          </a:stretch>
        </p:blipFill>
        <p:spPr bwMode="auto">
          <a:xfrm>
            <a:off x="7865028" y="6353092"/>
            <a:ext cx="1278972" cy="504908"/>
          </a:xfrm>
          <a:prstGeom prst="rect">
            <a:avLst/>
          </a:prstGeom>
          <a:noFill/>
          <a:ln w="9525">
            <a:noFill/>
            <a:miter lim="800000"/>
            <a:headEnd/>
            <a:tailEnd/>
          </a:ln>
        </p:spPr>
      </p:pic>
      <p:pic>
        <p:nvPicPr>
          <p:cNvPr id="8" name="Picture 2"/>
          <p:cNvPicPr>
            <a:picLocks noChangeAspect="1" noChangeArrowheads="1"/>
          </p:cNvPicPr>
          <p:nvPr userDrawn="1"/>
        </p:nvPicPr>
        <p:blipFill>
          <a:blip r:embed="rId4" cstate="print"/>
          <a:srcRect/>
          <a:stretch>
            <a:fillRect/>
          </a:stretch>
        </p:blipFill>
        <p:spPr bwMode="auto">
          <a:xfrm>
            <a:off x="7824084" y="6353092"/>
            <a:ext cx="1319916" cy="504908"/>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ub_Slide_Bgr"/>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285750" y="-79375"/>
            <a:ext cx="8496300"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add title of the slide</a:t>
            </a:r>
          </a:p>
        </p:txBody>
      </p:sp>
      <p:sp>
        <p:nvSpPr>
          <p:cNvPr id="1028" name="Rectangle 4"/>
          <p:cNvSpPr>
            <a:spLocks noGrp="1" noChangeArrowheads="1"/>
          </p:cNvSpPr>
          <p:nvPr>
            <p:ph type="body" idx="1"/>
          </p:nvPr>
        </p:nvSpPr>
        <p:spPr bwMode="auto">
          <a:xfrm>
            <a:off x="314325" y="828675"/>
            <a:ext cx="8458200" cy="5259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4869" name="Text Box 5"/>
          <p:cNvSpPr txBox="1">
            <a:spLocks noChangeArrowheads="1"/>
          </p:cNvSpPr>
          <p:nvPr/>
        </p:nvSpPr>
        <p:spPr bwMode="auto">
          <a:xfrm>
            <a:off x="8794750" y="6142038"/>
            <a:ext cx="412750" cy="228600"/>
          </a:xfrm>
          <a:prstGeom prst="rect">
            <a:avLst/>
          </a:prstGeom>
          <a:noFill/>
          <a:ln w="9525">
            <a:noFill/>
            <a:miter lim="800000"/>
            <a:headEnd/>
            <a:tailEnd/>
          </a:ln>
          <a:effectLst/>
        </p:spPr>
        <p:txBody>
          <a:bodyPr>
            <a:spAutoFit/>
          </a:bodyPr>
          <a:lstStyle/>
          <a:p>
            <a:pPr>
              <a:spcBef>
                <a:spcPct val="50000"/>
              </a:spcBef>
              <a:defRPr/>
            </a:pPr>
            <a:fld id="{A662CB81-5018-4CF6-98DB-16D3BB3E0ABA}" type="slidenum">
              <a:rPr lang="en-US" sz="900">
                <a:solidFill>
                  <a:srgbClr val="333333"/>
                </a:solidFill>
                <a:latin typeface="Arial" charset="0"/>
                <a:cs typeface="Arial" charset="0"/>
              </a:rPr>
              <a:pPr>
                <a:spcBef>
                  <a:spcPct val="50000"/>
                </a:spcBef>
                <a:defRPr/>
              </a:pPr>
              <a:t>‹#›</a:t>
            </a:fld>
            <a:endParaRPr lang="en-US" sz="900" dirty="0">
              <a:solidFill>
                <a:srgbClr val="333333"/>
              </a:solidFill>
              <a:latin typeface="Arial" charset="0"/>
              <a:cs typeface="Arial" charset="0"/>
            </a:endParaRPr>
          </a:p>
        </p:txBody>
      </p:sp>
      <p:pic>
        <p:nvPicPr>
          <p:cNvPr id="1030" name="Picture 6" descr="Sub_Slide_Bgr"/>
          <p:cNvPicPr>
            <a:picLocks noChangeAspect="1" noChangeArrowheads="1"/>
          </p:cNvPicPr>
          <p:nvPr userDrawn="1"/>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164871" name="Text Box 7"/>
          <p:cNvSpPr txBox="1">
            <a:spLocks noChangeArrowheads="1"/>
          </p:cNvSpPr>
          <p:nvPr userDrawn="1"/>
        </p:nvSpPr>
        <p:spPr bwMode="auto">
          <a:xfrm>
            <a:off x="8794750" y="6142038"/>
            <a:ext cx="412750" cy="228600"/>
          </a:xfrm>
          <a:prstGeom prst="rect">
            <a:avLst/>
          </a:prstGeom>
          <a:noFill/>
          <a:ln w="9525">
            <a:noFill/>
            <a:miter lim="800000"/>
            <a:headEnd/>
            <a:tailEnd/>
          </a:ln>
          <a:effectLst/>
        </p:spPr>
        <p:txBody>
          <a:bodyPr>
            <a:spAutoFit/>
          </a:bodyPr>
          <a:lstStyle/>
          <a:p>
            <a:pPr>
              <a:spcBef>
                <a:spcPct val="50000"/>
              </a:spcBef>
              <a:defRPr/>
            </a:pPr>
            <a:fld id="{63066050-2D38-4BA8-B951-98752E378AD9}" type="slidenum">
              <a:rPr lang="en-US" sz="900">
                <a:solidFill>
                  <a:srgbClr val="333333"/>
                </a:solidFill>
                <a:latin typeface="Arial" charset="0"/>
                <a:cs typeface="Arial" charset="0"/>
              </a:rPr>
              <a:pPr>
                <a:spcBef>
                  <a:spcPct val="50000"/>
                </a:spcBef>
                <a:defRPr/>
              </a:pPr>
              <a:t>‹#›</a:t>
            </a:fld>
            <a:endParaRPr lang="en-US" sz="900" dirty="0">
              <a:solidFill>
                <a:srgbClr val="333333"/>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667" r:id="rId1"/>
    <p:sldLayoutId id="2147483666" r:id="rId2"/>
    <p:sldLayoutId id="2147483665" r:id="rId3"/>
    <p:sldLayoutId id="2147483664" r:id="rId4"/>
    <p:sldLayoutId id="2147483663" r:id="rId5"/>
    <p:sldLayoutId id="2147483662" r:id="rId6"/>
    <p:sldLayoutId id="2147483661" r:id="rId7"/>
    <p:sldLayoutId id="2147483660" r:id="rId8"/>
    <p:sldLayoutId id="2147483659" r:id="rId9"/>
    <p:sldLayoutId id="2147483658" r:id="rId10"/>
    <p:sldLayoutId id="2147483657" r:id="rId11"/>
    <p:sldLayoutId id="2147483656" r:id="rId12"/>
    <p:sldLayoutId id="2147483668" r:id="rId13"/>
  </p:sldLayoutIdLst>
  <p:txStyles>
    <p:titleStyle>
      <a:lvl1pPr algn="l" rtl="0" eaLnBrk="0" fontAlgn="base" hangingPunct="0">
        <a:lnSpc>
          <a:spcPct val="90000"/>
        </a:lnSpc>
        <a:spcBef>
          <a:spcPct val="0"/>
        </a:spcBef>
        <a:spcAft>
          <a:spcPct val="0"/>
        </a:spcAft>
        <a:defRPr sz="2200" b="1">
          <a:solidFill>
            <a:schemeClr val="bg1"/>
          </a:solidFill>
          <a:latin typeface="+mj-lt"/>
          <a:ea typeface="+mj-ea"/>
          <a:cs typeface="+mj-cs"/>
        </a:defRPr>
      </a:lvl1pPr>
      <a:lvl2pPr algn="l" rtl="0" eaLnBrk="0" fontAlgn="base" hangingPunct="0">
        <a:lnSpc>
          <a:spcPct val="90000"/>
        </a:lnSpc>
        <a:spcBef>
          <a:spcPct val="0"/>
        </a:spcBef>
        <a:spcAft>
          <a:spcPct val="0"/>
        </a:spcAft>
        <a:defRPr sz="2200" b="1">
          <a:solidFill>
            <a:schemeClr val="bg1"/>
          </a:solidFill>
          <a:latin typeface="Arial" charset="0"/>
          <a:cs typeface="Times New Roman" pitchFamily="18" charset="0"/>
        </a:defRPr>
      </a:lvl2pPr>
      <a:lvl3pPr algn="l" rtl="0" eaLnBrk="0" fontAlgn="base" hangingPunct="0">
        <a:lnSpc>
          <a:spcPct val="90000"/>
        </a:lnSpc>
        <a:spcBef>
          <a:spcPct val="0"/>
        </a:spcBef>
        <a:spcAft>
          <a:spcPct val="0"/>
        </a:spcAft>
        <a:defRPr sz="2200" b="1">
          <a:solidFill>
            <a:schemeClr val="bg1"/>
          </a:solidFill>
          <a:latin typeface="Arial" charset="0"/>
          <a:cs typeface="Times New Roman" pitchFamily="18" charset="0"/>
        </a:defRPr>
      </a:lvl3pPr>
      <a:lvl4pPr algn="l" rtl="0" eaLnBrk="0" fontAlgn="base" hangingPunct="0">
        <a:lnSpc>
          <a:spcPct val="90000"/>
        </a:lnSpc>
        <a:spcBef>
          <a:spcPct val="0"/>
        </a:spcBef>
        <a:spcAft>
          <a:spcPct val="0"/>
        </a:spcAft>
        <a:defRPr sz="2200" b="1">
          <a:solidFill>
            <a:schemeClr val="bg1"/>
          </a:solidFill>
          <a:latin typeface="Arial" charset="0"/>
          <a:cs typeface="Times New Roman" pitchFamily="18" charset="0"/>
        </a:defRPr>
      </a:lvl4pPr>
      <a:lvl5pPr algn="l" rtl="0" eaLnBrk="0" fontAlgn="base" hangingPunct="0">
        <a:lnSpc>
          <a:spcPct val="90000"/>
        </a:lnSpc>
        <a:spcBef>
          <a:spcPct val="0"/>
        </a:spcBef>
        <a:spcAft>
          <a:spcPct val="0"/>
        </a:spcAft>
        <a:defRPr sz="2200" b="1">
          <a:solidFill>
            <a:schemeClr val="bg1"/>
          </a:solidFill>
          <a:latin typeface="Arial" charset="0"/>
          <a:cs typeface="Times New Roman" pitchFamily="18" charset="0"/>
        </a:defRPr>
      </a:lvl5pPr>
      <a:lvl6pPr marL="457200" algn="l" rtl="0" fontAlgn="base">
        <a:lnSpc>
          <a:spcPct val="90000"/>
        </a:lnSpc>
        <a:spcBef>
          <a:spcPct val="0"/>
        </a:spcBef>
        <a:spcAft>
          <a:spcPct val="0"/>
        </a:spcAft>
        <a:defRPr sz="2200" b="1">
          <a:solidFill>
            <a:schemeClr val="bg1"/>
          </a:solidFill>
          <a:latin typeface="Arial" charset="0"/>
          <a:cs typeface="Times New Roman" pitchFamily="18" charset="0"/>
        </a:defRPr>
      </a:lvl6pPr>
      <a:lvl7pPr marL="914400" algn="l" rtl="0" fontAlgn="base">
        <a:lnSpc>
          <a:spcPct val="90000"/>
        </a:lnSpc>
        <a:spcBef>
          <a:spcPct val="0"/>
        </a:spcBef>
        <a:spcAft>
          <a:spcPct val="0"/>
        </a:spcAft>
        <a:defRPr sz="2200" b="1">
          <a:solidFill>
            <a:schemeClr val="bg1"/>
          </a:solidFill>
          <a:latin typeface="Arial" charset="0"/>
          <a:cs typeface="Times New Roman" pitchFamily="18" charset="0"/>
        </a:defRPr>
      </a:lvl7pPr>
      <a:lvl8pPr marL="1371600" algn="l" rtl="0" fontAlgn="base">
        <a:lnSpc>
          <a:spcPct val="90000"/>
        </a:lnSpc>
        <a:spcBef>
          <a:spcPct val="0"/>
        </a:spcBef>
        <a:spcAft>
          <a:spcPct val="0"/>
        </a:spcAft>
        <a:defRPr sz="2200" b="1">
          <a:solidFill>
            <a:schemeClr val="bg1"/>
          </a:solidFill>
          <a:latin typeface="Arial" charset="0"/>
          <a:cs typeface="Times New Roman" pitchFamily="18" charset="0"/>
        </a:defRPr>
      </a:lvl8pPr>
      <a:lvl9pPr marL="1828800" algn="l" rtl="0" fontAlgn="base">
        <a:lnSpc>
          <a:spcPct val="90000"/>
        </a:lnSpc>
        <a:spcBef>
          <a:spcPct val="0"/>
        </a:spcBef>
        <a:spcAft>
          <a:spcPct val="0"/>
        </a:spcAft>
        <a:defRPr sz="2200" b="1">
          <a:solidFill>
            <a:schemeClr val="bg1"/>
          </a:solidFill>
          <a:latin typeface="Arial" charset="0"/>
          <a:cs typeface="Times New Roman" pitchFamily="18" charset="0"/>
        </a:defRPr>
      </a:lvl9pPr>
    </p:titleStyle>
    <p:bodyStyle>
      <a:lvl1pPr marL="234950" indent="-234950" algn="l" rtl="0" eaLnBrk="0" fontAlgn="base" hangingPunct="0">
        <a:lnSpc>
          <a:spcPct val="125000"/>
        </a:lnSpc>
        <a:spcBef>
          <a:spcPct val="20000"/>
        </a:spcBef>
        <a:spcAft>
          <a:spcPct val="0"/>
        </a:spcAft>
        <a:buClr>
          <a:srgbClr val="006600"/>
        </a:buClr>
        <a:buFont typeface="Wingdings" pitchFamily="2" charset="2"/>
        <a:buChar char="§"/>
        <a:defRPr sz="2000" b="1">
          <a:solidFill>
            <a:srgbClr val="006600"/>
          </a:solidFill>
          <a:latin typeface="+mn-lt"/>
          <a:ea typeface="+mn-ea"/>
          <a:cs typeface="+mn-cs"/>
        </a:defRPr>
      </a:lvl1pPr>
      <a:lvl2pPr marL="692150" indent="-234950" algn="l" rtl="0" eaLnBrk="0" fontAlgn="base" hangingPunct="0">
        <a:lnSpc>
          <a:spcPct val="125000"/>
        </a:lnSpc>
        <a:spcBef>
          <a:spcPct val="20000"/>
        </a:spcBef>
        <a:spcAft>
          <a:spcPct val="0"/>
        </a:spcAft>
        <a:buClr>
          <a:srgbClr val="006600"/>
        </a:buClr>
        <a:buFont typeface="Wingdings" pitchFamily="2" charset="2"/>
        <a:buChar char="§"/>
        <a:defRPr>
          <a:solidFill>
            <a:srgbClr val="333333"/>
          </a:solidFill>
          <a:latin typeface="+mn-lt"/>
          <a:cs typeface="+mn-cs"/>
        </a:defRPr>
      </a:lvl2pPr>
      <a:lvl3pPr marL="1143000" indent="-228600" algn="l" rtl="0" eaLnBrk="0" fontAlgn="base" hangingPunct="0">
        <a:lnSpc>
          <a:spcPct val="125000"/>
        </a:lnSpc>
        <a:spcBef>
          <a:spcPct val="20000"/>
        </a:spcBef>
        <a:spcAft>
          <a:spcPct val="0"/>
        </a:spcAft>
        <a:buClr>
          <a:srgbClr val="006600"/>
        </a:buClr>
        <a:buFont typeface="Wingdings" pitchFamily="2" charset="2"/>
        <a:buChar char="§"/>
        <a:defRPr sz="1600">
          <a:solidFill>
            <a:srgbClr val="333333"/>
          </a:solidFill>
          <a:latin typeface="+mn-lt"/>
          <a:cs typeface="+mn-cs"/>
        </a:defRPr>
      </a:lvl3pPr>
      <a:lvl4pPr marL="1600200" indent="-228600" algn="l" rtl="0" eaLnBrk="0" fontAlgn="base" hangingPunct="0">
        <a:lnSpc>
          <a:spcPct val="125000"/>
        </a:lnSpc>
        <a:spcBef>
          <a:spcPct val="20000"/>
        </a:spcBef>
        <a:spcAft>
          <a:spcPct val="0"/>
        </a:spcAft>
        <a:buClr>
          <a:srgbClr val="006600"/>
        </a:buClr>
        <a:buFont typeface="Wingdings" pitchFamily="2" charset="2"/>
        <a:buChar char="§"/>
        <a:defRPr sz="1400">
          <a:solidFill>
            <a:srgbClr val="333333"/>
          </a:solidFill>
          <a:latin typeface="+mn-lt"/>
          <a:cs typeface="+mn-cs"/>
        </a:defRPr>
      </a:lvl4pPr>
      <a:lvl5pPr marL="2057400" indent="-228600" algn="l" rtl="0" eaLnBrk="0" fontAlgn="base" hangingPunct="0">
        <a:lnSpc>
          <a:spcPct val="125000"/>
        </a:lnSpc>
        <a:spcBef>
          <a:spcPct val="20000"/>
        </a:spcBef>
        <a:spcAft>
          <a:spcPct val="0"/>
        </a:spcAft>
        <a:buClr>
          <a:srgbClr val="006600"/>
        </a:buClr>
        <a:buFont typeface="Wingdings" pitchFamily="2" charset="2"/>
        <a:buChar char="§"/>
        <a:defRPr sz="1200">
          <a:solidFill>
            <a:srgbClr val="333333"/>
          </a:solidFill>
          <a:latin typeface="+mn-lt"/>
          <a:cs typeface="+mn-cs"/>
        </a:defRPr>
      </a:lvl5pPr>
      <a:lvl6pPr marL="2514600" indent="-228600" algn="l" rtl="0" fontAlgn="base">
        <a:lnSpc>
          <a:spcPct val="125000"/>
        </a:lnSpc>
        <a:spcBef>
          <a:spcPct val="20000"/>
        </a:spcBef>
        <a:spcAft>
          <a:spcPct val="0"/>
        </a:spcAft>
        <a:buClr>
          <a:srgbClr val="006600"/>
        </a:buClr>
        <a:buFont typeface="Wingdings" pitchFamily="2" charset="2"/>
        <a:buChar char="§"/>
        <a:defRPr sz="1200">
          <a:solidFill>
            <a:srgbClr val="333333"/>
          </a:solidFill>
          <a:latin typeface="+mn-lt"/>
          <a:cs typeface="+mn-cs"/>
        </a:defRPr>
      </a:lvl6pPr>
      <a:lvl7pPr marL="2971800" indent="-228600" algn="l" rtl="0" fontAlgn="base">
        <a:lnSpc>
          <a:spcPct val="125000"/>
        </a:lnSpc>
        <a:spcBef>
          <a:spcPct val="20000"/>
        </a:spcBef>
        <a:spcAft>
          <a:spcPct val="0"/>
        </a:spcAft>
        <a:buClr>
          <a:srgbClr val="006600"/>
        </a:buClr>
        <a:buFont typeface="Wingdings" pitchFamily="2" charset="2"/>
        <a:buChar char="§"/>
        <a:defRPr sz="1200">
          <a:solidFill>
            <a:srgbClr val="333333"/>
          </a:solidFill>
          <a:latin typeface="+mn-lt"/>
          <a:cs typeface="+mn-cs"/>
        </a:defRPr>
      </a:lvl7pPr>
      <a:lvl8pPr marL="3429000" indent="-228600" algn="l" rtl="0" fontAlgn="base">
        <a:lnSpc>
          <a:spcPct val="125000"/>
        </a:lnSpc>
        <a:spcBef>
          <a:spcPct val="20000"/>
        </a:spcBef>
        <a:spcAft>
          <a:spcPct val="0"/>
        </a:spcAft>
        <a:buClr>
          <a:srgbClr val="006600"/>
        </a:buClr>
        <a:buFont typeface="Wingdings" pitchFamily="2" charset="2"/>
        <a:buChar char="§"/>
        <a:defRPr sz="1200">
          <a:solidFill>
            <a:srgbClr val="333333"/>
          </a:solidFill>
          <a:latin typeface="+mn-lt"/>
          <a:cs typeface="+mn-cs"/>
        </a:defRPr>
      </a:lvl8pPr>
      <a:lvl9pPr marL="3886200" indent="-228600" algn="l" rtl="0" fontAlgn="base">
        <a:lnSpc>
          <a:spcPct val="125000"/>
        </a:lnSpc>
        <a:spcBef>
          <a:spcPct val="20000"/>
        </a:spcBef>
        <a:spcAft>
          <a:spcPct val="0"/>
        </a:spcAft>
        <a:buClr>
          <a:srgbClr val="006600"/>
        </a:buClr>
        <a:buFont typeface="Wingdings" pitchFamily="2" charset="2"/>
        <a:buChar char="§"/>
        <a:defRPr sz="1200">
          <a:solidFill>
            <a:srgbClr val="333333"/>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idx="4294967295"/>
          </p:nvPr>
        </p:nvSpPr>
        <p:spPr>
          <a:xfrm>
            <a:off x="819150" y="1903413"/>
            <a:ext cx="7772400" cy="1470025"/>
          </a:xfrm>
        </p:spPr>
        <p:txBody>
          <a:bodyPr/>
          <a:lstStyle/>
          <a:p>
            <a:pPr algn="r"/>
            <a:r>
              <a:rPr lang="en-US" sz="2900" dirty="0" smtClean="0"/>
              <a:t>Mastering the Role of being an Effective Resource Management  Analyst</a:t>
            </a:r>
            <a:br>
              <a:rPr lang="en-US" sz="2900" dirty="0" smtClean="0"/>
            </a:br>
            <a:r>
              <a:rPr lang="en-US" sz="2900" dirty="0" smtClean="0"/>
              <a:t> </a:t>
            </a:r>
            <a:br>
              <a:rPr lang="en-US" sz="2900" dirty="0" smtClean="0"/>
            </a:br>
            <a:r>
              <a:rPr lang="en-US" sz="2500" dirty="0" smtClean="0"/>
              <a:t/>
            </a:r>
            <a:br>
              <a:rPr lang="en-US" sz="2500" dirty="0" smtClean="0"/>
            </a:br>
            <a:endParaRPr lang="en-US" sz="2500" dirty="0" smtClean="0"/>
          </a:p>
        </p:txBody>
      </p:sp>
      <p:sp>
        <p:nvSpPr>
          <p:cNvPr id="17410" name="TextBox 2"/>
          <p:cNvSpPr txBox="1">
            <a:spLocks noChangeArrowheads="1"/>
          </p:cNvSpPr>
          <p:nvPr/>
        </p:nvSpPr>
        <p:spPr bwMode="auto">
          <a:xfrm>
            <a:off x="196850" y="6134100"/>
            <a:ext cx="4527550" cy="369332"/>
          </a:xfrm>
          <a:prstGeom prst="rect">
            <a:avLst/>
          </a:prstGeom>
          <a:noFill/>
          <a:ln w="9525">
            <a:noFill/>
            <a:miter lim="800000"/>
            <a:headEnd/>
            <a:tailEnd/>
          </a:ln>
        </p:spPr>
        <p:txBody>
          <a:bodyPr wrap="square">
            <a:spAutoFit/>
          </a:bodyPr>
          <a:lstStyle/>
          <a:p>
            <a:r>
              <a:rPr lang="en-US" sz="1800" dirty="0" smtClean="0"/>
              <a:t>September 14, 2012,</a:t>
            </a:r>
            <a:r>
              <a:rPr lang="en-US" sz="1800" dirty="0"/>
              <a:t> </a:t>
            </a:r>
            <a:r>
              <a:rPr lang="en-US" sz="1800" dirty="0" smtClean="0"/>
              <a:t>Washington</a:t>
            </a:r>
            <a:r>
              <a:rPr lang="en-US" sz="1800" dirty="0"/>
              <a:t>, DC</a:t>
            </a:r>
          </a:p>
        </p:txBody>
      </p:sp>
      <p:sp>
        <p:nvSpPr>
          <p:cNvPr id="17412" name="TextBox 2"/>
          <p:cNvSpPr txBox="1">
            <a:spLocks noChangeArrowheads="1"/>
          </p:cNvSpPr>
          <p:nvPr/>
        </p:nvSpPr>
        <p:spPr bwMode="auto">
          <a:xfrm>
            <a:off x="192089" y="4848225"/>
            <a:ext cx="1693861" cy="1007408"/>
          </a:xfrm>
          <a:prstGeom prst="rect">
            <a:avLst/>
          </a:prstGeom>
          <a:noFill/>
          <a:ln w="9525">
            <a:noFill/>
            <a:miter lim="800000"/>
            <a:headEnd/>
            <a:tailEnd/>
          </a:ln>
        </p:spPr>
        <p:txBody>
          <a:bodyPr wrap="square">
            <a:spAutoFit/>
          </a:bodyPr>
          <a:lstStyle/>
          <a:p>
            <a:pPr algn="ctr">
              <a:tabLst>
                <a:tab pos="914400" algn="ctr"/>
                <a:tab pos="2628900" algn="ctr"/>
              </a:tabLst>
            </a:pPr>
            <a:r>
              <a:rPr lang="en-US" sz="2000" dirty="0" err="1"/>
              <a:t>Khaled</a:t>
            </a:r>
            <a:r>
              <a:rPr lang="en-US" sz="2000" dirty="0"/>
              <a:t> </a:t>
            </a:r>
            <a:r>
              <a:rPr lang="en-US" sz="2000" dirty="0" err="1" smtClean="0"/>
              <a:t>Sherif</a:t>
            </a:r>
            <a:endParaRPr lang="en-US" sz="2000" dirty="0"/>
          </a:p>
          <a:p>
            <a:pPr algn="ctr">
              <a:tabLst>
                <a:tab pos="2628900" algn="ctr"/>
              </a:tabLst>
            </a:pPr>
            <a:r>
              <a:rPr lang="en-US" sz="2000" dirty="0" smtClean="0"/>
              <a:t>CAO                       </a:t>
            </a:r>
          </a:p>
          <a:p>
            <a:pPr algn="ctr">
              <a:tabLst>
                <a:tab pos="914400" algn="ctr"/>
                <a:tab pos="2628900" algn="ctr"/>
              </a:tabLst>
            </a:pPr>
            <a:r>
              <a:rPr lang="en-US" sz="2000" dirty="0" smtClean="0"/>
              <a:t>Africa Region </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323850" y="146050"/>
            <a:ext cx="847725" cy="552450"/>
            <a:chOff x="105" y="92"/>
            <a:chExt cx="534" cy="348"/>
          </a:xfrm>
        </p:grpSpPr>
        <p:pic>
          <p:nvPicPr>
            <p:cNvPr id="27651" name="Picture 3"/>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27652" name="Rectangle 11"/>
            <p:cNvSpPr>
              <a:spLocks noChangeArrowheads="1"/>
            </p:cNvSpPr>
            <p:nvPr/>
          </p:nvSpPr>
          <p:spPr bwMode="auto">
            <a:xfrm>
              <a:off x="372" y="130"/>
              <a:ext cx="126"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7</a:t>
              </a:r>
              <a:endParaRPr lang="en-US" sz="2800" b="1" dirty="0">
                <a:solidFill>
                  <a:srgbClr val="006699"/>
                </a:solidFill>
                <a:latin typeface="Gill Sans"/>
                <a:sym typeface="Gill Sans"/>
              </a:endParaRPr>
            </a:p>
          </p:txBody>
        </p:sp>
      </p:grpSp>
      <p:sp>
        <p:nvSpPr>
          <p:cNvPr id="2" name="Title 1"/>
          <p:cNvSpPr>
            <a:spLocks/>
          </p:cNvSpPr>
          <p:nvPr/>
        </p:nvSpPr>
        <p:spPr bwMode="auto">
          <a:xfrm>
            <a:off x="1385888" y="190426"/>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a:t>
            </a:r>
            <a:r>
              <a:rPr lang="en-US" sz="2100" b="1" dirty="0" smtClean="0">
                <a:solidFill>
                  <a:schemeClr val="bg1"/>
                </a:solidFill>
                <a:latin typeface="Arial" pitchFamily="34" charset="0"/>
              </a:rPr>
              <a:t>Resource Management  Must Know Disciplines </a:t>
            </a:r>
            <a:r>
              <a:rPr lang="en-US" sz="2100" b="1" dirty="0">
                <a:solidFill>
                  <a:schemeClr val="bg1"/>
                </a:solidFill>
                <a:latin typeface="Arial" pitchFamily="34" charset="0"/>
              </a:rPr>
              <a:t/>
            </a:r>
            <a:br>
              <a:rPr lang="en-US" sz="2100" b="1" dirty="0">
                <a:solidFill>
                  <a:schemeClr val="bg1"/>
                </a:solidFill>
                <a:latin typeface="Arial" pitchFamily="34" charset="0"/>
              </a:rPr>
            </a:br>
            <a:endParaRPr lang="en-US" sz="2100" b="1" dirty="0">
              <a:solidFill>
                <a:schemeClr val="bg1"/>
              </a:solidFill>
              <a:latin typeface="Arial" pitchFamily="34" charset="0"/>
            </a:endParaRPr>
          </a:p>
        </p:txBody>
      </p:sp>
      <p:sp>
        <p:nvSpPr>
          <p:cNvPr id="3" name="Title 1"/>
          <p:cNvSpPr>
            <a:spLocks/>
          </p:cNvSpPr>
          <p:nvPr/>
        </p:nvSpPr>
        <p:spPr bwMode="auto">
          <a:xfrm>
            <a:off x="747713" y="1143000"/>
            <a:ext cx="7650162" cy="685800"/>
          </a:xfrm>
          <a:prstGeom prst="rect">
            <a:avLst/>
          </a:prstGeom>
          <a:noFill/>
          <a:ln w="9525">
            <a:noFill/>
            <a:miter lim="800000"/>
            <a:headEnd/>
            <a:tailEnd/>
          </a:ln>
        </p:spPr>
        <p:txBody>
          <a:bodyPr anchor="ctr"/>
          <a:lstStyle/>
          <a:p>
            <a:pPr algn="ctr"/>
            <a:r>
              <a:rPr lang="en-US" sz="2800" b="1">
                <a:solidFill>
                  <a:srgbClr val="006699"/>
                </a:solidFill>
                <a:latin typeface="Gill Sans"/>
              </a:rPr>
              <a:t>Focus On Your Internal</a:t>
            </a:r>
            <a:br>
              <a:rPr lang="en-US" sz="2800" b="1">
                <a:solidFill>
                  <a:srgbClr val="006699"/>
                </a:solidFill>
                <a:latin typeface="Gill Sans"/>
              </a:rPr>
            </a:br>
            <a:r>
              <a:rPr lang="en-US" sz="2800" b="1">
                <a:solidFill>
                  <a:srgbClr val="006699"/>
                </a:solidFill>
                <a:latin typeface="Gill Sans"/>
              </a:rPr>
              <a:t>Control Responsibilities!</a:t>
            </a:r>
          </a:p>
        </p:txBody>
      </p:sp>
      <p:pic>
        <p:nvPicPr>
          <p:cNvPr id="27656" name="Picture 8"/>
          <p:cNvPicPr>
            <a:picLocks noChangeAspect="1"/>
          </p:cNvPicPr>
          <p:nvPr/>
        </p:nvPicPr>
        <p:blipFill>
          <a:blip r:embed="rId4" cstate="print"/>
          <a:srcRect/>
          <a:stretch>
            <a:fillRect/>
          </a:stretch>
        </p:blipFill>
        <p:spPr bwMode="auto">
          <a:xfrm>
            <a:off x="249238" y="2327275"/>
            <a:ext cx="8658225" cy="3297238"/>
          </a:xfrm>
          <a:prstGeom prst="rect">
            <a:avLst/>
          </a:prstGeom>
          <a:noFill/>
          <a:ln w="25400">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2"/>
          <p:cNvGrpSpPr>
            <a:grpSpLocks/>
          </p:cNvGrpSpPr>
          <p:nvPr/>
        </p:nvGrpSpPr>
        <p:grpSpPr bwMode="auto">
          <a:xfrm>
            <a:off x="323850" y="146050"/>
            <a:ext cx="847725" cy="552450"/>
            <a:chOff x="105" y="92"/>
            <a:chExt cx="534" cy="348"/>
          </a:xfrm>
        </p:grpSpPr>
        <p:pic>
          <p:nvPicPr>
            <p:cNvPr id="28675" name="Picture 3"/>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28676" name="Rectangle 11"/>
            <p:cNvSpPr>
              <a:spLocks noChangeArrowheads="1"/>
            </p:cNvSpPr>
            <p:nvPr/>
          </p:nvSpPr>
          <p:spPr bwMode="auto">
            <a:xfrm>
              <a:off x="372" y="130"/>
              <a:ext cx="126"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8</a:t>
              </a:r>
              <a:endParaRPr lang="en-US" sz="2800" b="1" dirty="0">
                <a:solidFill>
                  <a:srgbClr val="006699"/>
                </a:solidFill>
                <a:latin typeface="Gill Sans"/>
                <a:sym typeface="Gill Sans"/>
              </a:endParaRPr>
            </a:p>
          </p:txBody>
        </p:sp>
      </p:grpSp>
      <p:sp>
        <p:nvSpPr>
          <p:cNvPr id="2" name="Title 1"/>
          <p:cNvSpPr>
            <a:spLocks/>
          </p:cNvSpPr>
          <p:nvPr/>
        </p:nvSpPr>
        <p:spPr bwMode="auto">
          <a:xfrm>
            <a:off x="1385888" y="-80870"/>
            <a:ext cx="7378700" cy="685800"/>
          </a:xfrm>
          <a:prstGeom prst="rect">
            <a:avLst/>
          </a:prstGeom>
          <a:noFill/>
          <a:ln w="9525">
            <a:noFill/>
            <a:miter lim="800000"/>
            <a:headEnd/>
            <a:tailEnd/>
          </a:ln>
        </p:spPr>
        <p:txBody>
          <a:bodyPr anchor="b"/>
          <a:lstStyle/>
          <a:p>
            <a:pPr eaLnBrk="0" hangingPunct="0">
              <a:lnSpc>
                <a:spcPct val="90000"/>
              </a:lnSpc>
            </a:pPr>
            <a:r>
              <a:rPr lang="en-US" sz="2100" b="1" dirty="0" smtClean="0">
                <a:solidFill>
                  <a:schemeClr val="bg1"/>
                </a:solidFill>
                <a:latin typeface="Arial" pitchFamily="34" charset="0"/>
              </a:rPr>
              <a:t>Top Resource Management  Must Know Disciplines</a:t>
            </a:r>
            <a:endParaRPr lang="en-US" sz="2100" b="1" dirty="0">
              <a:solidFill>
                <a:schemeClr val="bg1"/>
              </a:solidFill>
              <a:latin typeface="Arial" pitchFamily="34" charset="0"/>
            </a:endParaRPr>
          </a:p>
        </p:txBody>
      </p:sp>
      <p:sp>
        <p:nvSpPr>
          <p:cNvPr id="3" name="Title 1"/>
          <p:cNvSpPr>
            <a:spLocks/>
          </p:cNvSpPr>
          <p:nvPr/>
        </p:nvSpPr>
        <p:spPr bwMode="auto">
          <a:xfrm>
            <a:off x="747713" y="1092760"/>
            <a:ext cx="7650162" cy="685800"/>
          </a:xfrm>
          <a:prstGeom prst="rect">
            <a:avLst/>
          </a:prstGeom>
          <a:noFill/>
          <a:ln w="9525">
            <a:noFill/>
            <a:miter lim="800000"/>
            <a:headEnd/>
            <a:tailEnd/>
          </a:ln>
        </p:spPr>
        <p:txBody>
          <a:bodyPr anchor="ctr"/>
          <a:lstStyle/>
          <a:p>
            <a:pPr algn="ctr"/>
            <a:r>
              <a:rPr lang="en-US" sz="2800" b="1" dirty="0" smtClean="0">
                <a:solidFill>
                  <a:srgbClr val="006699"/>
                </a:solidFill>
                <a:latin typeface="Gill Sans"/>
              </a:rPr>
              <a:t>Managers can only </a:t>
            </a:r>
            <a:r>
              <a:rPr lang="en-US" sz="2800" b="1" dirty="0">
                <a:solidFill>
                  <a:srgbClr val="006699"/>
                </a:solidFill>
                <a:latin typeface="Gill Sans"/>
              </a:rPr>
              <a:t>d</a:t>
            </a:r>
            <a:r>
              <a:rPr lang="en-US" sz="2800" b="1" dirty="0" smtClean="0">
                <a:solidFill>
                  <a:srgbClr val="006699"/>
                </a:solidFill>
                <a:latin typeface="Gill Sans"/>
              </a:rPr>
              <a:t>elegate </a:t>
            </a:r>
            <a:r>
              <a:rPr lang="en-US" sz="2800" b="1" dirty="0">
                <a:solidFill>
                  <a:srgbClr val="006699"/>
                </a:solidFill>
                <a:latin typeface="Gill Sans"/>
              </a:rPr>
              <a:t>t</a:t>
            </a:r>
            <a:r>
              <a:rPr lang="en-US" sz="2800" b="1" dirty="0" smtClean="0">
                <a:solidFill>
                  <a:srgbClr val="006699"/>
                </a:solidFill>
                <a:latin typeface="Gill Sans"/>
              </a:rPr>
              <a:t>hese </a:t>
            </a:r>
            <a:r>
              <a:rPr lang="en-US" sz="2800" b="1" dirty="0">
                <a:solidFill>
                  <a:srgbClr val="006699"/>
                </a:solidFill>
                <a:latin typeface="Gill Sans"/>
              </a:rPr>
              <a:t>r</a:t>
            </a:r>
            <a:r>
              <a:rPr lang="en-US" sz="2800" b="1" dirty="0" smtClean="0">
                <a:solidFill>
                  <a:srgbClr val="006699"/>
                </a:solidFill>
                <a:latin typeface="Gill Sans"/>
              </a:rPr>
              <a:t>esponsibilities </a:t>
            </a:r>
            <a:r>
              <a:rPr lang="en-US" sz="2800" b="1" dirty="0">
                <a:solidFill>
                  <a:srgbClr val="006699"/>
                </a:solidFill>
                <a:latin typeface="Gill Sans"/>
              </a:rPr>
              <a:t>t</a:t>
            </a:r>
            <a:r>
              <a:rPr lang="en-US" sz="2800" b="1" dirty="0" smtClean="0">
                <a:solidFill>
                  <a:srgbClr val="006699"/>
                </a:solidFill>
                <a:latin typeface="Gill Sans"/>
              </a:rPr>
              <a:t>o </a:t>
            </a:r>
            <a:r>
              <a:rPr lang="en-US" sz="2800" b="1" dirty="0">
                <a:solidFill>
                  <a:srgbClr val="006699"/>
                </a:solidFill>
                <a:latin typeface="Gill Sans"/>
              </a:rPr>
              <a:t>Staff Acting </a:t>
            </a:r>
            <a:r>
              <a:rPr lang="en-US" sz="2800" b="1" dirty="0" smtClean="0">
                <a:solidFill>
                  <a:srgbClr val="006699"/>
                </a:solidFill>
                <a:latin typeface="Gill Sans"/>
              </a:rPr>
              <a:t>in their </a:t>
            </a:r>
            <a:r>
              <a:rPr lang="en-US" sz="2800" b="1" dirty="0">
                <a:solidFill>
                  <a:srgbClr val="006699"/>
                </a:solidFill>
                <a:latin typeface="Gill Sans"/>
              </a:rPr>
              <a:t>Capacity!</a:t>
            </a:r>
          </a:p>
        </p:txBody>
      </p:sp>
      <p:pic>
        <p:nvPicPr>
          <p:cNvPr id="28680" name="Picture 8"/>
          <p:cNvPicPr>
            <a:picLocks noChangeAspect="1"/>
          </p:cNvPicPr>
          <p:nvPr/>
        </p:nvPicPr>
        <p:blipFill>
          <a:blip r:embed="rId4" cstate="print"/>
          <a:srcRect/>
          <a:stretch>
            <a:fillRect/>
          </a:stretch>
        </p:blipFill>
        <p:spPr bwMode="auto">
          <a:xfrm>
            <a:off x="222250" y="2095500"/>
            <a:ext cx="8683625" cy="4049713"/>
          </a:xfrm>
          <a:prstGeom prst="rect">
            <a:avLst/>
          </a:prstGeom>
          <a:noFill/>
          <a:ln w="25400">
            <a:noFill/>
            <a:miter lim="800000"/>
            <a:headEnd/>
            <a:tailEnd/>
          </a:ln>
          <a:effectLst/>
        </p:spPr>
      </p:pic>
      <p:sp>
        <p:nvSpPr>
          <p:cNvPr id="8" name="TextBox 7"/>
          <p:cNvSpPr txBox="1"/>
          <p:nvPr/>
        </p:nvSpPr>
        <p:spPr>
          <a:xfrm>
            <a:off x="2386013" y="6396335"/>
            <a:ext cx="4672012" cy="787908"/>
          </a:xfrm>
          <a:prstGeom prst="rect">
            <a:avLst/>
          </a:prstGeom>
          <a:noFill/>
        </p:spPr>
        <p:txBody>
          <a:bodyPr wrap="square" rtlCol="0">
            <a:spAutoFit/>
          </a:bodyPr>
          <a:lstStyle/>
          <a:p>
            <a:pPr algn="just">
              <a:lnSpc>
                <a:spcPct val="80000"/>
              </a:lnSpc>
              <a:spcBef>
                <a:spcPct val="25000"/>
              </a:spcBef>
              <a:spcAft>
                <a:spcPct val="25000"/>
              </a:spcAft>
              <a:buClr>
                <a:srgbClr val="4D4D4D"/>
              </a:buClr>
              <a:buSzPct val="55000"/>
              <a:buFont typeface="Gill Sans"/>
              <a:buNone/>
            </a:pPr>
            <a:r>
              <a:rPr lang="en-US" sz="800" u="sng" dirty="0" smtClean="0">
                <a:solidFill>
                  <a:schemeClr val="bg1"/>
                </a:solidFill>
                <a:latin typeface="Gill Sans"/>
                <a:sym typeface="Gill Sans"/>
              </a:rPr>
              <a:t>Policies:</a:t>
            </a:r>
            <a:r>
              <a:rPr lang="en-US" sz="800" dirty="0" smtClean="0">
                <a:solidFill>
                  <a:schemeClr val="bg1"/>
                </a:solidFill>
                <a:latin typeface="Gill Sans"/>
                <a:sym typeface="Gill Sans"/>
              </a:rPr>
              <a:t> AMS 1.30: Approval Authority for </a:t>
            </a:r>
            <a:r>
              <a:rPr lang="en-US" sz="800" dirty="0" smtClean="0">
                <a:solidFill>
                  <a:schemeClr val="bg1"/>
                </a:solidFill>
                <a:latin typeface="Gill Sans"/>
              </a:rPr>
              <a:t>Lending, Technical Assistance and </a:t>
            </a:r>
            <a:r>
              <a:rPr lang="en-US" sz="800" dirty="0" err="1" smtClean="0">
                <a:solidFill>
                  <a:schemeClr val="bg1"/>
                </a:solidFill>
                <a:latin typeface="Gill Sans"/>
              </a:rPr>
              <a:t>Cofinancing</a:t>
            </a:r>
            <a:r>
              <a:rPr lang="en-US" sz="800" dirty="0" smtClean="0">
                <a:solidFill>
                  <a:schemeClr val="bg1"/>
                </a:solidFill>
                <a:latin typeface="Gill Sans"/>
              </a:rPr>
              <a:t> Operations (Annex C); </a:t>
            </a:r>
            <a:r>
              <a:rPr lang="en-US" sz="800" dirty="0" smtClean="0">
                <a:solidFill>
                  <a:schemeClr val="bg1"/>
                </a:solidFill>
                <a:latin typeface="Gill Sans"/>
                <a:sym typeface="Gill Sans"/>
              </a:rPr>
              <a:t>AMS 1.40: Approval Authority For Administrative Expense And Bank-executed Trust Fund Payments - Procedure for Delegation of Approval Authority</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323850" y="146050"/>
            <a:ext cx="847725" cy="552450"/>
            <a:chOff x="105" y="92"/>
            <a:chExt cx="534" cy="348"/>
          </a:xfrm>
        </p:grpSpPr>
        <p:pic>
          <p:nvPicPr>
            <p:cNvPr id="5" name="Picture 3"/>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6" name="Rectangle 11"/>
            <p:cNvSpPr>
              <a:spLocks noChangeArrowheads="1"/>
            </p:cNvSpPr>
            <p:nvPr/>
          </p:nvSpPr>
          <p:spPr bwMode="auto">
            <a:xfrm>
              <a:off x="372" y="130"/>
              <a:ext cx="126"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9</a:t>
              </a:r>
              <a:endParaRPr lang="en-US" sz="2800" b="1" dirty="0">
                <a:solidFill>
                  <a:srgbClr val="006699"/>
                </a:solidFill>
                <a:latin typeface="Gill Sans"/>
                <a:sym typeface="Gill Sans"/>
              </a:endParaRPr>
            </a:p>
          </p:txBody>
        </p:sp>
      </p:grpSp>
      <p:sp>
        <p:nvSpPr>
          <p:cNvPr id="7" name="Title 1"/>
          <p:cNvSpPr>
            <a:spLocks/>
          </p:cNvSpPr>
          <p:nvPr/>
        </p:nvSpPr>
        <p:spPr bwMode="auto">
          <a:xfrm>
            <a:off x="1428751" y="-70336"/>
            <a:ext cx="7378700" cy="685800"/>
          </a:xfrm>
          <a:prstGeom prst="rect">
            <a:avLst/>
          </a:prstGeom>
          <a:noFill/>
          <a:ln w="9525">
            <a:noFill/>
            <a:miter lim="800000"/>
            <a:headEnd/>
            <a:tailEnd/>
          </a:ln>
        </p:spPr>
        <p:txBody>
          <a:bodyPr anchor="b"/>
          <a:lstStyle/>
          <a:p>
            <a:pPr eaLnBrk="0" hangingPunct="0">
              <a:lnSpc>
                <a:spcPct val="90000"/>
              </a:lnSpc>
            </a:pPr>
            <a:r>
              <a:rPr lang="en-US" sz="2100" b="1" dirty="0" smtClean="0">
                <a:solidFill>
                  <a:schemeClr val="bg1"/>
                </a:solidFill>
                <a:latin typeface="Arial" pitchFamily="34" charset="0"/>
              </a:rPr>
              <a:t>Top Resource Management  Must Know Disciplines</a:t>
            </a:r>
            <a:endParaRPr lang="en-US" sz="2100" b="1" dirty="0">
              <a:solidFill>
                <a:schemeClr val="bg1"/>
              </a:solidFill>
              <a:latin typeface="Arial" pitchFamily="34" charset="0"/>
            </a:endParaRPr>
          </a:p>
        </p:txBody>
      </p:sp>
      <p:sp>
        <p:nvSpPr>
          <p:cNvPr id="8" name="Title 1"/>
          <p:cNvSpPr>
            <a:spLocks/>
          </p:cNvSpPr>
          <p:nvPr/>
        </p:nvSpPr>
        <p:spPr bwMode="auto">
          <a:xfrm>
            <a:off x="747713" y="1143000"/>
            <a:ext cx="7650162" cy="685800"/>
          </a:xfrm>
          <a:prstGeom prst="rect">
            <a:avLst/>
          </a:prstGeom>
          <a:noFill/>
          <a:ln w="9525">
            <a:noFill/>
            <a:miter lim="800000"/>
            <a:headEnd/>
            <a:tailEnd/>
          </a:ln>
        </p:spPr>
        <p:txBody>
          <a:bodyPr anchor="ctr"/>
          <a:lstStyle/>
          <a:p>
            <a:pPr algn="ctr"/>
            <a:r>
              <a:rPr lang="en-US" sz="2800" b="1" dirty="0" smtClean="0">
                <a:solidFill>
                  <a:srgbClr val="006699"/>
                </a:solidFill>
                <a:latin typeface="Gill Sans"/>
              </a:rPr>
              <a:t>Managers Can Delegate </a:t>
            </a:r>
            <a:r>
              <a:rPr lang="en-US" sz="2800" b="1" dirty="0">
                <a:solidFill>
                  <a:srgbClr val="006699"/>
                </a:solidFill>
                <a:latin typeface="Gill Sans"/>
              </a:rPr>
              <a:t>These Responsibilities As Appropriate…Even Permanently!</a:t>
            </a:r>
          </a:p>
        </p:txBody>
      </p:sp>
      <p:pic>
        <p:nvPicPr>
          <p:cNvPr id="9" name="Picture 7"/>
          <p:cNvPicPr>
            <a:picLocks noChangeAspect="1"/>
          </p:cNvPicPr>
          <p:nvPr/>
        </p:nvPicPr>
        <p:blipFill>
          <a:blip r:embed="rId4" cstate="print"/>
          <a:srcRect/>
          <a:stretch>
            <a:fillRect/>
          </a:stretch>
        </p:blipFill>
        <p:spPr bwMode="auto">
          <a:xfrm>
            <a:off x="596900" y="2106613"/>
            <a:ext cx="8116888" cy="3573462"/>
          </a:xfrm>
          <a:prstGeom prst="rect">
            <a:avLst/>
          </a:prstGeom>
          <a:noFill/>
          <a:ln w="25400">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2"/>
          <p:cNvGrpSpPr>
            <a:grpSpLocks/>
          </p:cNvGrpSpPr>
          <p:nvPr/>
        </p:nvGrpSpPr>
        <p:grpSpPr bwMode="auto">
          <a:xfrm>
            <a:off x="323850" y="146050"/>
            <a:ext cx="847725" cy="552450"/>
            <a:chOff x="105" y="92"/>
            <a:chExt cx="534" cy="348"/>
          </a:xfrm>
        </p:grpSpPr>
        <p:pic>
          <p:nvPicPr>
            <p:cNvPr id="31747" name="Picture 3"/>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31748" name="Rectangle 11"/>
            <p:cNvSpPr>
              <a:spLocks noChangeArrowheads="1"/>
            </p:cNvSpPr>
            <p:nvPr/>
          </p:nvSpPr>
          <p:spPr bwMode="auto">
            <a:xfrm>
              <a:off x="310" y="130"/>
              <a:ext cx="252"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10</a:t>
              </a:r>
              <a:endParaRPr lang="en-US" sz="2800" b="1" dirty="0">
                <a:solidFill>
                  <a:srgbClr val="006699"/>
                </a:solidFill>
                <a:latin typeface="Gill Sans"/>
                <a:sym typeface="Gill Sans"/>
              </a:endParaRPr>
            </a:p>
          </p:txBody>
        </p:sp>
      </p:grpSp>
      <p:sp>
        <p:nvSpPr>
          <p:cNvPr id="2" name="Title 1"/>
          <p:cNvSpPr>
            <a:spLocks/>
          </p:cNvSpPr>
          <p:nvPr/>
        </p:nvSpPr>
        <p:spPr bwMode="auto">
          <a:xfrm>
            <a:off x="1385888" y="-70822"/>
            <a:ext cx="7378700" cy="685800"/>
          </a:xfrm>
          <a:prstGeom prst="rect">
            <a:avLst/>
          </a:prstGeom>
          <a:noFill/>
          <a:ln w="9525">
            <a:noFill/>
            <a:miter lim="800000"/>
            <a:headEnd/>
            <a:tailEnd/>
          </a:ln>
        </p:spPr>
        <p:txBody>
          <a:bodyPr anchor="b"/>
          <a:lstStyle/>
          <a:p>
            <a:pPr eaLnBrk="0" hangingPunct="0">
              <a:lnSpc>
                <a:spcPct val="90000"/>
              </a:lnSpc>
            </a:pPr>
            <a:r>
              <a:rPr lang="en-US" sz="2100" b="1" dirty="0" smtClean="0">
                <a:solidFill>
                  <a:schemeClr val="bg1"/>
                </a:solidFill>
                <a:latin typeface="Arial" pitchFamily="34" charset="0"/>
              </a:rPr>
              <a:t>Top Resource Management  Must Know Disciplines</a:t>
            </a:r>
            <a:endParaRPr lang="en-US" sz="2100" b="1" dirty="0">
              <a:solidFill>
                <a:schemeClr val="bg1"/>
              </a:solidFill>
              <a:latin typeface="Arial" pitchFamily="34" charset="0"/>
            </a:endParaRPr>
          </a:p>
        </p:txBody>
      </p:sp>
      <p:sp>
        <p:nvSpPr>
          <p:cNvPr id="3" name="Title 1"/>
          <p:cNvSpPr>
            <a:spLocks/>
          </p:cNvSpPr>
          <p:nvPr/>
        </p:nvSpPr>
        <p:spPr bwMode="auto">
          <a:xfrm>
            <a:off x="747713" y="1143000"/>
            <a:ext cx="7650162" cy="685800"/>
          </a:xfrm>
          <a:prstGeom prst="rect">
            <a:avLst/>
          </a:prstGeom>
          <a:noFill/>
          <a:ln w="9525">
            <a:noFill/>
            <a:miter lim="800000"/>
            <a:headEnd/>
            <a:tailEnd/>
          </a:ln>
        </p:spPr>
        <p:txBody>
          <a:bodyPr anchor="ctr"/>
          <a:lstStyle/>
          <a:p>
            <a:pPr algn="ctr"/>
            <a:r>
              <a:rPr lang="en-US" sz="2800" b="1" dirty="0">
                <a:solidFill>
                  <a:srgbClr val="006699"/>
                </a:solidFill>
                <a:latin typeface="Gill Sans"/>
              </a:rPr>
              <a:t>Remember the SAP Approval</a:t>
            </a:r>
            <a:br>
              <a:rPr lang="en-US" sz="2800" b="1" dirty="0">
                <a:solidFill>
                  <a:srgbClr val="006699"/>
                </a:solidFill>
                <a:latin typeface="Gill Sans"/>
              </a:rPr>
            </a:br>
            <a:r>
              <a:rPr lang="en-US" sz="2800" b="1" dirty="0">
                <a:solidFill>
                  <a:srgbClr val="006699"/>
                </a:solidFill>
                <a:latin typeface="Gill Sans"/>
              </a:rPr>
              <a:t>Authority Rules!</a:t>
            </a:r>
          </a:p>
        </p:txBody>
      </p:sp>
      <p:sp>
        <p:nvSpPr>
          <p:cNvPr id="31753" name="Rectangle 15"/>
          <p:cNvSpPr>
            <a:spLocks noChangeArrowheads="1"/>
          </p:cNvSpPr>
          <p:nvPr/>
        </p:nvSpPr>
        <p:spPr bwMode="auto">
          <a:xfrm>
            <a:off x="2336800" y="6345238"/>
            <a:ext cx="4495800" cy="669925"/>
          </a:xfrm>
          <a:prstGeom prst="rect">
            <a:avLst/>
          </a:prstGeom>
          <a:noFill/>
          <a:ln w="9525">
            <a:noFill/>
            <a:miter lim="800000"/>
            <a:headEnd/>
            <a:tailEnd/>
          </a:ln>
        </p:spPr>
        <p:txBody>
          <a:bodyPr>
            <a:spAutoFit/>
          </a:bodyPr>
          <a:lstStyle/>
          <a:p>
            <a:pPr algn="just">
              <a:lnSpc>
                <a:spcPct val="80000"/>
              </a:lnSpc>
              <a:spcBef>
                <a:spcPct val="25000"/>
              </a:spcBef>
              <a:spcAft>
                <a:spcPct val="25000"/>
              </a:spcAft>
              <a:buClr>
                <a:srgbClr val="4D4D4D"/>
              </a:buClr>
              <a:buSzPct val="55000"/>
              <a:buFont typeface="Gill Sans"/>
              <a:buNone/>
            </a:pPr>
            <a:r>
              <a:rPr lang="en-US" sz="900" u="sng" dirty="0">
                <a:solidFill>
                  <a:schemeClr val="bg1"/>
                </a:solidFill>
                <a:latin typeface="Gill Sans"/>
                <a:sym typeface="Gill Sans"/>
              </a:rPr>
              <a:t>Policy</a:t>
            </a:r>
          </a:p>
          <a:p>
            <a:pPr algn="just">
              <a:lnSpc>
                <a:spcPct val="80000"/>
              </a:lnSpc>
              <a:spcBef>
                <a:spcPct val="25000"/>
              </a:spcBef>
              <a:spcAft>
                <a:spcPct val="25000"/>
              </a:spcAft>
              <a:buClr>
                <a:srgbClr val="4D4D4D"/>
              </a:buClr>
              <a:buSzPct val="55000"/>
            </a:pPr>
            <a:r>
              <a:rPr lang="en-US" sz="900" dirty="0">
                <a:solidFill>
                  <a:schemeClr val="bg1"/>
                </a:solidFill>
                <a:latin typeface="Gill Sans"/>
                <a:sym typeface="Gill Sans"/>
              </a:rPr>
              <a:t>AMS 1.40: </a:t>
            </a:r>
            <a:r>
              <a:rPr lang="en-US" sz="900" b="1" dirty="0">
                <a:solidFill>
                  <a:schemeClr val="bg1"/>
                </a:solidFill>
                <a:latin typeface="Gill Sans"/>
                <a:sym typeface="Gill Sans"/>
              </a:rPr>
              <a:t>Approval Authority For Administrative Expense And Bank-executed Trust Fund Payments - Procedure for Delegation of Approval Authority</a:t>
            </a:r>
          </a:p>
          <a:p>
            <a:pPr algn="just">
              <a:lnSpc>
                <a:spcPct val="80000"/>
              </a:lnSpc>
              <a:spcBef>
                <a:spcPct val="25000"/>
              </a:spcBef>
              <a:spcAft>
                <a:spcPct val="25000"/>
              </a:spcAft>
              <a:buClr>
                <a:srgbClr val="4D4D4D"/>
              </a:buClr>
              <a:buSzPct val="55000"/>
            </a:pPr>
            <a:endParaRPr lang="en-US" sz="900" b="1" dirty="0">
              <a:solidFill>
                <a:schemeClr val="bg1"/>
              </a:solidFill>
              <a:latin typeface="Gill Sans"/>
              <a:sym typeface="Gill Sans"/>
            </a:endParaRPr>
          </a:p>
        </p:txBody>
      </p:sp>
      <p:pic>
        <p:nvPicPr>
          <p:cNvPr id="31754" name="Picture 10"/>
          <p:cNvPicPr>
            <a:picLocks noChangeAspect="1"/>
          </p:cNvPicPr>
          <p:nvPr/>
        </p:nvPicPr>
        <p:blipFill>
          <a:blip r:embed="rId4" cstate="print"/>
          <a:srcRect/>
          <a:stretch>
            <a:fillRect/>
          </a:stretch>
        </p:blipFill>
        <p:spPr bwMode="auto">
          <a:xfrm>
            <a:off x="230188" y="2154238"/>
            <a:ext cx="8683625" cy="3763962"/>
          </a:xfrm>
          <a:prstGeom prst="rect">
            <a:avLst/>
          </a:prstGeom>
          <a:noFill/>
          <a:ln w="25400">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2"/>
          <p:cNvGrpSpPr>
            <a:grpSpLocks/>
          </p:cNvGrpSpPr>
          <p:nvPr/>
        </p:nvGrpSpPr>
        <p:grpSpPr bwMode="auto">
          <a:xfrm>
            <a:off x="323850" y="146050"/>
            <a:ext cx="847725" cy="552450"/>
            <a:chOff x="105" y="92"/>
            <a:chExt cx="534" cy="348"/>
          </a:xfrm>
        </p:grpSpPr>
        <p:pic>
          <p:nvPicPr>
            <p:cNvPr id="34819" name="Picture 3"/>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34820" name="Rectangle 11"/>
            <p:cNvSpPr>
              <a:spLocks noChangeArrowheads="1"/>
            </p:cNvSpPr>
            <p:nvPr/>
          </p:nvSpPr>
          <p:spPr bwMode="auto">
            <a:xfrm>
              <a:off x="316" y="130"/>
              <a:ext cx="240"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11</a:t>
              </a:r>
              <a:endParaRPr lang="en-US" sz="2800" b="1" dirty="0">
                <a:solidFill>
                  <a:srgbClr val="006699"/>
                </a:solidFill>
                <a:latin typeface="Gill Sans"/>
                <a:sym typeface="Gill Sans"/>
              </a:endParaRPr>
            </a:p>
          </p:txBody>
        </p:sp>
      </p:grpSp>
      <p:sp>
        <p:nvSpPr>
          <p:cNvPr id="2" name="Title 1"/>
          <p:cNvSpPr>
            <a:spLocks/>
          </p:cNvSpPr>
          <p:nvPr/>
        </p:nvSpPr>
        <p:spPr bwMode="auto">
          <a:xfrm>
            <a:off x="1385888" y="-40678"/>
            <a:ext cx="7378700" cy="685800"/>
          </a:xfrm>
          <a:prstGeom prst="rect">
            <a:avLst/>
          </a:prstGeom>
          <a:noFill/>
          <a:ln w="9525">
            <a:noFill/>
            <a:miter lim="800000"/>
            <a:headEnd/>
            <a:tailEnd/>
          </a:ln>
        </p:spPr>
        <p:txBody>
          <a:bodyPr anchor="b"/>
          <a:lstStyle/>
          <a:p>
            <a:pPr eaLnBrk="0" hangingPunct="0">
              <a:lnSpc>
                <a:spcPct val="90000"/>
              </a:lnSpc>
            </a:pPr>
            <a:r>
              <a:rPr lang="en-US" sz="2100" b="1" dirty="0" smtClean="0">
                <a:solidFill>
                  <a:schemeClr val="bg1"/>
                </a:solidFill>
                <a:latin typeface="Arial" pitchFamily="34" charset="0"/>
              </a:rPr>
              <a:t>Top Resource Management  Must Know Disciplines</a:t>
            </a:r>
            <a:endParaRPr lang="en-US" sz="2100" b="1" dirty="0">
              <a:solidFill>
                <a:schemeClr val="bg1"/>
              </a:solidFill>
              <a:latin typeface="Arial" pitchFamily="34" charset="0"/>
            </a:endParaRPr>
          </a:p>
        </p:txBody>
      </p:sp>
      <p:sp>
        <p:nvSpPr>
          <p:cNvPr id="3" name="Title 1"/>
          <p:cNvSpPr>
            <a:spLocks/>
          </p:cNvSpPr>
          <p:nvPr/>
        </p:nvSpPr>
        <p:spPr bwMode="auto">
          <a:xfrm>
            <a:off x="398463" y="1143000"/>
            <a:ext cx="8615362" cy="685800"/>
          </a:xfrm>
          <a:prstGeom prst="rect">
            <a:avLst/>
          </a:prstGeom>
          <a:noFill/>
          <a:ln w="9525">
            <a:noFill/>
            <a:miter lim="800000"/>
            <a:headEnd/>
            <a:tailEnd/>
          </a:ln>
        </p:spPr>
        <p:txBody>
          <a:bodyPr anchor="ctr"/>
          <a:lstStyle/>
          <a:p>
            <a:pPr algn="ctr"/>
            <a:r>
              <a:rPr lang="en-US" sz="2800" b="1" dirty="0">
                <a:solidFill>
                  <a:srgbClr val="006699"/>
                </a:solidFill>
                <a:latin typeface="Gill Sans"/>
              </a:rPr>
              <a:t>Ask the Following Questions Prior to </a:t>
            </a:r>
            <a:r>
              <a:rPr lang="en-US" sz="2800" b="1" dirty="0" smtClean="0">
                <a:solidFill>
                  <a:srgbClr val="006699"/>
                </a:solidFill>
                <a:latin typeface="Gill Sans"/>
              </a:rPr>
              <a:t>Recommending the Approval of An </a:t>
            </a:r>
            <a:r>
              <a:rPr lang="en-US" sz="2800" b="1" dirty="0">
                <a:solidFill>
                  <a:srgbClr val="006699"/>
                </a:solidFill>
                <a:latin typeface="Gill Sans"/>
              </a:rPr>
              <a:t>STC/STT/ETC/ETT Appointment</a:t>
            </a:r>
          </a:p>
        </p:txBody>
      </p:sp>
      <p:sp>
        <p:nvSpPr>
          <p:cNvPr id="34823" name="Rectangle 15"/>
          <p:cNvSpPr>
            <a:spLocks noChangeArrowheads="1"/>
          </p:cNvSpPr>
          <p:nvPr/>
        </p:nvSpPr>
        <p:spPr bwMode="auto">
          <a:xfrm>
            <a:off x="1970088" y="6343650"/>
            <a:ext cx="4495800" cy="511175"/>
          </a:xfrm>
          <a:prstGeom prst="rect">
            <a:avLst/>
          </a:prstGeom>
          <a:noFill/>
          <a:ln w="9525">
            <a:noFill/>
            <a:miter lim="800000"/>
            <a:headEnd/>
            <a:tailEnd/>
          </a:ln>
        </p:spPr>
        <p:txBody>
          <a:bodyPr>
            <a:spAutoFit/>
          </a:bodyPr>
          <a:lstStyle/>
          <a:p>
            <a:pPr>
              <a:lnSpc>
                <a:spcPct val="78000"/>
              </a:lnSpc>
              <a:spcBef>
                <a:spcPct val="5000"/>
              </a:spcBef>
              <a:spcAft>
                <a:spcPct val="5000"/>
              </a:spcAft>
            </a:pPr>
            <a:r>
              <a:rPr lang="en-US" sz="800" u="sng" dirty="0">
                <a:solidFill>
                  <a:schemeClr val="bg1"/>
                </a:solidFill>
                <a:latin typeface="Gill Sans"/>
                <a:sym typeface="Gill Sans"/>
              </a:rPr>
              <a:t>Policies</a:t>
            </a:r>
          </a:p>
          <a:p>
            <a:pPr>
              <a:lnSpc>
                <a:spcPct val="78000"/>
              </a:lnSpc>
              <a:spcBef>
                <a:spcPct val="5000"/>
              </a:spcBef>
              <a:spcAft>
                <a:spcPct val="5000"/>
              </a:spcAft>
            </a:pPr>
            <a:r>
              <a:rPr lang="en-US" sz="800" dirty="0">
                <a:solidFill>
                  <a:schemeClr val="bg1"/>
                </a:solidFill>
                <a:latin typeface="Gill Sans"/>
                <a:sym typeface="Gill Sans"/>
              </a:rPr>
              <a:t>HR &gt; Compensation Policies for STC/STT in HQ </a:t>
            </a:r>
          </a:p>
          <a:p>
            <a:pPr>
              <a:lnSpc>
                <a:spcPct val="78000"/>
              </a:lnSpc>
              <a:spcBef>
                <a:spcPct val="5000"/>
              </a:spcBef>
              <a:spcAft>
                <a:spcPct val="5000"/>
              </a:spcAft>
            </a:pPr>
            <a:r>
              <a:rPr lang="en-US" sz="800" dirty="0">
                <a:solidFill>
                  <a:schemeClr val="bg1"/>
                </a:solidFill>
                <a:latin typeface="Gill Sans"/>
                <a:sym typeface="Gill Sans"/>
              </a:rPr>
              <a:t>HR &gt; Appointment - Extended Term Consultant (ETC) </a:t>
            </a:r>
          </a:p>
          <a:p>
            <a:pPr>
              <a:lnSpc>
                <a:spcPct val="78000"/>
              </a:lnSpc>
              <a:spcBef>
                <a:spcPct val="5000"/>
              </a:spcBef>
              <a:spcAft>
                <a:spcPct val="5000"/>
              </a:spcAft>
            </a:pPr>
            <a:r>
              <a:rPr lang="en-US" sz="800" dirty="0">
                <a:solidFill>
                  <a:schemeClr val="bg1"/>
                </a:solidFill>
                <a:latin typeface="Gill Sans"/>
                <a:sym typeface="Gill Sans"/>
              </a:rPr>
              <a:t>HR &gt; Appointment - Extended Term Temporary (ETT)</a:t>
            </a:r>
            <a:r>
              <a:rPr lang="en-US" sz="800" dirty="0">
                <a:latin typeface="Gill Sans"/>
                <a:sym typeface="Gill Sans"/>
              </a:rPr>
              <a:t> </a:t>
            </a:r>
          </a:p>
        </p:txBody>
      </p:sp>
      <p:pic>
        <p:nvPicPr>
          <p:cNvPr id="34825" name="Picture 9"/>
          <p:cNvPicPr>
            <a:picLocks noChangeAspect="1"/>
          </p:cNvPicPr>
          <p:nvPr/>
        </p:nvPicPr>
        <p:blipFill>
          <a:blip r:embed="rId4" cstate="print"/>
          <a:srcRect/>
          <a:stretch>
            <a:fillRect/>
          </a:stretch>
        </p:blipFill>
        <p:spPr bwMode="auto">
          <a:xfrm>
            <a:off x="406400" y="2365375"/>
            <a:ext cx="8737600" cy="2916238"/>
          </a:xfrm>
          <a:prstGeom prst="rect">
            <a:avLst/>
          </a:prstGeom>
          <a:noFill/>
          <a:ln w="25400">
            <a:noFill/>
            <a:miter lim="800000"/>
            <a:headEnd/>
            <a:tailEnd/>
          </a:ln>
          <a:effectLst/>
        </p:spPr>
      </p:pic>
      <p:sp>
        <p:nvSpPr>
          <p:cNvPr id="34826" name="Rectangle 15"/>
          <p:cNvSpPr>
            <a:spLocks noChangeArrowheads="1"/>
          </p:cNvSpPr>
          <p:nvPr/>
        </p:nvSpPr>
        <p:spPr bwMode="auto">
          <a:xfrm>
            <a:off x="4584700" y="6369050"/>
            <a:ext cx="3395663" cy="485775"/>
          </a:xfrm>
          <a:prstGeom prst="rect">
            <a:avLst/>
          </a:prstGeom>
          <a:noFill/>
          <a:ln w="9525">
            <a:noFill/>
            <a:miter lim="800000"/>
            <a:headEnd/>
            <a:tailEnd/>
          </a:ln>
        </p:spPr>
        <p:txBody>
          <a:bodyPr>
            <a:spAutoFit/>
          </a:bodyPr>
          <a:lstStyle/>
          <a:p>
            <a:pPr>
              <a:lnSpc>
                <a:spcPct val="78000"/>
              </a:lnSpc>
              <a:spcBef>
                <a:spcPct val="5000"/>
              </a:spcBef>
              <a:spcAft>
                <a:spcPct val="5000"/>
              </a:spcAft>
            </a:pPr>
            <a:r>
              <a:rPr lang="en-US" sz="800">
                <a:solidFill>
                  <a:schemeClr val="bg1"/>
                </a:solidFill>
                <a:latin typeface="Gill Sans"/>
                <a:sym typeface="Gill Sans"/>
              </a:rPr>
              <a:t/>
            </a:r>
            <a:br>
              <a:rPr lang="en-US" sz="800">
                <a:solidFill>
                  <a:schemeClr val="bg1"/>
                </a:solidFill>
                <a:latin typeface="Gill Sans"/>
                <a:sym typeface="Gill Sans"/>
              </a:rPr>
            </a:br>
            <a:r>
              <a:rPr lang="en-US" sz="800">
                <a:solidFill>
                  <a:schemeClr val="bg1"/>
                </a:solidFill>
                <a:latin typeface="Gill Sans"/>
                <a:sym typeface="Gill Sans"/>
              </a:rPr>
              <a:t>HR &gt; Salary &amp; Fee Scales </a:t>
            </a:r>
          </a:p>
          <a:p>
            <a:pPr>
              <a:lnSpc>
                <a:spcPct val="78000"/>
              </a:lnSpc>
              <a:spcBef>
                <a:spcPct val="5000"/>
              </a:spcBef>
              <a:spcAft>
                <a:spcPct val="5000"/>
              </a:spcAft>
            </a:pPr>
            <a:r>
              <a:rPr lang="en-US" sz="800">
                <a:solidFill>
                  <a:schemeClr val="bg1"/>
                </a:solidFill>
                <a:latin typeface="Gill Sans"/>
                <a:sym typeface="Gill Sans"/>
              </a:rPr>
              <a:t>Staff Manual 3.02: Employment Outside the Bank Group: An ETT appointment is full-time and all rules about outside interests apply.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2"/>
          <p:cNvGrpSpPr>
            <a:grpSpLocks/>
          </p:cNvGrpSpPr>
          <p:nvPr/>
        </p:nvGrpSpPr>
        <p:grpSpPr bwMode="auto">
          <a:xfrm>
            <a:off x="323850" y="146050"/>
            <a:ext cx="847725" cy="552450"/>
            <a:chOff x="105" y="92"/>
            <a:chExt cx="534" cy="348"/>
          </a:xfrm>
        </p:grpSpPr>
        <p:pic>
          <p:nvPicPr>
            <p:cNvPr id="35843" name="Picture 3"/>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35844" name="Rectangle 11"/>
            <p:cNvSpPr>
              <a:spLocks noChangeArrowheads="1"/>
            </p:cNvSpPr>
            <p:nvPr/>
          </p:nvSpPr>
          <p:spPr bwMode="auto">
            <a:xfrm>
              <a:off x="310" y="130"/>
              <a:ext cx="252"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12</a:t>
              </a:r>
              <a:endParaRPr lang="en-US" sz="2800" b="1" dirty="0">
                <a:solidFill>
                  <a:srgbClr val="006699"/>
                </a:solidFill>
                <a:latin typeface="Gill Sans"/>
                <a:sym typeface="Gill Sans"/>
              </a:endParaRPr>
            </a:p>
          </p:txBody>
        </p:sp>
      </p:grpSp>
      <p:sp>
        <p:nvSpPr>
          <p:cNvPr id="2" name="Title 1"/>
          <p:cNvSpPr>
            <a:spLocks/>
          </p:cNvSpPr>
          <p:nvPr/>
        </p:nvSpPr>
        <p:spPr bwMode="auto">
          <a:xfrm>
            <a:off x="1385888" y="-70822"/>
            <a:ext cx="7378700" cy="685800"/>
          </a:xfrm>
          <a:prstGeom prst="rect">
            <a:avLst/>
          </a:prstGeom>
          <a:noFill/>
          <a:ln w="9525">
            <a:noFill/>
            <a:miter lim="800000"/>
            <a:headEnd/>
            <a:tailEnd/>
          </a:ln>
        </p:spPr>
        <p:txBody>
          <a:bodyPr anchor="b"/>
          <a:lstStyle/>
          <a:p>
            <a:pPr eaLnBrk="0" hangingPunct="0">
              <a:lnSpc>
                <a:spcPct val="90000"/>
              </a:lnSpc>
            </a:pPr>
            <a:r>
              <a:rPr lang="en-US" sz="2100" b="1" dirty="0" smtClean="0">
                <a:solidFill>
                  <a:schemeClr val="bg1"/>
                </a:solidFill>
                <a:latin typeface="Arial" pitchFamily="34" charset="0"/>
              </a:rPr>
              <a:t>Top Resource Management  Must Know Disciplines</a:t>
            </a:r>
            <a:endParaRPr lang="en-US" sz="2100" b="1" dirty="0">
              <a:solidFill>
                <a:schemeClr val="bg1"/>
              </a:solidFill>
              <a:latin typeface="Arial" pitchFamily="34" charset="0"/>
            </a:endParaRPr>
          </a:p>
        </p:txBody>
      </p:sp>
      <p:sp>
        <p:nvSpPr>
          <p:cNvPr id="35847" name="Rectangle 15"/>
          <p:cNvSpPr>
            <a:spLocks noChangeArrowheads="1"/>
          </p:cNvSpPr>
          <p:nvPr/>
        </p:nvSpPr>
        <p:spPr bwMode="auto">
          <a:xfrm>
            <a:off x="3140075" y="6408738"/>
            <a:ext cx="5630863" cy="400050"/>
          </a:xfrm>
          <a:prstGeom prst="rect">
            <a:avLst/>
          </a:prstGeom>
          <a:noFill/>
          <a:ln w="9525">
            <a:noFill/>
            <a:miter lim="800000"/>
            <a:headEnd/>
            <a:tailEnd/>
          </a:ln>
        </p:spPr>
        <p:txBody>
          <a:bodyPr>
            <a:spAutoFit/>
          </a:bodyPr>
          <a:lstStyle/>
          <a:p>
            <a:pPr algn="just">
              <a:lnSpc>
                <a:spcPct val="80000"/>
              </a:lnSpc>
              <a:spcBef>
                <a:spcPct val="3000"/>
              </a:spcBef>
              <a:spcAft>
                <a:spcPct val="3000"/>
              </a:spcAft>
              <a:buClr>
                <a:srgbClr val="4D4D4D"/>
              </a:buClr>
              <a:buSzPct val="55000"/>
              <a:buFont typeface="Gill Sans"/>
              <a:buNone/>
            </a:pPr>
            <a:r>
              <a:rPr lang="en-US" sz="800" u="sng" dirty="0">
                <a:solidFill>
                  <a:schemeClr val="bg1"/>
                </a:solidFill>
                <a:latin typeface="Gill Sans"/>
                <a:sym typeface="Gill Sans"/>
              </a:rPr>
              <a:t>Policies</a:t>
            </a:r>
          </a:p>
          <a:p>
            <a:pPr algn="just">
              <a:lnSpc>
                <a:spcPct val="80000"/>
              </a:lnSpc>
              <a:spcBef>
                <a:spcPct val="3000"/>
              </a:spcBef>
              <a:spcAft>
                <a:spcPct val="3000"/>
              </a:spcAft>
              <a:buClr>
                <a:srgbClr val="4D4D4D"/>
              </a:buClr>
              <a:buSzPct val="55000"/>
              <a:buFont typeface="Gill Sans"/>
              <a:buNone/>
            </a:pPr>
            <a:r>
              <a:rPr lang="en-US" sz="800" dirty="0">
                <a:solidFill>
                  <a:schemeClr val="bg1"/>
                </a:solidFill>
                <a:latin typeface="Gill Sans"/>
                <a:sym typeface="Gill Sans"/>
              </a:rPr>
              <a:t>AMS 3.00: Operational Travel </a:t>
            </a:r>
          </a:p>
          <a:p>
            <a:pPr algn="just">
              <a:lnSpc>
                <a:spcPct val="80000"/>
              </a:lnSpc>
              <a:spcBef>
                <a:spcPct val="3000"/>
              </a:spcBef>
              <a:spcAft>
                <a:spcPct val="3000"/>
              </a:spcAft>
              <a:buClr>
                <a:srgbClr val="4D4D4D"/>
              </a:buClr>
              <a:buSzPct val="55000"/>
              <a:buFont typeface="Gill Sans"/>
              <a:buNone/>
            </a:pPr>
            <a:r>
              <a:rPr lang="en-US" sz="800" dirty="0">
                <a:solidFill>
                  <a:schemeClr val="bg1"/>
                </a:solidFill>
                <a:latin typeface="Gill Sans"/>
                <a:sym typeface="Gill Sans"/>
              </a:rPr>
              <a:t>AMS 3.10: Operational Travel Expense Reimbursement </a:t>
            </a:r>
          </a:p>
        </p:txBody>
      </p:sp>
      <p:sp>
        <p:nvSpPr>
          <p:cNvPr id="3" name="Title 1"/>
          <p:cNvSpPr>
            <a:spLocks/>
          </p:cNvSpPr>
          <p:nvPr/>
        </p:nvSpPr>
        <p:spPr bwMode="auto">
          <a:xfrm>
            <a:off x="206375" y="1108075"/>
            <a:ext cx="8615363" cy="685800"/>
          </a:xfrm>
          <a:prstGeom prst="rect">
            <a:avLst/>
          </a:prstGeom>
          <a:noFill/>
          <a:ln w="9525">
            <a:noFill/>
            <a:miter lim="800000"/>
            <a:headEnd/>
            <a:tailEnd/>
          </a:ln>
        </p:spPr>
        <p:txBody>
          <a:bodyPr anchor="ctr"/>
          <a:lstStyle/>
          <a:p>
            <a:pPr algn="ctr"/>
            <a:r>
              <a:rPr lang="en-US" sz="2800" b="1" dirty="0">
                <a:solidFill>
                  <a:srgbClr val="006699"/>
                </a:solidFill>
                <a:latin typeface="Gill Sans"/>
              </a:rPr>
              <a:t>Ask the Following Questions Prior to </a:t>
            </a:r>
            <a:r>
              <a:rPr lang="en-US" sz="2800" b="1" dirty="0" smtClean="0">
                <a:solidFill>
                  <a:srgbClr val="006699"/>
                </a:solidFill>
                <a:latin typeface="Gill Sans"/>
              </a:rPr>
              <a:t>Recommending Approval of a </a:t>
            </a:r>
            <a:r>
              <a:rPr lang="en-US" sz="2800" b="1" dirty="0">
                <a:solidFill>
                  <a:srgbClr val="006699"/>
                </a:solidFill>
                <a:latin typeface="Gill Sans"/>
              </a:rPr>
              <a:t>Trip Request or Statement Of Expenses (SOE)</a:t>
            </a:r>
          </a:p>
        </p:txBody>
      </p:sp>
      <p:pic>
        <p:nvPicPr>
          <p:cNvPr id="35852" name="Picture 12"/>
          <p:cNvPicPr>
            <a:picLocks noChangeAspect="1"/>
          </p:cNvPicPr>
          <p:nvPr/>
        </p:nvPicPr>
        <p:blipFill>
          <a:blip r:embed="rId4" cstate="print"/>
          <a:srcRect/>
          <a:stretch>
            <a:fillRect/>
          </a:stretch>
        </p:blipFill>
        <p:spPr bwMode="auto">
          <a:xfrm>
            <a:off x="609600" y="2185988"/>
            <a:ext cx="7908925" cy="4033837"/>
          </a:xfrm>
          <a:prstGeom prst="rect">
            <a:avLst/>
          </a:prstGeom>
          <a:noFill/>
          <a:ln w="25400">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2"/>
          <p:cNvGrpSpPr>
            <a:grpSpLocks/>
          </p:cNvGrpSpPr>
          <p:nvPr/>
        </p:nvGrpSpPr>
        <p:grpSpPr bwMode="auto">
          <a:xfrm>
            <a:off x="323850" y="146050"/>
            <a:ext cx="847725" cy="552450"/>
            <a:chOff x="105" y="92"/>
            <a:chExt cx="534" cy="348"/>
          </a:xfrm>
        </p:grpSpPr>
        <p:pic>
          <p:nvPicPr>
            <p:cNvPr id="37891" name="Picture 3"/>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37892" name="Rectangle 11"/>
            <p:cNvSpPr>
              <a:spLocks noChangeArrowheads="1"/>
            </p:cNvSpPr>
            <p:nvPr/>
          </p:nvSpPr>
          <p:spPr bwMode="auto">
            <a:xfrm>
              <a:off x="310" y="130"/>
              <a:ext cx="252"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13</a:t>
              </a:r>
              <a:endParaRPr lang="en-US" sz="2800" b="1" dirty="0">
                <a:solidFill>
                  <a:srgbClr val="006699"/>
                </a:solidFill>
                <a:latin typeface="Gill Sans"/>
                <a:sym typeface="Gill Sans"/>
              </a:endParaRPr>
            </a:p>
          </p:txBody>
        </p:sp>
      </p:grpSp>
      <p:sp>
        <p:nvSpPr>
          <p:cNvPr id="2" name="Title 1"/>
          <p:cNvSpPr>
            <a:spLocks/>
          </p:cNvSpPr>
          <p:nvPr/>
        </p:nvSpPr>
        <p:spPr bwMode="auto">
          <a:xfrm>
            <a:off x="1385888" y="-60774"/>
            <a:ext cx="7378700" cy="685800"/>
          </a:xfrm>
          <a:prstGeom prst="rect">
            <a:avLst/>
          </a:prstGeom>
          <a:noFill/>
          <a:ln w="9525">
            <a:noFill/>
            <a:miter lim="800000"/>
            <a:headEnd/>
            <a:tailEnd/>
          </a:ln>
        </p:spPr>
        <p:txBody>
          <a:bodyPr anchor="b"/>
          <a:lstStyle/>
          <a:p>
            <a:pPr eaLnBrk="0" hangingPunct="0">
              <a:lnSpc>
                <a:spcPct val="90000"/>
              </a:lnSpc>
            </a:pPr>
            <a:r>
              <a:rPr lang="en-US" sz="2100" b="1" dirty="0" smtClean="0">
                <a:solidFill>
                  <a:schemeClr val="bg1"/>
                </a:solidFill>
                <a:latin typeface="Arial" pitchFamily="34" charset="0"/>
              </a:rPr>
              <a:t>Top Resource Management  Must Know Disciplines</a:t>
            </a:r>
            <a:endParaRPr lang="en-US" sz="2100" b="1" dirty="0">
              <a:solidFill>
                <a:schemeClr val="bg1"/>
              </a:solidFill>
              <a:latin typeface="Arial" pitchFamily="34" charset="0"/>
            </a:endParaRPr>
          </a:p>
        </p:txBody>
      </p:sp>
      <p:sp>
        <p:nvSpPr>
          <p:cNvPr id="37894" name="Rectangle 15"/>
          <p:cNvSpPr>
            <a:spLocks noChangeArrowheads="1"/>
          </p:cNvSpPr>
          <p:nvPr/>
        </p:nvSpPr>
        <p:spPr bwMode="auto">
          <a:xfrm>
            <a:off x="2284413" y="6337006"/>
            <a:ext cx="5630862" cy="508601"/>
          </a:xfrm>
          <a:prstGeom prst="rect">
            <a:avLst/>
          </a:prstGeom>
          <a:noFill/>
          <a:ln w="9525">
            <a:noFill/>
            <a:miter lim="800000"/>
            <a:headEnd/>
            <a:tailEnd/>
          </a:ln>
        </p:spPr>
        <p:txBody>
          <a:bodyPr wrap="square">
            <a:spAutoFit/>
          </a:bodyPr>
          <a:lstStyle/>
          <a:p>
            <a:pPr algn="just">
              <a:lnSpc>
                <a:spcPct val="80000"/>
              </a:lnSpc>
              <a:spcBef>
                <a:spcPct val="3000"/>
              </a:spcBef>
              <a:spcAft>
                <a:spcPct val="3000"/>
              </a:spcAft>
              <a:buClr>
                <a:srgbClr val="4D4D4D"/>
              </a:buClr>
              <a:buSzPct val="55000"/>
              <a:buFont typeface="Gill Sans"/>
              <a:buNone/>
            </a:pPr>
            <a:r>
              <a:rPr lang="en-US" sz="800" u="sng" dirty="0" smtClean="0">
                <a:solidFill>
                  <a:schemeClr val="bg1"/>
                </a:solidFill>
                <a:latin typeface="Gill Sans"/>
                <a:sym typeface="Gill Sans"/>
              </a:rPr>
              <a:t>Policies:</a:t>
            </a:r>
          </a:p>
          <a:p>
            <a:pPr algn="just">
              <a:lnSpc>
                <a:spcPct val="80000"/>
              </a:lnSpc>
              <a:spcBef>
                <a:spcPct val="3000"/>
              </a:spcBef>
              <a:spcAft>
                <a:spcPct val="3000"/>
              </a:spcAft>
              <a:buClr>
                <a:srgbClr val="4D4D4D"/>
              </a:buClr>
              <a:buSzPct val="55000"/>
            </a:pPr>
            <a:r>
              <a:rPr lang="en-US" sz="800" dirty="0" smtClean="0">
                <a:solidFill>
                  <a:schemeClr val="bg1"/>
                </a:solidFill>
                <a:latin typeface="Gill Sans"/>
                <a:sym typeface="Gill Sans"/>
              </a:rPr>
              <a:t>AMS 1.40: </a:t>
            </a:r>
            <a:r>
              <a:rPr lang="en-US" sz="800" b="1" dirty="0" smtClean="0">
                <a:solidFill>
                  <a:schemeClr val="bg1"/>
                </a:solidFill>
                <a:latin typeface="Gill Sans"/>
                <a:sym typeface="Gill Sans"/>
              </a:rPr>
              <a:t>Approval Authority For Administrative Expense And Bank-executed</a:t>
            </a:r>
            <a:endParaRPr lang="en-US" sz="800" u="sng" dirty="0" smtClean="0">
              <a:solidFill>
                <a:schemeClr val="bg1"/>
              </a:solidFill>
              <a:latin typeface="Gill Sans"/>
              <a:sym typeface="Gill Sans"/>
            </a:endParaRPr>
          </a:p>
          <a:p>
            <a:pPr algn="just">
              <a:lnSpc>
                <a:spcPct val="80000"/>
              </a:lnSpc>
              <a:spcBef>
                <a:spcPct val="3000"/>
              </a:spcBef>
              <a:spcAft>
                <a:spcPct val="3000"/>
              </a:spcAft>
              <a:buClr>
                <a:srgbClr val="4D4D4D"/>
              </a:buClr>
              <a:buSzPct val="55000"/>
              <a:buFont typeface="Gill Sans"/>
              <a:buNone/>
            </a:pPr>
            <a:r>
              <a:rPr lang="en-US" sz="800" dirty="0" smtClean="0">
                <a:solidFill>
                  <a:schemeClr val="bg1"/>
                </a:solidFill>
                <a:latin typeface="Gill Sans"/>
                <a:sym typeface="Gill Sans"/>
              </a:rPr>
              <a:t>AMS 4.00: Representation</a:t>
            </a:r>
          </a:p>
          <a:p>
            <a:pPr algn="just">
              <a:lnSpc>
                <a:spcPct val="80000"/>
              </a:lnSpc>
              <a:spcBef>
                <a:spcPct val="3000"/>
              </a:spcBef>
              <a:spcAft>
                <a:spcPct val="3000"/>
              </a:spcAft>
              <a:buClr>
                <a:srgbClr val="4D4D4D"/>
              </a:buClr>
              <a:buSzPct val="55000"/>
              <a:buFont typeface="Gill Sans"/>
              <a:buNone/>
            </a:pPr>
            <a:r>
              <a:rPr lang="en-US" sz="800" dirty="0" smtClean="0">
                <a:solidFill>
                  <a:schemeClr val="bg1"/>
                </a:solidFill>
                <a:latin typeface="Gill Sans"/>
                <a:sym typeface="Gill Sans"/>
              </a:rPr>
              <a:t>AMS 4.50: Staff Hospitality </a:t>
            </a:r>
          </a:p>
        </p:txBody>
      </p:sp>
      <p:sp>
        <p:nvSpPr>
          <p:cNvPr id="3" name="Title 1"/>
          <p:cNvSpPr>
            <a:spLocks/>
          </p:cNvSpPr>
          <p:nvPr/>
        </p:nvSpPr>
        <p:spPr bwMode="auto">
          <a:xfrm>
            <a:off x="206375" y="1108075"/>
            <a:ext cx="8615363" cy="685800"/>
          </a:xfrm>
          <a:prstGeom prst="rect">
            <a:avLst/>
          </a:prstGeom>
          <a:noFill/>
          <a:ln w="9525">
            <a:noFill/>
            <a:miter lim="800000"/>
            <a:headEnd/>
            <a:tailEnd/>
          </a:ln>
        </p:spPr>
        <p:txBody>
          <a:bodyPr anchor="ctr"/>
          <a:lstStyle/>
          <a:p>
            <a:pPr algn="ctr"/>
            <a:r>
              <a:rPr lang="en-US" sz="2800" b="1" dirty="0">
                <a:solidFill>
                  <a:srgbClr val="006699"/>
                </a:solidFill>
                <a:latin typeface="Gill Sans"/>
              </a:rPr>
              <a:t>Ask the Following Questions Before Approving Representation and Hospitality…</a:t>
            </a:r>
          </a:p>
        </p:txBody>
      </p:sp>
      <p:pic>
        <p:nvPicPr>
          <p:cNvPr id="37897" name="Picture 9"/>
          <p:cNvPicPr>
            <a:picLocks noChangeAspect="1"/>
          </p:cNvPicPr>
          <p:nvPr/>
        </p:nvPicPr>
        <p:blipFill>
          <a:blip r:embed="rId4" cstate="print"/>
          <a:srcRect/>
          <a:stretch>
            <a:fillRect/>
          </a:stretch>
        </p:blipFill>
        <p:spPr bwMode="auto">
          <a:xfrm>
            <a:off x="523875" y="2125663"/>
            <a:ext cx="7870825" cy="3946525"/>
          </a:xfrm>
          <a:prstGeom prst="rect">
            <a:avLst/>
          </a:prstGeom>
          <a:noFill/>
          <a:ln w="25400">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23850" y="146050"/>
            <a:ext cx="847725" cy="552450"/>
            <a:chOff x="105" y="92"/>
            <a:chExt cx="534" cy="348"/>
          </a:xfrm>
        </p:grpSpPr>
        <p:pic>
          <p:nvPicPr>
            <p:cNvPr id="33799" name="Picture 3"/>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p:spPr>
        </p:pic>
        <p:sp>
          <p:nvSpPr>
            <p:cNvPr id="33800" name="Rectangle 11"/>
            <p:cNvSpPr>
              <a:spLocks noChangeArrowheads="1"/>
            </p:cNvSpPr>
            <p:nvPr/>
          </p:nvSpPr>
          <p:spPr bwMode="auto">
            <a:xfrm>
              <a:off x="310" y="130"/>
              <a:ext cx="252"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14</a:t>
              </a:r>
              <a:endParaRPr lang="en-US" sz="2800" b="1" dirty="0">
                <a:solidFill>
                  <a:srgbClr val="006699"/>
                </a:solidFill>
                <a:latin typeface="Gill Sans"/>
                <a:sym typeface="Gill Sans"/>
              </a:endParaRPr>
            </a:p>
          </p:txBody>
        </p:sp>
      </p:grpSp>
      <p:sp>
        <p:nvSpPr>
          <p:cNvPr id="33795" name="Title 1"/>
          <p:cNvSpPr>
            <a:spLocks/>
          </p:cNvSpPr>
          <p:nvPr/>
        </p:nvSpPr>
        <p:spPr bwMode="auto">
          <a:xfrm>
            <a:off x="1385888" y="200474"/>
            <a:ext cx="7378700" cy="685800"/>
          </a:xfrm>
          <a:prstGeom prst="rect">
            <a:avLst/>
          </a:prstGeom>
          <a:noFill/>
          <a:ln w="9525">
            <a:noFill/>
            <a:miter lim="800000"/>
            <a:headEnd/>
            <a:tailEnd/>
          </a:ln>
        </p:spPr>
        <p:txBody>
          <a:bodyPr anchor="b"/>
          <a:lstStyle/>
          <a:p>
            <a:pPr eaLnBrk="0" hangingPunct="0">
              <a:lnSpc>
                <a:spcPct val="90000"/>
              </a:lnSpc>
            </a:pPr>
            <a:r>
              <a:rPr lang="en-US" sz="2100" b="1" dirty="0" smtClean="0">
                <a:solidFill>
                  <a:schemeClr val="bg1"/>
                </a:solidFill>
                <a:latin typeface="Arial" pitchFamily="34" charset="0"/>
              </a:rPr>
              <a:t>Top Resource Management  Must Know Disciplines </a:t>
            </a:r>
            <a:r>
              <a:rPr lang="en-US" sz="2100" b="1" dirty="0">
                <a:solidFill>
                  <a:schemeClr val="bg1"/>
                </a:solidFill>
                <a:latin typeface="Arial" pitchFamily="34" charset="0"/>
              </a:rPr>
              <a:t>		     </a:t>
            </a:r>
            <a:endParaRPr lang="en-US" sz="1800" b="1" dirty="0">
              <a:solidFill>
                <a:schemeClr val="bg1"/>
              </a:solidFill>
              <a:latin typeface="Arial" pitchFamily="34" charset="0"/>
            </a:endParaRPr>
          </a:p>
        </p:txBody>
      </p:sp>
      <p:sp>
        <p:nvSpPr>
          <p:cNvPr id="33796" name="Rectangle 15"/>
          <p:cNvSpPr>
            <a:spLocks noChangeArrowheads="1"/>
          </p:cNvSpPr>
          <p:nvPr/>
        </p:nvSpPr>
        <p:spPr bwMode="auto">
          <a:xfrm>
            <a:off x="2284413" y="6426200"/>
            <a:ext cx="5630862" cy="403225"/>
          </a:xfrm>
          <a:prstGeom prst="rect">
            <a:avLst/>
          </a:prstGeom>
          <a:noFill/>
          <a:ln w="9525">
            <a:noFill/>
            <a:miter lim="800000"/>
            <a:headEnd/>
            <a:tailEnd/>
          </a:ln>
        </p:spPr>
        <p:txBody>
          <a:bodyPr>
            <a:spAutoFit/>
          </a:bodyPr>
          <a:lstStyle/>
          <a:p>
            <a:pPr algn="just">
              <a:lnSpc>
                <a:spcPct val="80000"/>
              </a:lnSpc>
              <a:spcBef>
                <a:spcPct val="3000"/>
              </a:spcBef>
              <a:spcAft>
                <a:spcPct val="3000"/>
              </a:spcAft>
              <a:buClr>
                <a:srgbClr val="4D4D4D"/>
              </a:buClr>
              <a:buSzPct val="55000"/>
              <a:buFont typeface="Gill Sans"/>
              <a:buNone/>
            </a:pPr>
            <a:r>
              <a:rPr lang="en-US" sz="800" u="sng" dirty="0">
                <a:solidFill>
                  <a:schemeClr val="bg1"/>
                </a:solidFill>
                <a:latin typeface="Gill Sans"/>
                <a:sym typeface="Gill Sans"/>
              </a:rPr>
              <a:t>Policies</a:t>
            </a:r>
          </a:p>
          <a:p>
            <a:pPr algn="just">
              <a:lnSpc>
                <a:spcPct val="80000"/>
              </a:lnSpc>
              <a:spcBef>
                <a:spcPct val="3000"/>
              </a:spcBef>
              <a:spcAft>
                <a:spcPct val="3000"/>
              </a:spcAft>
              <a:buClr>
                <a:srgbClr val="4D4D4D"/>
              </a:buClr>
              <a:buSzPct val="55000"/>
              <a:buFont typeface="Gill Sans"/>
              <a:buNone/>
            </a:pPr>
            <a:r>
              <a:rPr lang="en-US" sz="800" dirty="0" smtClean="0">
                <a:solidFill>
                  <a:schemeClr val="bg1"/>
                </a:solidFill>
                <a:latin typeface="Gill Sans"/>
                <a:sym typeface="Gill Sans"/>
              </a:rPr>
              <a:t>Staff rule 6.18: Financial  Assistance to Staff </a:t>
            </a:r>
            <a:r>
              <a:rPr lang="en-US" sz="800" dirty="0" err="1" smtClean="0">
                <a:solidFill>
                  <a:schemeClr val="bg1"/>
                </a:solidFill>
                <a:latin typeface="Gill Sans"/>
                <a:sym typeface="Gill Sans"/>
              </a:rPr>
              <a:t>Mambers</a:t>
            </a:r>
            <a:endParaRPr lang="en-US" sz="800" dirty="0">
              <a:solidFill>
                <a:schemeClr val="bg1"/>
              </a:solidFill>
              <a:latin typeface="Gill Sans"/>
              <a:sym typeface="Gill Sans"/>
            </a:endParaRPr>
          </a:p>
          <a:p>
            <a:pPr algn="just">
              <a:lnSpc>
                <a:spcPct val="80000"/>
              </a:lnSpc>
              <a:spcBef>
                <a:spcPct val="3000"/>
              </a:spcBef>
              <a:spcAft>
                <a:spcPct val="3000"/>
              </a:spcAft>
              <a:buClr>
                <a:srgbClr val="4D4D4D"/>
              </a:buClr>
              <a:buSzPct val="55000"/>
              <a:buFont typeface="Gill Sans"/>
              <a:buNone/>
            </a:pPr>
            <a:endParaRPr lang="en-US" sz="800" dirty="0">
              <a:solidFill>
                <a:schemeClr val="bg1"/>
              </a:solidFill>
              <a:latin typeface="Gill Sans"/>
              <a:sym typeface="Gill Sans"/>
            </a:endParaRPr>
          </a:p>
        </p:txBody>
      </p:sp>
      <p:sp>
        <p:nvSpPr>
          <p:cNvPr id="33797" name="Title 1"/>
          <p:cNvSpPr>
            <a:spLocks/>
          </p:cNvSpPr>
          <p:nvPr/>
        </p:nvSpPr>
        <p:spPr bwMode="auto">
          <a:xfrm>
            <a:off x="206375" y="1108075"/>
            <a:ext cx="8615363" cy="685800"/>
          </a:xfrm>
          <a:prstGeom prst="rect">
            <a:avLst/>
          </a:prstGeom>
          <a:noFill/>
          <a:ln w="9525">
            <a:noFill/>
            <a:miter lim="800000"/>
            <a:headEnd/>
            <a:tailEnd/>
          </a:ln>
        </p:spPr>
        <p:txBody>
          <a:bodyPr anchor="ctr"/>
          <a:lstStyle/>
          <a:p>
            <a:pPr algn="ctr"/>
            <a:r>
              <a:rPr lang="en-US" sz="2800" b="1" dirty="0" smtClean="0">
                <a:solidFill>
                  <a:srgbClr val="006699"/>
                </a:solidFill>
                <a:latin typeface="Gill Sans"/>
              </a:rPr>
              <a:t>The </a:t>
            </a:r>
            <a:r>
              <a:rPr lang="en-US" sz="2800" b="1" dirty="0">
                <a:solidFill>
                  <a:srgbClr val="006699"/>
                </a:solidFill>
                <a:latin typeface="Gill Sans"/>
              </a:rPr>
              <a:t>Following Questions </a:t>
            </a:r>
            <a:r>
              <a:rPr lang="en-US" sz="2800" b="1" dirty="0" smtClean="0">
                <a:solidFill>
                  <a:srgbClr val="006699"/>
                </a:solidFill>
                <a:latin typeface="Gill Sans"/>
              </a:rPr>
              <a:t>Should be asked Before </a:t>
            </a:r>
            <a:r>
              <a:rPr lang="en-US" sz="2800" b="1" dirty="0">
                <a:solidFill>
                  <a:srgbClr val="006699"/>
                </a:solidFill>
                <a:latin typeface="Gill Sans"/>
              </a:rPr>
              <a:t>Approving </a:t>
            </a:r>
            <a:r>
              <a:rPr lang="en-US" sz="2800" b="1" dirty="0" smtClean="0">
                <a:solidFill>
                  <a:srgbClr val="006699"/>
                </a:solidFill>
                <a:latin typeface="Gill Sans"/>
              </a:rPr>
              <a:t>NRS Staff Loans…</a:t>
            </a:r>
            <a:endParaRPr lang="en-US" sz="2800" b="1" dirty="0">
              <a:solidFill>
                <a:srgbClr val="006699"/>
              </a:solidFill>
              <a:latin typeface="Gill Sans"/>
            </a:endParaRPr>
          </a:p>
        </p:txBody>
      </p:sp>
      <p:sp>
        <p:nvSpPr>
          <p:cNvPr id="9" name="TextBox 8"/>
          <p:cNvSpPr txBox="1"/>
          <p:nvPr/>
        </p:nvSpPr>
        <p:spPr>
          <a:xfrm>
            <a:off x="414338" y="2143125"/>
            <a:ext cx="8001000" cy="4401205"/>
          </a:xfrm>
          <a:prstGeom prst="rect">
            <a:avLst/>
          </a:prstGeom>
          <a:noFill/>
        </p:spPr>
        <p:txBody>
          <a:bodyPr>
            <a:spAutoFit/>
          </a:bodyPr>
          <a:lstStyle/>
          <a:p>
            <a:pPr>
              <a:defRPr/>
            </a:pPr>
            <a:r>
              <a:rPr lang="en-US" sz="2000" u="sng" dirty="0" smtClean="0">
                <a:latin typeface="Calibri" pitchFamily="34" charset="0"/>
              </a:rPr>
              <a:t>Staff Rule 6.18</a:t>
            </a:r>
            <a:r>
              <a:rPr lang="en-US" sz="2000" dirty="0" smtClean="0"/>
              <a:t>:  Always check the purpose of the loan and the eligibility of the staff member to acquire one</a:t>
            </a:r>
            <a:r>
              <a:rPr lang="en-US" sz="2000" dirty="0" smtClean="0">
                <a:latin typeface="Calibri" pitchFamily="34" charset="0"/>
              </a:rPr>
              <a:t> (general, education, housing or emergency loan). </a:t>
            </a:r>
            <a:endParaRPr lang="en-US" sz="2000" dirty="0">
              <a:latin typeface="Calibri" pitchFamily="34" charset="0"/>
            </a:endParaRPr>
          </a:p>
          <a:p>
            <a:pPr marL="628650" lvl="1" indent="-171450">
              <a:defRPr/>
            </a:pPr>
            <a:r>
              <a:rPr lang="en-US" sz="2000" dirty="0">
                <a:latin typeface="Calibri" pitchFamily="34" charset="0"/>
              </a:rPr>
              <a:t> </a:t>
            </a:r>
          </a:p>
          <a:p>
            <a:pPr marL="628650" lvl="1" indent="-171450">
              <a:buFont typeface="Arial" pitchFamily="34" charset="0"/>
              <a:buChar char="•"/>
              <a:defRPr/>
            </a:pPr>
            <a:r>
              <a:rPr lang="en-US" sz="2000" dirty="0" smtClean="0">
                <a:latin typeface="Calibri" pitchFamily="34" charset="0"/>
              </a:rPr>
              <a:t>Please monitor the debt ratio by comparing staff income with the amount of the loan.</a:t>
            </a:r>
            <a:endParaRPr lang="en-US" sz="2000" dirty="0">
              <a:latin typeface="Calibri" pitchFamily="34" charset="0"/>
            </a:endParaRPr>
          </a:p>
          <a:p>
            <a:pPr marL="628650" lvl="1" indent="-171450">
              <a:buFont typeface="Arial" pitchFamily="34" charset="0"/>
              <a:buChar char="•"/>
              <a:defRPr/>
            </a:pPr>
            <a:endParaRPr lang="en-US" sz="2000" dirty="0">
              <a:latin typeface="Calibri" pitchFamily="34" charset="0"/>
            </a:endParaRPr>
          </a:p>
          <a:p>
            <a:pPr>
              <a:defRPr/>
            </a:pPr>
            <a:endParaRPr lang="en-US" sz="2000" dirty="0">
              <a:latin typeface="Calibri" pitchFamily="34" charset="0"/>
            </a:endParaRPr>
          </a:p>
          <a:p>
            <a:pPr>
              <a:defRPr/>
            </a:pPr>
            <a:r>
              <a:rPr lang="en-US" sz="2000" u="sng" dirty="0" smtClean="0">
                <a:latin typeface="Calibri" pitchFamily="34" charset="0"/>
              </a:rPr>
              <a:t>Critical Steps</a:t>
            </a:r>
            <a:r>
              <a:rPr lang="en-US" sz="2000" dirty="0" smtClean="0"/>
              <a:t>:  </a:t>
            </a:r>
          </a:p>
          <a:p>
            <a:pPr>
              <a:defRPr/>
            </a:pPr>
            <a:endParaRPr lang="en-US" sz="2000" dirty="0" smtClean="0"/>
          </a:p>
          <a:p>
            <a:pPr lvl="1">
              <a:buFont typeface="Arial" pitchFamily="34" charset="0"/>
              <a:buChar char="•"/>
              <a:defRPr/>
            </a:pPr>
            <a:r>
              <a:rPr lang="en-US" sz="2000" dirty="0" smtClean="0"/>
              <a:t>  Disburse loans  primarily  through payroll.</a:t>
            </a:r>
            <a:endParaRPr lang="en-US" sz="2000" dirty="0">
              <a:latin typeface="Calibri" pitchFamily="34" charset="0"/>
            </a:endParaRPr>
          </a:p>
          <a:p>
            <a:pPr marL="628650" lvl="1" indent="-171450">
              <a:buFont typeface="Arial" pitchFamily="34" charset="0"/>
              <a:buChar char="•"/>
              <a:defRPr/>
            </a:pPr>
            <a:r>
              <a:rPr lang="en-US" sz="2000" dirty="0" smtClean="0">
                <a:latin typeface="Calibri" pitchFamily="34" charset="0"/>
              </a:rPr>
              <a:t>Make sure to conduct annual surveys for interest rates to apply to staff loans and obtain clearance from HRS Compensation.</a:t>
            </a:r>
            <a:endParaRPr lang="en-US" sz="2000" dirty="0">
              <a:latin typeface="Calibri" pitchFamily="34" charset="0"/>
            </a:endParaRPr>
          </a:p>
          <a:p>
            <a:pPr marL="171450" indent="-171450">
              <a:defRPr/>
            </a:pPr>
            <a:r>
              <a:rPr lang="en-US" sz="2000" dirty="0">
                <a:latin typeface="Calibri" pitchFamily="34" charset="0"/>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23850" y="146050"/>
            <a:ext cx="847725" cy="552450"/>
            <a:chOff x="105" y="92"/>
            <a:chExt cx="534" cy="348"/>
          </a:xfrm>
        </p:grpSpPr>
        <p:pic>
          <p:nvPicPr>
            <p:cNvPr id="33799" name="Picture 3"/>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p:spPr>
        </p:pic>
        <p:sp>
          <p:nvSpPr>
            <p:cNvPr id="33800" name="Rectangle 11"/>
            <p:cNvSpPr>
              <a:spLocks noChangeArrowheads="1"/>
            </p:cNvSpPr>
            <p:nvPr/>
          </p:nvSpPr>
          <p:spPr bwMode="auto">
            <a:xfrm>
              <a:off x="310" y="130"/>
              <a:ext cx="252"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15</a:t>
              </a:r>
              <a:endParaRPr lang="en-US" sz="2800" b="1" dirty="0">
                <a:solidFill>
                  <a:srgbClr val="006699"/>
                </a:solidFill>
                <a:latin typeface="Gill Sans"/>
                <a:sym typeface="Gill Sans"/>
              </a:endParaRPr>
            </a:p>
          </p:txBody>
        </p:sp>
      </p:grpSp>
      <p:sp>
        <p:nvSpPr>
          <p:cNvPr id="33795" name="Title 1"/>
          <p:cNvSpPr>
            <a:spLocks/>
          </p:cNvSpPr>
          <p:nvPr/>
        </p:nvSpPr>
        <p:spPr bwMode="auto">
          <a:xfrm>
            <a:off x="1385888" y="200474"/>
            <a:ext cx="7378700" cy="685800"/>
          </a:xfrm>
          <a:prstGeom prst="rect">
            <a:avLst/>
          </a:prstGeom>
          <a:noFill/>
          <a:ln w="9525">
            <a:noFill/>
            <a:miter lim="800000"/>
            <a:headEnd/>
            <a:tailEnd/>
          </a:ln>
        </p:spPr>
        <p:txBody>
          <a:bodyPr anchor="b"/>
          <a:lstStyle/>
          <a:p>
            <a:pPr eaLnBrk="0" hangingPunct="0">
              <a:lnSpc>
                <a:spcPct val="90000"/>
              </a:lnSpc>
            </a:pPr>
            <a:r>
              <a:rPr lang="en-US" sz="2100" b="1" dirty="0" smtClean="0">
                <a:solidFill>
                  <a:schemeClr val="bg1"/>
                </a:solidFill>
                <a:latin typeface="Arial" pitchFamily="34" charset="0"/>
              </a:rPr>
              <a:t>Top Resource Management  Must Know Disciplines </a:t>
            </a:r>
            <a:r>
              <a:rPr lang="en-US" sz="2100" b="1" dirty="0">
                <a:solidFill>
                  <a:schemeClr val="bg1"/>
                </a:solidFill>
                <a:latin typeface="Arial" pitchFamily="34" charset="0"/>
              </a:rPr>
              <a:t>			     </a:t>
            </a:r>
            <a:endParaRPr lang="en-US" sz="1800" b="1" dirty="0">
              <a:solidFill>
                <a:schemeClr val="bg1"/>
              </a:solidFill>
              <a:latin typeface="Arial" pitchFamily="34" charset="0"/>
            </a:endParaRPr>
          </a:p>
        </p:txBody>
      </p:sp>
      <p:sp>
        <p:nvSpPr>
          <p:cNvPr id="33796" name="Rectangle 15"/>
          <p:cNvSpPr>
            <a:spLocks noChangeArrowheads="1"/>
          </p:cNvSpPr>
          <p:nvPr/>
        </p:nvSpPr>
        <p:spPr bwMode="auto">
          <a:xfrm>
            <a:off x="2284413" y="6426200"/>
            <a:ext cx="5630862" cy="440762"/>
          </a:xfrm>
          <a:prstGeom prst="rect">
            <a:avLst/>
          </a:prstGeom>
          <a:noFill/>
          <a:ln w="9525">
            <a:noFill/>
            <a:miter lim="800000"/>
            <a:headEnd/>
            <a:tailEnd/>
          </a:ln>
        </p:spPr>
        <p:txBody>
          <a:bodyPr>
            <a:spAutoFit/>
          </a:bodyPr>
          <a:lstStyle/>
          <a:p>
            <a:pPr algn="just">
              <a:lnSpc>
                <a:spcPct val="80000"/>
              </a:lnSpc>
              <a:spcBef>
                <a:spcPct val="3000"/>
              </a:spcBef>
              <a:spcAft>
                <a:spcPct val="3000"/>
              </a:spcAft>
              <a:buClr>
                <a:srgbClr val="4D4D4D"/>
              </a:buClr>
              <a:buSzPct val="55000"/>
              <a:buFont typeface="Gill Sans"/>
              <a:buNone/>
            </a:pPr>
            <a:r>
              <a:rPr lang="en-US" sz="800" u="sng" dirty="0">
                <a:solidFill>
                  <a:schemeClr val="bg1"/>
                </a:solidFill>
                <a:latin typeface="Gill Sans"/>
                <a:sym typeface="Gill Sans"/>
              </a:rPr>
              <a:t>Policies</a:t>
            </a:r>
          </a:p>
          <a:p>
            <a:pPr>
              <a:defRPr/>
            </a:pPr>
            <a:r>
              <a:rPr lang="en-US" sz="800" u="sng" dirty="0" smtClean="0">
                <a:latin typeface="Calibri" pitchFamily="34" charset="0"/>
              </a:rPr>
              <a:t>Staff Rule 6.17 Compensation, Extended Assignment Benefits</a:t>
            </a:r>
          </a:p>
          <a:p>
            <a:pPr>
              <a:defRPr/>
            </a:pPr>
            <a:r>
              <a:rPr lang="en-US" sz="800" u="sng" dirty="0" smtClean="0">
                <a:latin typeface="Calibri" pitchFamily="34" charset="0"/>
              </a:rPr>
              <a:t>Staff Rule  6.23 Short Term &amp; Developmental Assignment Benefits</a:t>
            </a:r>
            <a:endParaRPr lang="en-US" sz="800" dirty="0">
              <a:solidFill>
                <a:schemeClr val="bg1"/>
              </a:solidFill>
              <a:latin typeface="Gill Sans"/>
              <a:sym typeface="Gill Sans"/>
            </a:endParaRPr>
          </a:p>
        </p:txBody>
      </p:sp>
      <p:sp>
        <p:nvSpPr>
          <p:cNvPr id="33797" name="Title 1"/>
          <p:cNvSpPr>
            <a:spLocks/>
          </p:cNvSpPr>
          <p:nvPr/>
        </p:nvSpPr>
        <p:spPr bwMode="auto">
          <a:xfrm>
            <a:off x="206375" y="1108075"/>
            <a:ext cx="8615363" cy="685800"/>
          </a:xfrm>
          <a:prstGeom prst="rect">
            <a:avLst/>
          </a:prstGeom>
          <a:noFill/>
          <a:ln w="9525">
            <a:noFill/>
            <a:miter lim="800000"/>
            <a:headEnd/>
            <a:tailEnd/>
          </a:ln>
        </p:spPr>
        <p:txBody>
          <a:bodyPr anchor="ctr"/>
          <a:lstStyle/>
          <a:p>
            <a:pPr algn="ctr"/>
            <a:r>
              <a:rPr lang="en-US" sz="2800" b="1" dirty="0">
                <a:solidFill>
                  <a:srgbClr val="006699"/>
                </a:solidFill>
                <a:latin typeface="Gill Sans"/>
              </a:rPr>
              <a:t>Ask the Following Questions </a:t>
            </a:r>
            <a:r>
              <a:rPr lang="en-US" sz="2800" b="1" dirty="0" smtClean="0">
                <a:solidFill>
                  <a:srgbClr val="006699"/>
                </a:solidFill>
                <a:latin typeface="Gill Sans"/>
              </a:rPr>
              <a:t>To Ensure Adequacy of Rental Ceilings…</a:t>
            </a:r>
            <a:endParaRPr lang="en-US" sz="2800" b="1" dirty="0">
              <a:solidFill>
                <a:srgbClr val="006699"/>
              </a:solidFill>
              <a:latin typeface="Gill Sans"/>
            </a:endParaRPr>
          </a:p>
        </p:txBody>
      </p:sp>
      <p:sp>
        <p:nvSpPr>
          <p:cNvPr id="9" name="TextBox 8"/>
          <p:cNvSpPr txBox="1"/>
          <p:nvPr/>
        </p:nvSpPr>
        <p:spPr>
          <a:xfrm>
            <a:off x="414338" y="2143125"/>
            <a:ext cx="8001000" cy="4401205"/>
          </a:xfrm>
          <a:prstGeom prst="rect">
            <a:avLst/>
          </a:prstGeom>
          <a:noFill/>
        </p:spPr>
        <p:txBody>
          <a:bodyPr>
            <a:spAutoFit/>
          </a:bodyPr>
          <a:lstStyle/>
          <a:p>
            <a:pPr>
              <a:defRPr/>
            </a:pPr>
            <a:r>
              <a:rPr lang="en-US" sz="2000" u="sng" dirty="0" smtClean="0">
                <a:latin typeface="Calibri" pitchFamily="34" charset="0"/>
              </a:rPr>
              <a:t>Housing Benefits</a:t>
            </a:r>
            <a:r>
              <a:rPr lang="en-US" sz="2000" dirty="0" smtClean="0"/>
              <a:t>:  Always ensure that rental ceilings are correct and adjusted.   Surveys must be conducted regularly to ensure adequate rental ceilings.  These are usually conducted every two years</a:t>
            </a:r>
            <a:r>
              <a:rPr lang="en-US" sz="2000" dirty="0" smtClean="0">
                <a:latin typeface="Calibri" pitchFamily="34" charset="0"/>
              </a:rPr>
              <a:t>.  </a:t>
            </a:r>
            <a:endParaRPr lang="en-US" sz="2000" dirty="0">
              <a:latin typeface="Calibri" pitchFamily="34" charset="0"/>
            </a:endParaRPr>
          </a:p>
          <a:p>
            <a:pPr marL="628650" lvl="1" indent="-171450">
              <a:defRPr/>
            </a:pPr>
            <a:r>
              <a:rPr lang="en-US" sz="2000" dirty="0">
                <a:latin typeface="Calibri" pitchFamily="34" charset="0"/>
              </a:rPr>
              <a:t> </a:t>
            </a:r>
          </a:p>
          <a:p>
            <a:pPr marL="628650" lvl="1" indent="-171450">
              <a:buFont typeface="Arial" pitchFamily="34" charset="0"/>
              <a:buChar char="•"/>
              <a:defRPr/>
            </a:pPr>
            <a:r>
              <a:rPr lang="en-US" sz="2000" dirty="0" smtClean="0">
                <a:latin typeface="Calibri" pitchFamily="34" charset="0"/>
              </a:rPr>
              <a:t>The RM team coordinates the review for rental ceilings and hires the appropriate consultants.</a:t>
            </a:r>
            <a:endParaRPr lang="en-US" sz="2000" dirty="0">
              <a:latin typeface="Calibri" pitchFamily="34" charset="0"/>
            </a:endParaRPr>
          </a:p>
          <a:p>
            <a:pPr marL="628650" lvl="1" indent="-171450">
              <a:buFont typeface="Arial" pitchFamily="34" charset="0"/>
              <a:buChar char="•"/>
              <a:defRPr/>
            </a:pPr>
            <a:endParaRPr lang="en-US" sz="2000" dirty="0">
              <a:latin typeface="Calibri" pitchFamily="34" charset="0"/>
            </a:endParaRPr>
          </a:p>
          <a:p>
            <a:pPr>
              <a:defRPr/>
            </a:pPr>
            <a:endParaRPr lang="en-US" sz="2000" dirty="0">
              <a:latin typeface="Calibri" pitchFamily="34" charset="0"/>
            </a:endParaRPr>
          </a:p>
          <a:p>
            <a:pPr>
              <a:defRPr/>
            </a:pPr>
            <a:r>
              <a:rPr lang="en-US" sz="2000" u="sng" dirty="0" smtClean="0">
                <a:latin typeface="Calibri" pitchFamily="34" charset="0"/>
              </a:rPr>
              <a:t>Critical Steps</a:t>
            </a:r>
            <a:r>
              <a:rPr lang="en-US" sz="2000" dirty="0" smtClean="0"/>
              <a:t>:</a:t>
            </a:r>
          </a:p>
          <a:p>
            <a:pPr>
              <a:defRPr/>
            </a:pPr>
            <a:endParaRPr lang="en-US" sz="2000" dirty="0" smtClean="0"/>
          </a:p>
          <a:p>
            <a:pPr lvl="1">
              <a:buFont typeface="Arial" pitchFamily="34" charset="0"/>
              <a:buChar char="•"/>
              <a:defRPr/>
            </a:pPr>
            <a:r>
              <a:rPr lang="en-US" sz="2000" dirty="0" smtClean="0"/>
              <a:t>  CD/CM must inform CAO when market conditions are fast changing;</a:t>
            </a:r>
          </a:p>
          <a:p>
            <a:pPr lvl="1">
              <a:buFont typeface="Arial" pitchFamily="34" charset="0"/>
              <a:buChar char="•"/>
              <a:defRPr/>
            </a:pPr>
            <a:r>
              <a:rPr lang="en-US" sz="2000" dirty="0" smtClean="0"/>
              <a:t>  CAO must clear all rental ceilings and sign off on all reviews; and</a:t>
            </a:r>
            <a:endParaRPr lang="en-US" sz="2000" dirty="0">
              <a:latin typeface="Calibri" pitchFamily="34" charset="0"/>
            </a:endParaRPr>
          </a:p>
          <a:p>
            <a:pPr marL="628650" lvl="1" indent="-171450">
              <a:buFont typeface="Arial" pitchFamily="34" charset="0"/>
              <a:buChar char="•"/>
              <a:defRPr/>
            </a:pPr>
            <a:r>
              <a:rPr lang="en-US" sz="2000" dirty="0" smtClean="0">
                <a:latin typeface="Calibri" pitchFamily="34" charset="0"/>
              </a:rPr>
              <a:t>Ceiling surveys apply to both IRS housing and STA/DAIS assignments.</a:t>
            </a:r>
            <a:endParaRPr lang="en-US" sz="2000" dirty="0">
              <a:latin typeface="Calibri" pitchFamily="34" charset="0"/>
            </a:endParaRPr>
          </a:p>
          <a:p>
            <a:pPr marL="171450" indent="-171450">
              <a:defRPr/>
            </a:pPr>
            <a:r>
              <a:rPr lang="en-US" sz="2000" dirty="0">
                <a:latin typeface="Calibri" pitchFamily="34" charset="0"/>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p:cNvSpPr>
          <p:nvPr/>
        </p:nvSpPr>
        <p:spPr bwMode="auto">
          <a:xfrm>
            <a:off x="1385888" y="-70822"/>
            <a:ext cx="7378700" cy="685800"/>
          </a:xfrm>
          <a:prstGeom prst="rect">
            <a:avLst/>
          </a:prstGeom>
          <a:noFill/>
          <a:ln w="9525">
            <a:noFill/>
            <a:miter lim="800000"/>
            <a:headEnd/>
            <a:tailEnd/>
          </a:ln>
        </p:spPr>
        <p:txBody>
          <a:bodyPr anchor="b"/>
          <a:lstStyle/>
          <a:p>
            <a:pPr eaLnBrk="0" hangingPunct="0">
              <a:lnSpc>
                <a:spcPct val="90000"/>
              </a:lnSpc>
            </a:pPr>
            <a:r>
              <a:rPr lang="en-US" sz="2100" b="1" dirty="0" smtClean="0">
                <a:solidFill>
                  <a:schemeClr val="bg1"/>
                </a:solidFill>
                <a:latin typeface="Arial" pitchFamily="34" charset="0"/>
              </a:rPr>
              <a:t>Top Resource Management  Must Know Disciplines</a:t>
            </a:r>
            <a:endParaRPr lang="en-US" sz="2100" b="1" dirty="0">
              <a:solidFill>
                <a:schemeClr val="bg1"/>
              </a:solidFill>
              <a:latin typeface="Arial" pitchFamily="34" charset="0"/>
            </a:endParaRPr>
          </a:p>
        </p:txBody>
      </p:sp>
      <p:sp>
        <p:nvSpPr>
          <p:cNvPr id="3" name="Title 1"/>
          <p:cNvSpPr>
            <a:spLocks/>
          </p:cNvSpPr>
          <p:nvPr/>
        </p:nvSpPr>
        <p:spPr bwMode="auto">
          <a:xfrm>
            <a:off x="206375" y="1600427"/>
            <a:ext cx="8615363" cy="685800"/>
          </a:xfrm>
          <a:prstGeom prst="rect">
            <a:avLst/>
          </a:prstGeom>
          <a:noFill/>
          <a:ln w="9525">
            <a:noFill/>
            <a:miter lim="800000"/>
            <a:headEnd/>
            <a:tailEnd/>
          </a:ln>
        </p:spPr>
        <p:txBody>
          <a:bodyPr anchor="ctr"/>
          <a:lstStyle/>
          <a:p>
            <a:pPr algn="ctr"/>
            <a:endParaRPr lang="en-US" sz="2800" b="1" dirty="0" smtClean="0">
              <a:solidFill>
                <a:srgbClr val="006699"/>
              </a:solidFill>
              <a:latin typeface="Gill Sans"/>
            </a:endParaRPr>
          </a:p>
          <a:p>
            <a:pPr algn="ctr"/>
            <a:endParaRPr lang="en-US" sz="2800" b="1" dirty="0" smtClean="0">
              <a:solidFill>
                <a:srgbClr val="006699"/>
              </a:solidFill>
              <a:latin typeface="Gill Sans"/>
            </a:endParaRPr>
          </a:p>
          <a:p>
            <a:pPr algn="ctr"/>
            <a:endParaRPr lang="en-US" sz="2800" b="1" dirty="0" smtClean="0">
              <a:solidFill>
                <a:srgbClr val="006699"/>
              </a:solidFill>
              <a:latin typeface="Gill Sans"/>
            </a:endParaRPr>
          </a:p>
          <a:p>
            <a:pPr algn="ctr"/>
            <a:endParaRPr lang="en-US" sz="2800" b="1" dirty="0" smtClean="0">
              <a:solidFill>
                <a:srgbClr val="006699"/>
              </a:solidFill>
              <a:latin typeface="Gill Sans"/>
            </a:endParaRPr>
          </a:p>
          <a:p>
            <a:pPr algn="ctr"/>
            <a:endParaRPr lang="en-US" sz="2800" b="1" dirty="0" smtClean="0">
              <a:solidFill>
                <a:srgbClr val="006699"/>
              </a:solidFill>
              <a:latin typeface="Gill Sans"/>
            </a:endParaRPr>
          </a:p>
          <a:p>
            <a:pPr algn="ctr"/>
            <a:endParaRPr lang="en-US" sz="2800" b="1" dirty="0" smtClean="0">
              <a:solidFill>
                <a:srgbClr val="006699"/>
              </a:solidFill>
              <a:latin typeface="Gill Sans"/>
            </a:endParaRPr>
          </a:p>
          <a:p>
            <a:pPr algn="ctr"/>
            <a:r>
              <a:rPr lang="en-US" sz="2800" b="1" dirty="0" smtClean="0">
                <a:solidFill>
                  <a:srgbClr val="006699"/>
                </a:solidFill>
                <a:latin typeface="Gill Sans"/>
              </a:rPr>
              <a:t>When in Doubt Don’t </a:t>
            </a:r>
            <a:r>
              <a:rPr lang="en-US" sz="2800" b="1" dirty="0">
                <a:solidFill>
                  <a:srgbClr val="006699"/>
                </a:solidFill>
                <a:latin typeface="Gill Sans"/>
              </a:rPr>
              <a:t>Hesitate to </a:t>
            </a:r>
            <a:r>
              <a:rPr lang="en-US" sz="2800" b="1" dirty="0" smtClean="0">
                <a:solidFill>
                  <a:srgbClr val="006699"/>
                </a:solidFill>
                <a:latin typeface="Gill Sans"/>
              </a:rPr>
              <a:t>Ask Your:</a:t>
            </a:r>
          </a:p>
          <a:p>
            <a:pPr algn="ctr"/>
            <a:r>
              <a:rPr lang="en-US" sz="2800" b="1" dirty="0" smtClean="0">
                <a:solidFill>
                  <a:srgbClr val="006699"/>
                </a:solidFill>
                <a:latin typeface="Gill Sans"/>
              </a:rPr>
              <a:t> CAO, a Senior RMA, TP, or to direct questions to</a:t>
            </a:r>
          </a:p>
          <a:p>
            <a:pPr algn="ctr"/>
            <a:r>
              <a:rPr lang="en-US" sz="2800" b="1" dirty="0" smtClean="0">
                <a:solidFill>
                  <a:srgbClr val="006699"/>
                </a:solidFill>
                <a:latin typeface="Gill Sans"/>
              </a:rPr>
              <a:t> CFR, HR, ACT, or EBC and INT if need be!</a:t>
            </a:r>
          </a:p>
          <a:p>
            <a:pPr algn="ctr"/>
            <a:endParaRPr lang="en-US" sz="2800" b="1" dirty="0" smtClean="0">
              <a:solidFill>
                <a:srgbClr val="006699"/>
              </a:solidFill>
              <a:latin typeface="Gill Sans"/>
            </a:endParaRPr>
          </a:p>
          <a:p>
            <a:pPr algn="ctr"/>
            <a:r>
              <a:rPr lang="en-US" sz="2800" b="1" dirty="0" smtClean="0">
                <a:solidFill>
                  <a:srgbClr val="006699"/>
                </a:solidFill>
                <a:latin typeface="Gill Sans"/>
              </a:rPr>
              <a:t>Always have a paper trail, always.</a:t>
            </a:r>
          </a:p>
          <a:p>
            <a:pPr algn="ctr"/>
            <a:endParaRPr lang="en-US" sz="2800" b="1" dirty="0" smtClean="0">
              <a:solidFill>
                <a:srgbClr val="006699"/>
              </a:solidFill>
              <a:latin typeface="Gill Sans"/>
            </a:endParaRPr>
          </a:p>
          <a:p>
            <a:pPr algn="ctr"/>
            <a:r>
              <a:rPr lang="en-US" sz="2800" b="1" dirty="0" smtClean="0">
                <a:solidFill>
                  <a:srgbClr val="006699"/>
                </a:solidFill>
                <a:latin typeface="Gill Sans"/>
              </a:rPr>
              <a:t>Everyone is here to help you, but you need to help yourself by always requesting guidance. </a:t>
            </a:r>
            <a:endParaRPr lang="en-US" sz="2800" b="1" dirty="0">
              <a:solidFill>
                <a:srgbClr val="006699"/>
              </a:solidFill>
              <a:latin typeface="Gill San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p:cNvSpPr>
          <p:nvPr/>
        </p:nvSpPr>
        <p:spPr bwMode="auto">
          <a:xfrm>
            <a:off x="319088" y="69850"/>
            <a:ext cx="8445500" cy="685800"/>
          </a:xfrm>
          <a:prstGeom prst="rect">
            <a:avLst/>
          </a:prstGeom>
          <a:noFill/>
          <a:ln w="9525">
            <a:noFill/>
            <a:miter lim="800000"/>
            <a:headEnd/>
            <a:tailEnd/>
          </a:ln>
        </p:spPr>
        <p:txBody>
          <a:bodyPr anchor="b"/>
          <a:lstStyle/>
          <a:p>
            <a:pPr algn="ctr" eaLnBrk="0" hangingPunct="0">
              <a:lnSpc>
                <a:spcPct val="90000"/>
              </a:lnSpc>
            </a:pPr>
            <a:r>
              <a:rPr lang="en-US" sz="2100" b="1">
                <a:solidFill>
                  <a:schemeClr val="bg1"/>
                </a:solidFill>
                <a:latin typeface="Arial" pitchFamily="34" charset="0"/>
              </a:rPr>
              <a:t>World Bank Budget Process Overview</a:t>
            </a:r>
            <a:endParaRPr lang="en-US" sz="1000" b="1">
              <a:solidFill>
                <a:schemeClr val="bg1"/>
              </a:solidFill>
              <a:latin typeface="Arial" pitchFamily="34" charset="0"/>
            </a:endParaRPr>
          </a:p>
          <a:p>
            <a:pPr algn="ctr" eaLnBrk="0" hangingPunct="0">
              <a:lnSpc>
                <a:spcPct val="90000"/>
              </a:lnSpc>
            </a:pPr>
            <a:endParaRPr lang="en-US" sz="1000" b="1">
              <a:solidFill>
                <a:schemeClr val="bg1"/>
              </a:solidFill>
              <a:latin typeface="Arial" pitchFamily="34" charset="0"/>
            </a:endParaRPr>
          </a:p>
        </p:txBody>
      </p:sp>
      <p:pic>
        <p:nvPicPr>
          <p:cNvPr id="5" name="Picture 11"/>
          <p:cNvPicPr>
            <a:picLocks noChangeAspect="1" noChangeArrowheads="1"/>
          </p:cNvPicPr>
          <p:nvPr/>
        </p:nvPicPr>
        <p:blipFill>
          <a:blip r:embed="rId2" cstate="print"/>
          <a:srcRect r="50000" b="14252"/>
          <a:stretch>
            <a:fillRect/>
          </a:stretch>
        </p:blipFill>
        <p:spPr bwMode="auto">
          <a:xfrm>
            <a:off x="1295400" y="1303338"/>
            <a:ext cx="1238250" cy="477837"/>
          </a:xfrm>
          <a:prstGeom prst="rect">
            <a:avLst/>
          </a:prstGeom>
          <a:noFill/>
          <a:ln w="9525">
            <a:noFill/>
            <a:miter lim="800000"/>
            <a:headEnd/>
            <a:tailEnd/>
          </a:ln>
        </p:spPr>
      </p:pic>
      <p:pic>
        <p:nvPicPr>
          <p:cNvPr id="6" name="Picture 12"/>
          <p:cNvPicPr>
            <a:picLocks noChangeAspect="1" noChangeArrowheads="1"/>
          </p:cNvPicPr>
          <p:nvPr/>
        </p:nvPicPr>
        <p:blipFill>
          <a:blip r:embed="rId3" cstate="print"/>
          <a:srcRect t="15094" b="11320"/>
          <a:stretch>
            <a:fillRect/>
          </a:stretch>
        </p:blipFill>
        <p:spPr bwMode="auto">
          <a:xfrm>
            <a:off x="4857750" y="957263"/>
            <a:ext cx="2419350" cy="1114425"/>
          </a:xfrm>
          <a:prstGeom prst="rect">
            <a:avLst/>
          </a:prstGeom>
          <a:noFill/>
          <a:ln w="9525">
            <a:noFill/>
            <a:miter lim="800000"/>
            <a:headEnd/>
            <a:tailEnd/>
          </a:ln>
        </p:spPr>
      </p:pic>
      <p:sp>
        <p:nvSpPr>
          <p:cNvPr id="7" name="Line 13"/>
          <p:cNvSpPr>
            <a:spLocks noChangeShapeType="1"/>
          </p:cNvSpPr>
          <p:nvPr/>
        </p:nvSpPr>
        <p:spPr bwMode="auto">
          <a:xfrm>
            <a:off x="2609850" y="1524000"/>
            <a:ext cx="2343150" cy="0"/>
          </a:xfrm>
          <a:prstGeom prst="line">
            <a:avLst/>
          </a:prstGeom>
          <a:noFill/>
          <a:ln w="9525">
            <a:solidFill>
              <a:srgbClr val="969696"/>
            </a:solidFill>
            <a:round/>
            <a:headEnd/>
            <a:tailEnd type="triangle" w="med" len="med"/>
          </a:ln>
        </p:spPr>
        <p:txBody>
          <a:bodyPr/>
          <a:lstStyle/>
          <a:p>
            <a:endParaRPr lang="en-US"/>
          </a:p>
        </p:txBody>
      </p:sp>
      <p:sp>
        <p:nvSpPr>
          <p:cNvPr id="8" name="Text Box 14"/>
          <p:cNvSpPr txBox="1">
            <a:spLocks noChangeArrowheads="1"/>
          </p:cNvSpPr>
          <p:nvPr/>
        </p:nvSpPr>
        <p:spPr bwMode="auto">
          <a:xfrm>
            <a:off x="2784475" y="1235075"/>
            <a:ext cx="1841500" cy="304800"/>
          </a:xfrm>
          <a:prstGeom prst="rect">
            <a:avLst/>
          </a:prstGeom>
          <a:noFill/>
          <a:ln w="9525">
            <a:noFill/>
            <a:miter lim="800000"/>
            <a:headEnd/>
            <a:tailEnd/>
          </a:ln>
        </p:spPr>
        <p:txBody>
          <a:bodyPr wrap="none">
            <a:spAutoFit/>
          </a:bodyPr>
          <a:lstStyle/>
          <a:p>
            <a:r>
              <a:rPr lang="en-US" sz="1400" b="1">
                <a:solidFill>
                  <a:srgbClr val="336699"/>
                </a:solidFill>
                <a:latin typeface="Calibri" pitchFamily="34" charset="0"/>
              </a:rPr>
              <a:t>CFR Funds Regions’ BB</a:t>
            </a:r>
          </a:p>
        </p:txBody>
      </p:sp>
      <p:sp>
        <p:nvSpPr>
          <p:cNvPr id="9" name="Rectangle 15"/>
          <p:cNvSpPr>
            <a:spLocks noChangeArrowheads="1"/>
          </p:cNvSpPr>
          <p:nvPr/>
        </p:nvSpPr>
        <p:spPr bwMode="auto">
          <a:xfrm>
            <a:off x="914400" y="2447925"/>
            <a:ext cx="1104900" cy="723900"/>
          </a:xfrm>
          <a:prstGeom prst="rect">
            <a:avLst/>
          </a:prstGeom>
          <a:solidFill>
            <a:srgbClr val="336699"/>
          </a:solidFill>
          <a:ln w="9525">
            <a:solidFill>
              <a:srgbClr val="969696"/>
            </a:solidFill>
            <a:miter lim="800000"/>
            <a:headEnd/>
            <a:tailEnd/>
          </a:ln>
        </p:spPr>
        <p:txBody>
          <a:bodyPr anchor="ctr"/>
          <a:lstStyle/>
          <a:p>
            <a:pPr algn="ctr">
              <a:lnSpc>
                <a:spcPct val="80000"/>
              </a:lnSpc>
            </a:pPr>
            <a:r>
              <a:rPr lang="en-US" sz="1400">
                <a:solidFill>
                  <a:schemeClr val="bg1"/>
                </a:solidFill>
                <a:latin typeface="Calibri" pitchFamily="34" charset="0"/>
              </a:rPr>
              <a:t>Learning and Quality</a:t>
            </a:r>
          </a:p>
        </p:txBody>
      </p:sp>
      <p:sp>
        <p:nvSpPr>
          <p:cNvPr id="10" name="Rectangle 16"/>
          <p:cNvSpPr>
            <a:spLocks noChangeArrowheads="1"/>
          </p:cNvSpPr>
          <p:nvPr/>
        </p:nvSpPr>
        <p:spPr bwMode="auto">
          <a:xfrm>
            <a:off x="2333625" y="2447925"/>
            <a:ext cx="1104900" cy="723900"/>
          </a:xfrm>
          <a:prstGeom prst="rect">
            <a:avLst/>
          </a:prstGeom>
          <a:solidFill>
            <a:srgbClr val="336699"/>
          </a:solidFill>
          <a:ln w="9525">
            <a:solidFill>
              <a:srgbClr val="969696"/>
            </a:solidFill>
            <a:miter lim="800000"/>
            <a:headEnd/>
            <a:tailEnd/>
          </a:ln>
        </p:spPr>
        <p:txBody>
          <a:bodyPr anchor="ctr"/>
          <a:lstStyle/>
          <a:p>
            <a:pPr algn="ctr">
              <a:lnSpc>
                <a:spcPct val="80000"/>
              </a:lnSpc>
            </a:pPr>
            <a:r>
              <a:rPr lang="en-US" sz="1400">
                <a:solidFill>
                  <a:schemeClr val="bg1"/>
                </a:solidFill>
                <a:latin typeface="Calibri" pitchFamily="34" charset="0"/>
              </a:rPr>
              <a:t>Sustaining &amp; Regional Accounts</a:t>
            </a:r>
          </a:p>
        </p:txBody>
      </p:sp>
      <p:sp>
        <p:nvSpPr>
          <p:cNvPr id="11" name="Rectangle 17"/>
          <p:cNvSpPr>
            <a:spLocks noChangeArrowheads="1"/>
          </p:cNvSpPr>
          <p:nvPr/>
        </p:nvSpPr>
        <p:spPr bwMode="auto">
          <a:xfrm>
            <a:off x="3797300" y="2447925"/>
            <a:ext cx="1104900" cy="723900"/>
          </a:xfrm>
          <a:prstGeom prst="rect">
            <a:avLst/>
          </a:prstGeom>
          <a:solidFill>
            <a:srgbClr val="336699"/>
          </a:solidFill>
          <a:ln w="9525">
            <a:solidFill>
              <a:srgbClr val="969696"/>
            </a:solidFill>
            <a:miter lim="800000"/>
            <a:headEnd/>
            <a:tailEnd/>
          </a:ln>
        </p:spPr>
        <p:txBody>
          <a:bodyPr anchor="ctr"/>
          <a:lstStyle/>
          <a:p>
            <a:pPr algn="ctr">
              <a:lnSpc>
                <a:spcPct val="80000"/>
              </a:lnSpc>
            </a:pPr>
            <a:r>
              <a:rPr lang="en-US" sz="1400">
                <a:solidFill>
                  <a:schemeClr val="bg1"/>
                </a:solidFill>
                <a:latin typeface="Calibri" pitchFamily="34" charset="0"/>
              </a:rPr>
              <a:t>Indirects</a:t>
            </a:r>
          </a:p>
        </p:txBody>
      </p:sp>
      <p:sp>
        <p:nvSpPr>
          <p:cNvPr id="12" name="Rectangle 18"/>
          <p:cNvSpPr>
            <a:spLocks noChangeArrowheads="1"/>
          </p:cNvSpPr>
          <p:nvPr/>
        </p:nvSpPr>
        <p:spPr bwMode="auto">
          <a:xfrm>
            <a:off x="5168900" y="2447925"/>
            <a:ext cx="1104900" cy="723900"/>
          </a:xfrm>
          <a:prstGeom prst="rect">
            <a:avLst/>
          </a:prstGeom>
          <a:solidFill>
            <a:srgbClr val="336699"/>
          </a:solidFill>
          <a:ln w="9525">
            <a:solidFill>
              <a:srgbClr val="969696"/>
            </a:solidFill>
            <a:miter lim="800000"/>
            <a:headEnd/>
            <a:tailEnd/>
          </a:ln>
        </p:spPr>
        <p:txBody>
          <a:bodyPr anchor="ctr"/>
          <a:lstStyle/>
          <a:p>
            <a:pPr algn="ctr">
              <a:lnSpc>
                <a:spcPct val="80000"/>
              </a:lnSpc>
            </a:pPr>
            <a:r>
              <a:rPr lang="en-US" sz="1400">
                <a:solidFill>
                  <a:schemeClr val="bg1"/>
                </a:solidFill>
                <a:latin typeface="Calibri" pitchFamily="34" charset="0"/>
              </a:rPr>
              <a:t>Central Accounts &amp; Regional Commit.</a:t>
            </a:r>
          </a:p>
        </p:txBody>
      </p:sp>
      <p:sp>
        <p:nvSpPr>
          <p:cNvPr id="13" name="Rectangle 19"/>
          <p:cNvSpPr>
            <a:spLocks noChangeArrowheads="1"/>
          </p:cNvSpPr>
          <p:nvPr/>
        </p:nvSpPr>
        <p:spPr bwMode="auto">
          <a:xfrm>
            <a:off x="6610350" y="2447925"/>
            <a:ext cx="1104900" cy="723900"/>
          </a:xfrm>
          <a:prstGeom prst="rect">
            <a:avLst/>
          </a:prstGeom>
          <a:solidFill>
            <a:srgbClr val="336699"/>
          </a:solidFill>
          <a:ln w="9525">
            <a:solidFill>
              <a:srgbClr val="969696"/>
            </a:solidFill>
            <a:miter lim="800000"/>
            <a:headEnd/>
            <a:tailEnd/>
          </a:ln>
        </p:spPr>
        <p:txBody>
          <a:bodyPr anchor="ctr"/>
          <a:lstStyle/>
          <a:p>
            <a:pPr algn="ctr">
              <a:lnSpc>
                <a:spcPct val="80000"/>
              </a:lnSpc>
            </a:pPr>
            <a:r>
              <a:rPr lang="en-US" sz="1400">
                <a:solidFill>
                  <a:schemeClr val="bg1"/>
                </a:solidFill>
                <a:latin typeface="Calibri" pitchFamily="34" charset="0"/>
              </a:rPr>
              <a:t>Country Envelopes</a:t>
            </a:r>
          </a:p>
        </p:txBody>
      </p:sp>
      <p:cxnSp>
        <p:nvCxnSpPr>
          <p:cNvPr id="14" name="AutoShape 20"/>
          <p:cNvCxnSpPr>
            <a:cxnSpLocks noChangeShapeType="1"/>
            <a:endCxn id="9" idx="0"/>
          </p:cNvCxnSpPr>
          <p:nvPr/>
        </p:nvCxnSpPr>
        <p:spPr bwMode="auto">
          <a:xfrm rot="5400000">
            <a:off x="3579019" y="-40481"/>
            <a:ext cx="376237" cy="4600575"/>
          </a:xfrm>
          <a:prstGeom prst="bentConnector3">
            <a:avLst>
              <a:gd name="adj1" fmla="val 49787"/>
            </a:avLst>
          </a:prstGeom>
          <a:noFill/>
          <a:ln w="9525">
            <a:solidFill>
              <a:srgbClr val="969696"/>
            </a:solidFill>
            <a:miter lim="800000"/>
            <a:headEnd/>
            <a:tailEnd type="triangle" w="med" len="med"/>
          </a:ln>
        </p:spPr>
      </p:cxnSp>
      <p:cxnSp>
        <p:nvCxnSpPr>
          <p:cNvPr id="15" name="AutoShape 21"/>
          <p:cNvCxnSpPr>
            <a:cxnSpLocks noChangeShapeType="1"/>
            <a:endCxn id="10" idx="0"/>
          </p:cNvCxnSpPr>
          <p:nvPr/>
        </p:nvCxnSpPr>
        <p:spPr bwMode="auto">
          <a:xfrm rot="5400000">
            <a:off x="4288631" y="669132"/>
            <a:ext cx="376237" cy="3181350"/>
          </a:xfrm>
          <a:prstGeom prst="bentConnector3">
            <a:avLst>
              <a:gd name="adj1" fmla="val 49787"/>
            </a:avLst>
          </a:prstGeom>
          <a:noFill/>
          <a:ln w="9525">
            <a:solidFill>
              <a:srgbClr val="969696"/>
            </a:solidFill>
            <a:miter lim="800000"/>
            <a:headEnd/>
            <a:tailEnd type="triangle" w="med" len="med"/>
          </a:ln>
        </p:spPr>
      </p:cxnSp>
      <p:cxnSp>
        <p:nvCxnSpPr>
          <p:cNvPr id="16" name="AutoShape 22"/>
          <p:cNvCxnSpPr>
            <a:cxnSpLocks noChangeShapeType="1"/>
            <a:endCxn id="11" idx="0"/>
          </p:cNvCxnSpPr>
          <p:nvPr/>
        </p:nvCxnSpPr>
        <p:spPr bwMode="auto">
          <a:xfrm rot="5400000">
            <a:off x="5020469" y="1400969"/>
            <a:ext cx="376237" cy="1717675"/>
          </a:xfrm>
          <a:prstGeom prst="bentConnector3">
            <a:avLst>
              <a:gd name="adj1" fmla="val 49787"/>
            </a:avLst>
          </a:prstGeom>
          <a:noFill/>
          <a:ln w="9525">
            <a:solidFill>
              <a:srgbClr val="969696"/>
            </a:solidFill>
            <a:miter lim="800000"/>
            <a:headEnd/>
            <a:tailEnd type="triangle" w="med" len="med"/>
          </a:ln>
        </p:spPr>
      </p:cxnSp>
      <p:cxnSp>
        <p:nvCxnSpPr>
          <p:cNvPr id="17" name="AutoShape 23"/>
          <p:cNvCxnSpPr>
            <a:cxnSpLocks noChangeShapeType="1"/>
            <a:endCxn id="12" idx="0"/>
          </p:cNvCxnSpPr>
          <p:nvPr/>
        </p:nvCxnSpPr>
        <p:spPr bwMode="auto">
          <a:xfrm rot="5400000">
            <a:off x="5706269" y="2086769"/>
            <a:ext cx="376237" cy="346075"/>
          </a:xfrm>
          <a:prstGeom prst="bentConnector3">
            <a:avLst>
              <a:gd name="adj1" fmla="val 49787"/>
            </a:avLst>
          </a:prstGeom>
          <a:noFill/>
          <a:ln w="9525">
            <a:solidFill>
              <a:srgbClr val="969696"/>
            </a:solidFill>
            <a:miter lim="800000"/>
            <a:headEnd/>
            <a:tailEnd type="triangle" w="med" len="med"/>
          </a:ln>
        </p:spPr>
      </p:cxnSp>
      <p:cxnSp>
        <p:nvCxnSpPr>
          <p:cNvPr id="18" name="AutoShape 24"/>
          <p:cNvCxnSpPr>
            <a:cxnSpLocks noChangeShapeType="1"/>
            <a:endCxn id="13" idx="0"/>
          </p:cNvCxnSpPr>
          <p:nvPr/>
        </p:nvCxnSpPr>
        <p:spPr bwMode="auto">
          <a:xfrm rot="16200000" flipH="1">
            <a:off x="6426994" y="1712119"/>
            <a:ext cx="376237" cy="1095375"/>
          </a:xfrm>
          <a:prstGeom prst="bentConnector3">
            <a:avLst>
              <a:gd name="adj1" fmla="val 49787"/>
            </a:avLst>
          </a:prstGeom>
          <a:noFill/>
          <a:ln w="9525">
            <a:solidFill>
              <a:srgbClr val="969696"/>
            </a:solidFill>
            <a:miter lim="800000"/>
            <a:headEnd/>
            <a:tailEnd type="triangle" w="med" len="med"/>
          </a:ln>
        </p:spPr>
      </p:cxnSp>
      <p:sp>
        <p:nvSpPr>
          <p:cNvPr id="19" name="Text Box 25"/>
          <p:cNvSpPr txBox="1">
            <a:spLocks noChangeArrowheads="1"/>
          </p:cNvSpPr>
          <p:nvPr/>
        </p:nvSpPr>
        <p:spPr bwMode="auto">
          <a:xfrm>
            <a:off x="1851025" y="1939925"/>
            <a:ext cx="3052763" cy="304800"/>
          </a:xfrm>
          <a:prstGeom prst="rect">
            <a:avLst/>
          </a:prstGeom>
          <a:noFill/>
          <a:ln w="9525">
            <a:noFill/>
            <a:miter lim="800000"/>
            <a:headEnd/>
            <a:tailEnd/>
          </a:ln>
        </p:spPr>
        <p:txBody>
          <a:bodyPr wrap="none">
            <a:spAutoFit/>
          </a:bodyPr>
          <a:lstStyle/>
          <a:p>
            <a:r>
              <a:rPr lang="en-US" sz="1400" b="1">
                <a:solidFill>
                  <a:srgbClr val="336699"/>
                </a:solidFill>
                <a:latin typeface="Calibri" pitchFamily="34" charset="0"/>
              </a:rPr>
              <a:t>Regions Make “Big Bucket” Allocations</a:t>
            </a:r>
          </a:p>
        </p:txBody>
      </p:sp>
      <p:sp>
        <p:nvSpPr>
          <p:cNvPr id="20" name="Text Box 26"/>
          <p:cNvSpPr txBox="1">
            <a:spLocks noChangeArrowheads="1"/>
          </p:cNvSpPr>
          <p:nvPr/>
        </p:nvSpPr>
        <p:spPr bwMode="auto">
          <a:xfrm>
            <a:off x="2192338" y="3222625"/>
            <a:ext cx="1381125" cy="765175"/>
          </a:xfrm>
          <a:prstGeom prst="rect">
            <a:avLst/>
          </a:prstGeom>
          <a:noFill/>
          <a:ln w="9525">
            <a:noFill/>
            <a:miter lim="800000"/>
            <a:headEnd/>
            <a:tailEnd/>
          </a:ln>
        </p:spPr>
        <p:txBody>
          <a:bodyPr>
            <a:spAutoFit/>
          </a:bodyPr>
          <a:lstStyle/>
          <a:p>
            <a:pPr algn="ctr"/>
            <a:r>
              <a:rPr lang="en-US" sz="1100" b="1">
                <a:solidFill>
                  <a:srgbClr val="969696"/>
                </a:solidFill>
                <a:latin typeface="Calibri" pitchFamily="34" charset="0"/>
              </a:rPr>
              <a:t>e.g. Managers, ACS, RM, IT, Chief Economist, RVP, Partnerships</a:t>
            </a:r>
          </a:p>
        </p:txBody>
      </p:sp>
      <p:sp>
        <p:nvSpPr>
          <p:cNvPr id="21" name="Text Box 28"/>
          <p:cNvSpPr txBox="1">
            <a:spLocks noChangeArrowheads="1"/>
          </p:cNvSpPr>
          <p:nvPr/>
        </p:nvSpPr>
        <p:spPr bwMode="auto">
          <a:xfrm>
            <a:off x="3659188" y="3222625"/>
            <a:ext cx="1381125" cy="765175"/>
          </a:xfrm>
          <a:prstGeom prst="rect">
            <a:avLst/>
          </a:prstGeom>
          <a:noFill/>
          <a:ln w="9525">
            <a:noFill/>
            <a:miter lim="800000"/>
            <a:headEnd/>
            <a:tailEnd/>
          </a:ln>
        </p:spPr>
        <p:txBody>
          <a:bodyPr>
            <a:spAutoFit/>
          </a:bodyPr>
          <a:lstStyle/>
          <a:p>
            <a:pPr algn="ctr"/>
            <a:r>
              <a:rPr lang="en-US" sz="1100" b="1">
                <a:solidFill>
                  <a:srgbClr val="969696"/>
                </a:solidFill>
                <a:latin typeface="Calibri" pitchFamily="34" charset="0"/>
              </a:rPr>
              <a:t>e.g. Field Benefits, Comm., IT, Local Benefits, Office </a:t>
            </a:r>
            <a:br>
              <a:rPr lang="en-US" sz="1100" b="1">
                <a:solidFill>
                  <a:srgbClr val="969696"/>
                </a:solidFill>
                <a:latin typeface="Calibri" pitchFamily="34" charset="0"/>
              </a:rPr>
            </a:br>
            <a:r>
              <a:rPr lang="en-US" sz="1100" b="1">
                <a:solidFill>
                  <a:srgbClr val="969696"/>
                </a:solidFill>
                <a:latin typeface="Calibri" pitchFamily="34" charset="0"/>
              </a:rPr>
              <a:t>Space/Equipment</a:t>
            </a:r>
          </a:p>
        </p:txBody>
      </p:sp>
      <p:sp>
        <p:nvSpPr>
          <p:cNvPr id="22" name="Text Box 29"/>
          <p:cNvSpPr txBox="1">
            <a:spLocks noChangeArrowheads="1"/>
          </p:cNvSpPr>
          <p:nvPr/>
        </p:nvSpPr>
        <p:spPr bwMode="auto">
          <a:xfrm>
            <a:off x="801688" y="3241675"/>
            <a:ext cx="1381125" cy="765175"/>
          </a:xfrm>
          <a:prstGeom prst="rect">
            <a:avLst/>
          </a:prstGeom>
          <a:noFill/>
          <a:ln w="9525">
            <a:noFill/>
            <a:miter lim="800000"/>
            <a:headEnd/>
            <a:tailEnd/>
          </a:ln>
        </p:spPr>
        <p:txBody>
          <a:bodyPr>
            <a:spAutoFit/>
          </a:bodyPr>
          <a:lstStyle/>
          <a:p>
            <a:pPr algn="ctr"/>
            <a:r>
              <a:rPr lang="en-US" sz="1100" b="1">
                <a:solidFill>
                  <a:srgbClr val="969696"/>
                </a:solidFill>
                <a:latin typeface="Calibri" pitchFamily="34" charset="0"/>
              </a:rPr>
              <a:t>e.g. Knowledge Mgmt, Safeguards, Financial Mgmt, Procurement</a:t>
            </a:r>
          </a:p>
        </p:txBody>
      </p:sp>
      <p:sp>
        <p:nvSpPr>
          <p:cNvPr id="23" name="Text Box 31"/>
          <p:cNvSpPr txBox="1">
            <a:spLocks noChangeArrowheads="1"/>
          </p:cNvSpPr>
          <p:nvPr/>
        </p:nvSpPr>
        <p:spPr bwMode="auto">
          <a:xfrm>
            <a:off x="5030788" y="3260725"/>
            <a:ext cx="1381125" cy="596900"/>
          </a:xfrm>
          <a:prstGeom prst="rect">
            <a:avLst/>
          </a:prstGeom>
          <a:noFill/>
          <a:ln w="9525">
            <a:noFill/>
            <a:miter lim="800000"/>
            <a:headEnd/>
            <a:tailEnd/>
          </a:ln>
        </p:spPr>
        <p:txBody>
          <a:bodyPr>
            <a:spAutoFit/>
          </a:bodyPr>
          <a:lstStyle/>
          <a:p>
            <a:pPr algn="ctr"/>
            <a:r>
              <a:rPr lang="en-US" sz="1100" b="1">
                <a:solidFill>
                  <a:srgbClr val="969696"/>
                </a:solidFill>
                <a:latin typeface="Calibri" pitchFamily="34" charset="0"/>
              </a:rPr>
              <a:t>e.g. Business Development, Special Programs</a:t>
            </a:r>
          </a:p>
        </p:txBody>
      </p:sp>
      <p:sp>
        <p:nvSpPr>
          <p:cNvPr id="24" name="AutoShape 32"/>
          <p:cNvSpPr>
            <a:spLocks noChangeArrowheads="1"/>
          </p:cNvSpPr>
          <p:nvPr/>
        </p:nvSpPr>
        <p:spPr bwMode="auto">
          <a:xfrm>
            <a:off x="6638925" y="4343400"/>
            <a:ext cx="1047750" cy="431800"/>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en-US" sz="1400">
                <a:latin typeface="Calibri" pitchFamily="34" charset="0"/>
              </a:rPr>
              <a:t>CMUs</a:t>
            </a:r>
          </a:p>
        </p:txBody>
      </p:sp>
      <p:cxnSp>
        <p:nvCxnSpPr>
          <p:cNvPr id="25" name="AutoShape 33"/>
          <p:cNvCxnSpPr>
            <a:cxnSpLocks noChangeShapeType="1"/>
            <a:stCxn id="13" idx="2"/>
            <a:endCxn id="24" idx="0"/>
          </p:cNvCxnSpPr>
          <p:nvPr/>
        </p:nvCxnSpPr>
        <p:spPr bwMode="auto">
          <a:xfrm rot="5400000">
            <a:off x="6577012" y="3757613"/>
            <a:ext cx="1171575" cy="0"/>
          </a:xfrm>
          <a:prstGeom prst="straightConnector1">
            <a:avLst/>
          </a:prstGeom>
          <a:noFill/>
          <a:ln w="9525">
            <a:solidFill>
              <a:srgbClr val="969696"/>
            </a:solidFill>
            <a:round/>
            <a:headEnd/>
            <a:tailEnd type="triangle" w="med" len="med"/>
          </a:ln>
        </p:spPr>
      </p:cxnSp>
      <p:sp>
        <p:nvSpPr>
          <p:cNvPr id="26" name="AutoShape 34"/>
          <p:cNvSpPr>
            <a:spLocks noChangeArrowheads="1"/>
          </p:cNvSpPr>
          <p:nvPr/>
        </p:nvSpPr>
        <p:spPr bwMode="auto">
          <a:xfrm>
            <a:off x="5197475" y="5114925"/>
            <a:ext cx="1047750" cy="431800"/>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en-US" sz="1400">
                <a:latin typeface="Calibri" pitchFamily="34" charset="0"/>
              </a:rPr>
              <a:t>SMUs</a:t>
            </a:r>
          </a:p>
        </p:txBody>
      </p:sp>
      <p:sp>
        <p:nvSpPr>
          <p:cNvPr id="27" name="AutoShape 35"/>
          <p:cNvSpPr>
            <a:spLocks noChangeArrowheads="1"/>
          </p:cNvSpPr>
          <p:nvPr/>
        </p:nvSpPr>
        <p:spPr bwMode="auto">
          <a:xfrm>
            <a:off x="3825875" y="5114925"/>
            <a:ext cx="1047750" cy="431800"/>
          </a:xfrm>
          <a:prstGeom prst="roundRect">
            <a:avLst>
              <a:gd name="adj" fmla="val 16667"/>
            </a:avLst>
          </a:prstGeom>
          <a:solidFill>
            <a:srgbClr val="C0C0C0"/>
          </a:solidFill>
          <a:ln w="9525">
            <a:solidFill>
              <a:schemeClr val="tx1"/>
            </a:solidFill>
            <a:round/>
            <a:headEnd/>
            <a:tailEnd/>
          </a:ln>
        </p:spPr>
        <p:txBody>
          <a:bodyPr wrap="none" anchor="ctr"/>
          <a:lstStyle/>
          <a:p>
            <a:pPr algn="ctr">
              <a:lnSpc>
                <a:spcPct val="85000"/>
              </a:lnSpc>
            </a:pPr>
            <a:r>
              <a:rPr lang="en-US" sz="1400">
                <a:latin typeface="Calibri" pitchFamily="34" charset="0"/>
              </a:rPr>
              <a:t>Regional </a:t>
            </a:r>
            <a:br>
              <a:rPr lang="en-US" sz="1400">
                <a:latin typeface="Calibri" pitchFamily="34" charset="0"/>
              </a:rPr>
            </a:br>
            <a:r>
              <a:rPr lang="en-US" sz="1400">
                <a:latin typeface="Calibri" pitchFamily="34" charset="0"/>
              </a:rPr>
              <a:t>Units</a:t>
            </a:r>
          </a:p>
        </p:txBody>
      </p:sp>
      <p:cxnSp>
        <p:nvCxnSpPr>
          <p:cNvPr id="28" name="AutoShape 36"/>
          <p:cNvCxnSpPr>
            <a:cxnSpLocks noChangeShapeType="1"/>
            <a:stCxn id="22" idx="2"/>
            <a:endCxn id="27" idx="0"/>
          </p:cNvCxnSpPr>
          <p:nvPr/>
        </p:nvCxnSpPr>
        <p:spPr bwMode="auto">
          <a:xfrm rot="16200000" flipH="1">
            <a:off x="2366962" y="3132138"/>
            <a:ext cx="1108075" cy="2857500"/>
          </a:xfrm>
          <a:prstGeom prst="bentConnector3">
            <a:avLst>
              <a:gd name="adj1" fmla="val 50000"/>
            </a:avLst>
          </a:prstGeom>
          <a:noFill/>
          <a:ln w="9525">
            <a:solidFill>
              <a:srgbClr val="969696"/>
            </a:solidFill>
            <a:prstDash val="dash"/>
            <a:miter lim="800000"/>
            <a:headEnd/>
            <a:tailEnd type="triangle" w="med" len="med"/>
          </a:ln>
        </p:spPr>
      </p:cxnSp>
      <p:cxnSp>
        <p:nvCxnSpPr>
          <p:cNvPr id="29" name="AutoShape 37"/>
          <p:cNvCxnSpPr>
            <a:cxnSpLocks noChangeShapeType="1"/>
            <a:stCxn id="22" idx="2"/>
            <a:endCxn id="26" idx="0"/>
          </p:cNvCxnSpPr>
          <p:nvPr/>
        </p:nvCxnSpPr>
        <p:spPr bwMode="auto">
          <a:xfrm rot="16200000" flipH="1">
            <a:off x="3052762" y="2446338"/>
            <a:ext cx="1108075" cy="4229100"/>
          </a:xfrm>
          <a:prstGeom prst="bentConnector3">
            <a:avLst>
              <a:gd name="adj1" fmla="val 50000"/>
            </a:avLst>
          </a:prstGeom>
          <a:noFill/>
          <a:ln w="9525">
            <a:solidFill>
              <a:srgbClr val="969696"/>
            </a:solidFill>
            <a:prstDash val="dash"/>
            <a:miter lim="800000"/>
            <a:headEnd/>
            <a:tailEnd type="triangle" w="med" len="med"/>
          </a:ln>
        </p:spPr>
      </p:cxnSp>
      <p:cxnSp>
        <p:nvCxnSpPr>
          <p:cNvPr id="30" name="AutoShape 38"/>
          <p:cNvCxnSpPr>
            <a:cxnSpLocks noChangeShapeType="1"/>
            <a:stCxn id="22" idx="2"/>
            <a:endCxn id="24" idx="1"/>
          </p:cNvCxnSpPr>
          <p:nvPr/>
        </p:nvCxnSpPr>
        <p:spPr bwMode="auto">
          <a:xfrm rot="16200000" flipH="1">
            <a:off x="3789363" y="1709737"/>
            <a:ext cx="552450" cy="5146675"/>
          </a:xfrm>
          <a:prstGeom prst="bentConnector2">
            <a:avLst/>
          </a:prstGeom>
          <a:noFill/>
          <a:ln w="9525">
            <a:solidFill>
              <a:srgbClr val="969696"/>
            </a:solidFill>
            <a:prstDash val="dash"/>
            <a:miter lim="800000"/>
            <a:headEnd/>
            <a:tailEnd type="triangle" w="med" len="med"/>
          </a:ln>
        </p:spPr>
      </p:cxnSp>
      <p:cxnSp>
        <p:nvCxnSpPr>
          <p:cNvPr id="31" name="AutoShape 39"/>
          <p:cNvCxnSpPr>
            <a:cxnSpLocks noChangeShapeType="1"/>
            <a:endCxn id="24" idx="1"/>
          </p:cNvCxnSpPr>
          <p:nvPr/>
        </p:nvCxnSpPr>
        <p:spPr bwMode="auto">
          <a:xfrm>
            <a:off x="2806700" y="3854450"/>
            <a:ext cx="3832225" cy="704850"/>
          </a:xfrm>
          <a:prstGeom prst="bentConnector3">
            <a:avLst>
              <a:gd name="adj1" fmla="val -704"/>
            </a:avLst>
          </a:prstGeom>
          <a:noFill/>
          <a:ln w="9525">
            <a:solidFill>
              <a:srgbClr val="969696"/>
            </a:solidFill>
            <a:prstDash val="dash"/>
            <a:miter lim="800000"/>
            <a:headEnd/>
            <a:tailEnd type="triangle" w="med" len="med"/>
          </a:ln>
        </p:spPr>
      </p:cxnSp>
      <p:cxnSp>
        <p:nvCxnSpPr>
          <p:cNvPr id="32" name="AutoShape 40"/>
          <p:cNvCxnSpPr>
            <a:cxnSpLocks noChangeShapeType="1"/>
            <a:stCxn id="21" idx="2"/>
            <a:endCxn id="27" idx="0"/>
          </p:cNvCxnSpPr>
          <p:nvPr/>
        </p:nvCxnSpPr>
        <p:spPr bwMode="auto">
          <a:xfrm rot="5400000">
            <a:off x="3786187" y="4551363"/>
            <a:ext cx="1127125" cy="0"/>
          </a:xfrm>
          <a:prstGeom prst="straightConnector1">
            <a:avLst/>
          </a:prstGeom>
          <a:noFill/>
          <a:ln w="9525">
            <a:solidFill>
              <a:srgbClr val="969696"/>
            </a:solidFill>
            <a:prstDash val="dash"/>
            <a:round/>
            <a:headEnd/>
            <a:tailEnd type="triangle" w="med" len="med"/>
          </a:ln>
        </p:spPr>
      </p:cxnSp>
      <p:cxnSp>
        <p:nvCxnSpPr>
          <p:cNvPr id="33" name="AutoShape 41"/>
          <p:cNvCxnSpPr>
            <a:cxnSpLocks noChangeShapeType="1"/>
            <a:stCxn id="23" idx="2"/>
            <a:endCxn id="26" idx="0"/>
          </p:cNvCxnSpPr>
          <p:nvPr/>
        </p:nvCxnSpPr>
        <p:spPr bwMode="auto">
          <a:xfrm rot="5400000">
            <a:off x="5092700" y="4486275"/>
            <a:ext cx="1257300" cy="0"/>
          </a:xfrm>
          <a:prstGeom prst="straightConnector1">
            <a:avLst/>
          </a:prstGeom>
          <a:noFill/>
          <a:ln w="9525">
            <a:solidFill>
              <a:srgbClr val="969696"/>
            </a:solidFill>
            <a:prstDash val="dash"/>
            <a:round/>
            <a:headEnd/>
            <a:tailEnd type="triangle" w="med" len="med"/>
          </a:ln>
        </p:spPr>
      </p:cxnSp>
      <p:sp>
        <p:nvSpPr>
          <p:cNvPr id="34" name="Text Box 42"/>
          <p:cNvSpPr txBox="1">
            <a:spLocks noChangeArrowheads="1"/>
          </p:cNvSpPr>
          <p:nvPr/>
        </p:nvSpPr>
        <p:spPr bwMode="auto">
          <a:xfrm>
            <a:off x="5030788" y="5584825"/>
            <a:ext cx="1381125" cy="765175"/>
          </a:xfrm>
          <a:prstGeom prst="rect">
            <a:avLst/>
          </a:prstGeom>
          <a:noFill/>
          <a:ln w="9525">
            <a:noFill/>
            <a:miter lim="800000"/>
            <a:headEnd/>
            <a:tailEnd/>
          </a:ln>
        </p:spPr>
        <p:txBody>
          <a:bodyPr>
            <a:spAutoFit/>
          </a:bodyPr>
          <a:lstStyle/>
          <a:p>
            <a:pPr algn="ctr"/>
            <a:r>
              <a:rPr lang="en-US" sz="1100" b="1">
                <a:solidFill>
                  <a:srgbClr val="969696"/>
                </a:solidFill>
                <a:latin typeface="Calibri" pitchFamily="34" charset="0"/>
              </a:rPr>
              <a:t>e.g. Lending/ Preparation, Supervision, AAA,  Indirects</a:t>
            </a:r>
          </a:p>
        </p:txBody>
      </p:sp>
      <p:cxnSp>
        <p:nvCxnSpPr>
          <p:cNvPr id="35" name="AutoShape 44"/>
          <p:cNvCxnSpPr>
            <a:cxnSpLocks noChangeShapeType="1"/>
            <a:stCxn id="24" idx="2"/>
            <a:endCxn id="26" idx="3"/>
          </p:cNvCxnSpPr>
          <p:nvPr/>
        </p:nvCxnSpPr>
        <p:spPr bwMode="auto">
          <a:xfrm rot="5400000">
            <a:off x="6426200" y="4594225"/>
            <a:ext cx="555625" cy="917575"/>
          </a:xfrm>
          <a:prstGeom prst="bentConnector2">
            <a:avLst/>
          </a:prstGeom>
          <a:noFill/>
          <a:ln w="9525">
            <a:solidFill>
              <a:srgbClr val="969696"/>
            </a:solidFill>
            <a:miter lim="800000"/>
            <a:headEnd/>
            <a:tailEnd type="triangle" w="med" len="med"/>
          </a:ln>
        </p:spPr>
      </p:cxnSp>
      <p:sp>
        <p:nvSpPr>
          <p:cNvPr id="36" name="Text Box 46"/>
          <p:cNvSpPr txBox="1">
            <a:spLocks noChangeArrowheads="1"/>
          </p:cNvSpPr>
          <p:nvPr/>
        </p:nvSpPr>
        <p:spPr bwMode="auto">
          <a:xfrm>
            <a:off x="7240588" y="4860925"/>
            <a:ext cx="1381125" cy="596900"/>
          </a:xfrm>
          <a:prstGeom prst="rect">
            <a:avLst/>
          </a:prstGeom>
          <a:noFill/>
          <a:ln w="9525">
            <a:noFill/>
            <a:miter lim="800000"/>
            <a:headEnd/>
            <a:tailEnd/>
          </a:ln>
        </p:spPr>
        <p:txBody>
          <a:bodyPr>
            <a:spAutoFit/>
          </a:bodyPr>
          <a:lstStyle/>
          <a:p>
            <a:pPr algn="ctr"/>
            <a:r>
              <a:rPr lang="en-US" sz="1100" b="1">
                <a:solidFill>
                  <a:srgbClr val="969696"/>
                </a:solidFill>
                <a:latin typeface="Calibri" pitchFamily="34" charset="0"/>
              </a:rPr>
              <a:t>≈ 12% Own Managed,</a:t>
            </a:r>
          </a:p>
          <a:p>
            <a:pPr algn="ctr"/>
            <a:r>
              <a:rPr lang="en-US" sz="1100" b="1">
                <a:solidFill>
                  <a:srgbClr val="969696"/>
                </a:solidFill>
                <a:latin typeface="Calibri" pitchFamily="34" charset="0"/>
              </a:rPr>
              <a:t>5% Contingency</a:t>
            </a:r>
          </a:p>
        </p:txBody>
      </p:sp>
      <p:sp>
        <p:nvSpPr>
          <p:cNvPr id="37" name="Text Box 47"/>
          <p:cNvSpPr txBox="1">
            <a:spLocks noChangeArrowheads="1"/>
          </p:cNvSpPr>
          <p:nvPr/>
        </p:nvSpPr>
        <p:spPr bwMode="auto">
          <a:xfrm>
            <a:off x="6097588" y="4937125"/>
            <a:ext cx="1381125" cy="304800"/>
          </a:xfrm>
          <a:prstGeom prst="rect">
            <a:avLst/>
          </a:prstGeom>
          <a:noFill/>
          <a:ln w="9525">
            <a:noFill/>
            <a:miter lim="800000"/>
            <a:headEnd/>
            <a:tailEnd/>
          </a:ln>
        </p:spPr>
        <p:txBody>
          <a:bodyPr>
            <a:spAutoFit/>
          </a:bodyPr>
          <a:lstStyle/>
          <a:p>
            <a:pPr algn="ctr"/>
            <a:r>
              <a:rPr lang="en-US" sz="1400" b="1">
                <a:solidFill>
                  <a:srgbClr val="336699"/>
                </a:solidFill>
                <a:latin typeface="Calibri" pitchFamily="34" charset="0"/>
              </a:rPr>
              <a:t>WPAs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679450" y="2022475"/>
            <a:ext cx="346075" cy="746125"/>
          </a:xfrm>
          <a:prstGeom prst="rect">
            <a:avLst/>
          </a:prstGeom>
          <a:noFill/>
          <a:ln w="9525">
            <a:noFill/>
            <a:miter lim="800000"/>
            <a:headEnd/>
            <a:tailEnd/>
          </a:ln>
        </p:spPr>
        <p:txBody>
          <a:bodyPr wrap="none" lIns="0" tIns="0" rIns="0" bIns="0">
            <a:spAutoFit/>
          </a:bodyPr>
          <a:lstStyle/>
          <a:p>
            <a:pPr algn="ctr"/>
            <a:r>
              <a:rPr lang="en-US" sz="4900" b="1">
                <a:solidFill>
                  <a:schemeClr val="bg1"/>
                </a:solidFill>
                <a:latin typeface="Gill Sans"/>
                <a:sym typeface="Gill Sans"/>
              </a:rPr>
              <a:t>#</a:t>
            </a:r>
            <a:endParaRPr lang="en-US" sz="4000" b="1">
              <a:solidFill>
                <a:schemeClr val="bg1"/>
              </a:solidFill>
              <a:latin typeface="Gill Sans"/>
              <a:sym typeface="Gill Sans"/>
            </a:endParaRPr>
          </a:p>
        </p:txBody>
      </p:sp>
      <p:grpSp>
        <p:nvGrpSpPr>
          <p:cNvPr id="22555" name="Group 27"/>
          <p:cNvGrpSpPr>
            <a:grpSpLocks/>
          </p:cNvGrpSpPr>
          <p:nvPr/>
        </p:nvGrpSpPr>
        <p:grpSpPr bwMode="auto">
          <a:xfrm>
            <a:off x="323850" y="146050"/>
            <a:ext cx="847725" cy="552450"/>
            <a:chOff x="105" y="92"/>
            <a:chExt cx="534" cy="348"/>
          </a:xfrm>
        </p:grpSpPr>
        <p:pic>
          <p:nvPicPr>
            <p:cNvPr id="22540" name="Picture 12"/>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22538" name="Rectangle 11"/>
            <p:cNvSpPr>
              <a:spLocks noChangeArrowheads="1"/>
            </p:cNvSpPr>
            <p:nvPr/>
          </p:nvSpPr>
          <p:spPr bwMode="auto">
            <a:xfrm>
              <a:off x="373" y="130"/>
              <a:ext cx="125" cy="269"/>
            </a:xfrm>
            <a:prstGeom prst="rect">
              <a:avLst/>
            </a:prstGeom>
            <a:noFill/>
            <a:ln w="9525">
              <a:noFill/>
              <a:miter lim="800000"/>
              <a:headEnd/>
              <a:tailEnd/>
            </a:ln>
          </p:spPr>
          <p:txBody>
            <a:bodyPr wrap="none" lIns="0" tIns="0" rIns="0" bIns="0">
              <a:spAutoFit/>
            </a:bodyPr>
            <a:lstStyle/>
            <a:p>
              <a:pPr algn="ctr"/>
              <a:r>
                <a:rPr lang="en-US" sz="2800" b="1">
                  <a:solidFill>
                    <a:srgbClr val="006699"/>
                  </a:solidFill>
                  <a:latin typeface="Gill Sans"/>
                  <a:sym typeface="Gill Sans"/>
                </a:rPr>
                <a:t>1</a:t>
              </a:r>
            </a:p>
          </p:txBody>
        </p:sp>
      </p:grpSp>
      <p:sp>
        <p:nvSpPr>
          <p:cNvPr id="2" name="Title 1"/>
          <p:cNvSpPr>
            <a:spLocks/>
          </p:cNvSpPr>
          <p:nvPr/>
        </p:nvSpPr>
        <p:spPr bwMode="auto">
          <a:xfrm>
            <a:off x="747713" y="1143000"/>
            <a:ext cx="7650162" cy="685800"/>
          </a:xfrm>
          <a:prstGeom prst="rect">
            <a:avLst/>
          </a:prstGeom>
          <a:noFill/>
          <a:ln w="9525">
            <a:noFill/>
            <a:miter lim="800000"/>
            <a:headEnd/>
            <a:tailEnd/>
          </a:ln>
        </p:spPr>
        <p:txBody>
          <a:bodyPr anchor="ctr"/>
          <a:lstStyle/>
          <a:p>
            <a:pPr algn="ctr"/>
            <a:r>
              <a:rPr lang="en-US" sz="2800" b="1" dirty="0">
                <a:solidFill>
                  <a:srgbClr val="006699"/>
                </a:solidFill>
                <a:latin typeface="Gill Sans"/>
              </a:rPr>
              <a:t>Kick Start Your Budget Cycle With a Detailed Look at Your Business Context!</a:t>
            </a:r>
          </a:p>
        </p:txBody>
      </p:sp>
      <p:pic>
        <p:nvPicPr>
          <p:cNvPr id="22554" name="Picture 26"/>
          <p:cNvPicPr>
            <a:picLocks noChangeAspect="1"/>
          </p:cNvPicPr>
          <p:nvPr/>
        </p:nvPicPr>
        <p:blipFill>
          <a:blip r:embed="rId4" cstate="print"/>
          <a:srcRect/>
          <a:stretch>
            <a:fillRect/>
          </a:stretch>
        </p:blipFill>
        <p:spPr bwMode="auto">
          <a:xfrm>
            <a:off x="174625" y="2209800"/>
            <a:ext cx="8804275" cy="3340100"/>
          </a:xfrm>
          <a:prstGeom prst="rect">
            <a:avLst/>
          </a:prstGeom>
          <a:noFill/>
          <a:ln w="25400">
            <a:noFill/>
            <a:miter lim="800000"/>
            <a:headEnd/>
            <a:tailEnd/>
          </a:ln>
          <a:effectLst/>
        </p:spPr>
      </p:pic>
      <p:sp>
        <p:nvSpPr>
          <p:cNvPr id="3"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a:t>
            </a:r>
            <a:r>
              <a:rPr lang="en-US" sz="2100" b="1" dirty="0" smtClean="0">
                <a:solidFill>
                  <a:schemeClr val="bg1"/>
                </a:solidFill>
                <a:latin typeface="Arial" pitchFamily="34" charset="0"/>
              </a:rPr>
              <a:t>Resource </a:t>
            </a:r>
            <a:r>
              <a:rPr lang="en-US" sz="2100" b="1" dirty="0">
                <a:solidFill>
                  <a:schemeClr val="bg1"/>
                </a:solidFill>
                <a:latin typeface="Arial" pitchFamily="34" charset="0"/>
              </a:rPr>
              <a:t>Management </a:t>
            </a:r>
            <a:r>
              <a:rPr lang="en-US" sz="2100" b="1" dirty="0" smtClean="0">
                <a:solidFill>
                  <a:schemeClr val="bg1"/>
                </a:solidFill>
                <a:latin typeface="Arial" pitchFamily="34" charset="0"/>
              </a:rPr>
              <a:t> Must Know Disciplines</a:t>
            </a:r>
            <a:endParaRPr lang="en-US" sz="2100" b="1" dirty="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679450" y="2022475"/>
            <a:ext cx="346075" cy="746125"/>
          </a:xfrm>
          <a:prstGeom prst="rect">
            <a:avLst/>
          </a:prstGeom>
          <a:noFill/>
          <a:ln w="9525">
            <a:noFill/>
            <a:miter lim="800000"/>
            <a:headEnd/>
            <a:tailEnd/>
          </a:ln>
        </p:spPr>
        <p:txBody>
          <a:bodyPr wrap="none" lIns="0" tIns="0" rIns="0" bIns="0">
            <a:spAutoFit/>
          </a:bodyPr>
          <a:lstStyle/>
          <a:p>
            <a:pPr algn="ctr"/>
            <a:r>
              <a:rPr lang="en-US" sz="4900" b="1">
                <a:solidFill>
                  <a:schemeClr val="bg1"/>
                </a:solidFill>
                <a:latin typeface="Gill Sans"/>
                <a:sym typeface="Gill Sans"/>
              </a:rPr>
              <a:t>#</a:t>
            </a:r>
            <a:endParaRPr lang="en-US" sz="4000" b="1">
              <a:solidFill>
                <a:schemeClr val="bg1"/>
              </a:solidFill>
              <a:latin typeface="Gill Sans"/>
              <a:sym typeface="Gill Sans"/>
            </a:endParaRPr>
          </a:p>
        </p:txBody>
      </p:sp>
      <p:grpSp>
        <p:nvGrpSpPr>
          <p:cNvPr id="23555" name="Group 3"/>
          <p:cNvGrpSpPr>
            <a:grpSpLocks/>
          </p:cNvGrpSpPr>
          <p:nvPr/>
        </p:nvGrpSpPr>
        <p:grpSpPr bwMode="auto">
          <a:xfrm>
            <a:off x="323850" y="146050"/>
            <a:ext cx="847725" cy="552450"/>
            <a:chOff x="105" y="92"/>
            <a:chExt cx="534" cy="348"/>
          </a:xfrm>
        </p:grpSpPr>
        <p:pic>
          <p:nvPicPr>
            <p:cNvPr id="23556" name="Picture 4"/>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23557" name="Rectangle 11"/>
            <p:cNvSpPr>
              <a:spLocks noChangeArrowheads="1"/>
            </p:cNvSpPr>
            <p:nvPr/>
          </p:nvSpPr>
          <p:spPr bwMode="auto">
            <a:xfrm>
              <a:off x="373" y="130"/>
              <a:ext cx="125" cy="269"/>
            </a:xfrm>
            <a:prstGeom prst="rect">
              <a:avLst/>
            </a:prstGeom>
            <a:noFill/>
            <a:ln w="9525">
              <a:noFill/>
              <a:miter lim="800000"/>
              <a:headEnd/>
              <a:tailEnd/>
            </a:ln>
          </p:spPr>
          <p:txBody>
            <a:bodyPr wrap="none" lIns="0" tIns="0" rIns="0" bIns="0">
              <a:spAutoFit/>
            </a:bodyPr>
            <a:lstStyle/>
            <a:p>
              <a:pPr algn="ctr"/>
              <a:r>
                <a:rPr lang="en-US" sz="2800" b="1">
                  <a:solidFill>
                    <a:srgbClr val="006699"/>
                  </a:solidFill>
                  <a:latin typeface="Gill Sans"/>
                  <a:sym typeface="Gill Sans"/>
                </a:rPr>
                <a:t>2</a:t>
              </a:r>
            </a:p>
          </p:txBody>
        </p:sp>
      </p:grpSp>
      <p:sp>
        <p:nvSpPr>
          <p:cNvPr id="2" name="Title 1"/>
          <p:cNvSpPr>
            <a:spLocks/>
          </p:cNvSpPr>
          <p:nvPr/>
        </p:nvSpPr>
        <p:spPr bwMode="auto">
          <a:xfrm>
            <a:off x="747713" y="1143000"/>
            <a:ext cx="7650162" cy="685800"/>
          </a:xfrm>
          <a:prstGeom prst="rect">
            <a:avLst/>
          </a:prstGeom>
          <a:noFill/>
          <a:ln w="9525">
            <a:noFill/>
            <a:miter lim="800000"/>
            <a:headEnd/>
            <a:tailEnd/>
          </a:ln>
        </p:spPr>
        <p:txBody>
          <a:bodyPr anchor="ctr"/>
          <a:lstStyle/>
          <a:p>
            <a:pPr algn="ctr"/>
            <a:r>
              <a:rPr lang="en-US" sz="2800" b="1" dirty="0">
                <a:solidFill>
                  <a:srgbClr val="006699"/>
                </a:solidFill>
                <a:latin typeface="Gill Sans"/>
              </a:rPr>
              <a:t>Integrate External Resources into the </a:t>
            </a:r>
            <a:br>
              <a:rPr lang="en-US" sz="2800" b="1" dirty="0">
                <a:solidFill>
                  <a:srgbClr val="006699"/>
                </a:solidFill>
                <a:latin typeface="Gill Sans"/>
              </a:rPr>
            </a:br>
            <a:r>
              <a:rPr lang="en-US" sz="2800" b="1" dirty="0">
                <a:solidFill>
                  <a:srgbClr val="006699"/>
                </a:solidFill>
                <a:latin typeface="Gill Sans"/>
              </a:rPr>
              <a:t>Work Program! </a:t>
            </a:r>
          </a:p>
        </p:txBody>
      </p:sp>
      <p:sp>
        <p:nvSpPr>
          <p:cNvPr id="3"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smtClean="0">
                <a:solidFill>
                  <a:schemeClr val="bg1"/>
                </a:solidFill>
                <a:latin typeface="Arial" pitchFamily="34" charset="0"/>
              </a:rPr>
              <a:t>Top Resource Management  Must Know Disciplines</a:t>
            </a:r>
            <a:endParaRPr lang="en-US" sz="2100" b="1" dirty="0">
              <a:solidFill>
                <a:schemeClr val="bg1"/>
              </a:solidFill>
              <a:latin typeface="Arial" pitchFamily="34" charset="0"/>
            </a:endParaRPr>
          </a:p>
        </p:txBody>
      </p:sp>
      <p:pic>
        <p:nvPicPr>
          <p:cNvPr id="23561" name="Picture 9"/>
          <p:cNvPicPr>
            <a:picLocks noChangeAspect="1"/>
          </p:cNvPicPr>
          <p:nvPr/>
        </p:nvPicPr>
        <p:blipFill>
          <a:blip r:embed="rId4" cstate="print"/>
          <a:srcRect/>
          <a:stretch>
            <a:fillRect/>
          </a:stretch>
        </p:blipFill>
        <p:spPr bwMode="auto">
          <a:xfrm>
            <a:off x="715963" y="2198688"/>
            <a:ext cx="7710487" cy="3587750"/>
          </a:xfrm>
          <a:prstGeom prst="rect">
            <a:avLst/>
          </a:prstGeom>
          <a:noFill/>
          <a:ln w="25400">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p:cNvGrpSpPr>
            <a:grpSpLocks/>
          </p:cNvGrpSpPr>
          <p:nvPr/>
        </p:nvGrpSpPr>
        <p:grpSpPr bwMode="auto">
          <a:xfrm>
            <a:off x="323850" y="146050"/>
            <a:ext cx="847725" cy="552450"/>
            <a:chOff x="105" y="92"/>
            <a:chExt cx="534" cy="348"/>
          </a:xfrm>
        </p:grpSpPr>
        <p:pic>
          <p:nvPicPr>
            <p:cNvPr id="25603" name="Picture 3"/>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25604" name="Rectangle 11"/>
            <p:cNvSpPr>
              <a:spLocks noChangeArrowheads="1"/>
            </p:cNvSpPr>
            <p:nvPr/>
          </p:nvSpPr>
          <p:spPr bwMode="auto">
            <a:xfrm>
              <a:off x="373" y="130"/>
              <a:ext cx="125" cy="269"/>
            </a:xfrm>
            <a:prstGeom prst="rect">
              <a:avLst/>
            </a:prstGeom>
            <a:noFill/>
            <a:ln w="9525">
              <a:noFill/>
              <a:miter lim="800000"/>
              <a:headEnd/>
              <a:tailEnd/>
            </a:ln>
          </p:spPr>
          <p:txBody>
            <a:bodyPr wrap="none" lIns="0" tIns="0" rIns="0" bIns="0">
              <a:spAutoFit/>
            </a:bodyPr>
            <a:lstStyle/>
            <a:p>
              <a:pPr algn="ctr"/>
              <a:r>
                <a:rPr lang="en-US" sz="2800" b="1">
                  <a:solidFill>
                    <a:srgbClr val="006699"/>
                  </a:solidFill>
                  <a:latin typeface="Gill Sans"/>
                  <a:sym typeface="Gill Sans"/>
                </a:rPr>
                <a:t>3</a:t>
              </a:r>
            </a:p>
          </p:txBody>
        </p:sp>
      </p:grpSp>
      <p:sp>
        <p:nvSpPr>
          <p:cNvPr id="2" name="Title 1"/>
          <p:cNvSpPr>
            <a:spLocks/>
          </p:cNvSpPr>
          <p:nvPr/>
        </p:nvSpPr>
        <p:spPr bwMode="auto">
          <a:xfrm>
            <a:off x="747713" y="1143000"/>
            <a:ext cx="7650162" cy="685800"/>
          </a:xfrm>
          <a:prstGeom prst="rect">
            <a:avLst/>
          </a:prstGeom>
          <a:noFill/>
          <a:ln w="9525">
            <a:noFill/>
            <a:miter lim="800000"/>
            <a:headEnd/>
            <a:tailEnd/>
          </a:ln>
        </p:spPr>
        <p:txBody>
          <a:bodyPr anchor="ctr"/>
          <a:lstStyle/>
          <a:p>
            <a:pPr algn="ctr"/>
            <a:r>
              <a:rPr lang="en-US" sz="2800" b="1">
                <a:solidFill>
                  <a:srgbClr val="006699"/>
                </a:solidFill>
                <a:latin typeface="Gill Sans"/>
              </a:rPr>
              <a:t>Scrutinize Everything That </a:t>
            </a:r>
            <a:br>
              <a:rPr lang="en-US" sz="2800" b="1">
                <a:solidFill>
                  <a:srgbClr val="006699"/>
                </a:solidFill>
                <a:latin typeface="Gill Sans"/>
              </a:rPr>
            </a:br>
            <a:r>
              <a:rPr lang="en-US" sz="2800" b="1">
                <a:solidFill>
                  <a:srgbClr val="006699"/>
                </a:solidFill>
                <a:latin typeface="Gill Sans"/>
              </a:rPr>
              <a:t>Goes In Your Budget!</a:t>
            </a:r>
          </a:p>
        </p:txBody>
      </p:sp>
      <p:sp>
        <p:nvSpPr>
          <p:cNvPr id="3"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smtClean="0">
                <a:solidFill>
                  <a:schemeClr val="bg1"/>
                </a:solidFill>
                <a:latin typeface="Arial" pitchFamily="34" charset="0"/>
              </a:rPr>
              <a:t>Top Resource Management  Must Know Disciplines</a:t>
            </a:r>
            <a:endParaRPr lang="en-US" sz="2100" b="1" dirty="0">
              <a:solidFill>
                <a:schemeClr val="bg1"/>
              </a:solidFill>
              <a:latin typeface="Arial" pitchFamily="34" charset="0"/>
            </a:endParaRPr>
          </a:p>
        </p:txBody>
      </p:sp>
      <p:pic>
        <p:nvPicPr>
          <p:cNvPr id="25607" name="Picture 7"/>
          <p:cNvPicPr>
            <a:picLocks noChangeAspect="1"/>
          </p:cNvPicPr>
          <p:nvPr/>
        </p:nvPicPr>
        <p:blipFill>
          <a:blip r:embed="rId4" cstate="print"/>
          <a:srcRect/>
          <a:stretch>
            <a:fillRect/>
          </a:stretch>
        </p:blipFill>
        <p:spPr bwMode="auto">
          <a:xfrm>
            <a:off x="350838" y="2030413"/>
            <a:ext cx="8483600" cy="3830637"/>
          </a:xfrm>
          <a:prstGeom prst="rect">
            <a:avLst/>
          </a:prstGeom>
          <a:noFill/>
          <a:ln w="25400">
            <a:noFill/>
            <a:miter lim="800000"/>
            <a:headEnd/>
            <a:tailEnd/>
          </a:ln>
          <a:effectLst/>
        </p:spPr>
      </p:pic>
      <p:sp>
        <p:nvSpPr>
          <p:cNvPr id="25609" name="Rectangle 34"/>
          <p:cNvSpPr>
            <a:spLocks/>
          </p:cNvSpPr>
          <p:nvPr/>
        </p:nvSpPr>
        <p:spPr bwMode="auto">
          <a:xfrm>
            <a:off x="2082800" y="6402388"/>
            <a:ext cx="5054600" cy="420687"/>
          </a:xfrm>
          <a:prstGeom prst="rect">
            <a:avLst/>
          </a:prstGeom>
          <a:noFill/>
          <a:ln w="25400">
            <a:noFill/>
            <a:miter lim="800000"/>
            <a:headEnd/>
            <a:tailEnd/>
          </a:ln>
        </p:spPr>
        <p:txBody>
          <a:bodyPr>
            <a:spAutoFit/>
          </a:bodyPr>
          <a:lstStyle/>
          <a:p>
            <a:pPr marL="114300" lvl="1" algn="ctr">
              <a:lnSpc>
                <a:spcPct val="80000"/>
              </a:lnSpc>
              <a:spcBef>
                <a:spcPct val="25000"/>
              </a:spcBef>
              <a:spcAft>
                <a:spcPct val="25000"/>
              </a:spcAft>
              <a:buClr>
                <a:srgbClr val="4D4D4D"/>
              </a:buClr>
              <a:buSzPct val="55000"/>
              <a:buFont typeface="Gill Sans"/>
              <a:buNone/>
            </a:pPr>
            <a:r>
              <a:rPr lang="en-US" sz="900" u="sng" dirty="0">
                <a:solidFill>
                  <a:schemeClr val="bg1"/>
                </a:solidFill>
                <a:latin typeface="Gill Sans"/>
                <a:sym typeface="Gill Sans"/>
              </a:rPr>
              <a:t>Important Note</a:t>
            </a:r>
            <a:r>
              <a:rPr lang="en-US" sz="900" dirty="0">
                <a:solidFill>
                  <a:schemeClr val="bg1"/>
                </a:solidFill>
                <a:latin typeface="Gill Sans"/>
                <a:sym typeface="Gill Sans"/>
              </a:rPr>
              <a:t>: Except for capital budget, field benefit and the learning budget, all other bank budget are fungible. For example, savings under sustaining, can be  moved to fill any shortfall in the indirect categories or own managed programs.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
          <p:cNvGrpSpPr>
            <a:grpSpLocks/>
          </p:cNvGrpSpPr>
          <p:nvPr/>
        </p:nvGrpSpPr>
        <p:grpSpPr bwMode="auto">
          <a:xfrm>
            <a:off x="323850" y="146050"/>
            <a:ext cx="847725" cy="552450"/>
            <a:chOff x="105" y="92"/>
            <a:chExt cx="534" cy="348"/>
          </a:xfrm>
        </p:grpSpPr>
        <p:pic>
          <p:nvPicPr>
            <p:cNvPr id="26627" name="Picture 3"/>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26628" name="Rectangle 11"/>
            <p:cNvSpPr>
              <a:spLocks noChangeArrowheads="1"/>
            </p:cNvSpPr>
            <p:nvPr/>
          </p:nvSpPr>
          <p:spPr bwMode="auto">
            <a:xfrm>
              <a:off x="372" y="130"/>
              <a:ext cx="126"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4</a:t>
              </a:r>
              <a:endParaRPr lang="en-US" sz="2800" b="1" dirty="0">
                <a:solidFill>
                  <a:srgbClr val="006699"/>
                </a:solidFill>
                <a:latin typeface="Gill Sans"/>
                <a:sym typeface="Gill Sans"/>
              </a:endParaRPr>
            </a:p>
          </p:txBody>
        </p:sp>
      </p:grpSp>
      <p:sp>
        <p:nvSpPr>
          <p:cNvPr id="2"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smtClean="0">
                <a:solidFill>
                  <a:schemeClr val="bg1"/>
                </a:solidFill>
                <a:latin typeface="Arial" pitchFamily="34" charset="0"/>
              </a:rPr>
              <a:t>Top Resource Management  Must Know Disciplines</a:t>
            </a:r>
            <a:endParaRPr lang="en-US" sz="2100" b="1" dirty="0">
              <a:solidFill>
                <a:schemeClr val="bg1"/>
              </a:solidFill>
              <a:latin typeface="Arial" pitchFamily="34" charset="0"/>
            </a:endParaRPr>
          </a:p>
        </p:txBody>
      </p:sp>
      <p:sp>
        <p:nvSpPr>
          <p:cNvPr id="3" name="Title 1"/>
          <p:cNvSpPr>
            <a:spLocks/>
          </p:cNvSpPr>
          <p:nvPr/>
        </p:nvSpPr>
        <p:spPr bwMode="auto">
          <a:xfrm>
            <a:off x="747713" y="1143000"/>
            <a:ext cx="7650162" cy="685800"/>
          </a:xfrm>
          <a:prstGeom prst="rect">
            <a:avLst/>
          </a:prstGeom>
          <a:noFill/>
          <a:ln w="9525">
            <a:noFill/>
            <a:miter lim="800000"/>
            <a:headEnd/>
            <a:tailEnd/>
          </a:ln>
        </p:spPr>
        <p:txBody>
          <a:bodyPr anchor="ctr"/>
          <a:lstStyle/>
          <a:p>
            <a:pPr algn="ctr"/>
            <a:r>
              <a:rPr lang="en-US" sz="2800" b="1">
                <a:solidFill>
                  <a:srgbClr val="006699"/>
                </a:solidFill>
                <a:latin typeface="Gill Sans"/>
              </a:rPr>
              <a:t>Focus On Your Budget </a:t>
            </a:r>
            <a:br>
              <a:rPr lang="en-US" sz="2800" b="1">
                <a:solidFill>
                  <a:srgbClr val="006699"/>
                </a:solidFill>
                <a:latin typeface="Gill Sans"/>
              </a:rPr>
            </a:br>
            <a:r>
              <a:rPr lang="en-US" sz="2800" b="1">
                <a:solidFill>
                  <a:srgbClr val="006699"/>
                </a:solidFill>
                <a:latin typeface="Gill Sans"/>
              </a:rPr>
              <a:t>Monitoring Responsibilities!</a:t>
            </a:r>
          </a:p>
        </p:txBody>
      </p:sp>
      <p:pic>
        <p:nvPicPr>
          <p:cNvPr id="26633" name="Picture 9"/>
          <p:cNvPicPr>
            <a:picLocks noChangeAspect="1"/>
          </p:cNvPicPr>
          <p:nvPr/>
        </p:nvPicPr>
        <p:blipFill>
          <a:blip r:embed="rId4" cstate="print"/>
          <a:srcRect/>
          <a:stretch>
            <a:fillRect/>
          </a:stretch>
        </p:blipFill>
        <p:spPr bwMode="auto">
          <a:xfrm>
            <a:off x="573088" y="2209800"/>
            <a:ext cx="8066087" cy="3671888"/>
          </a:xfrm>
          <a:prstGeom prst="rect">
            <a:avLst/>
          </a:prstGeom>
          <a:noFill/>
          <a:ln w="25400">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
          <p:cNvGrpSpPr>
            <a:grpSpLocks/>
          </p:cNvGrpSpPr>
          <p:nvPr/>
        </p:nvGrpSpPr>
        <p:grpSpPr bwMode="auto">
          <a:xfrm>
            <a:off x="323850" y="146050"/>
            <a:ext cx="847725" cy="552450"/>
            <a:chOff x="105" y="92"/>
            <a:chExt cx="534" cy="348"/>
          </a:xfrm>
        </p:grpSpPr>
        <p:pic>
          <p:nvPicPr>
            <p:cNvPr id="8" name="Picture 4"/>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9" name="Rectangle 11"/>
            <p:cNvSpPr>
              <a:spLocks noChangeArrowheads="1"/>
            </p:cNvSpPr>
            <p:nvPr/>
          </p:nvSpPr>
          <p:spPr bwMode="auto">
            <a:xfrm>
              <a:off x="372" y="130"/>
              <a:ext cx="126"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5</a:t>
              </a:r>
              <a:endParaRPr lang="en-US" sz="2800" b="1" dirty="0">
                <a:solidFill>
                  <a:srgbClr val="006699"/>
                </a:solidFill>
                <a:latin typeface="Gill Sans"/>
                <a:sym typeface="Gill Sans"/>
              </a:endParaRPr>
            </a:p>
          </p:txBody>
        </p:sp>
      </p:grpSp>
      <p:sp>
        <p:nvSpPr>
          <p:cNvPr id="10" name="Title 1"/>
          <p:cNvSpPr>
            <a:spLocks/>
          </p:cNvSpPr>
          <p:nvPr/>
        </p:nvSpPr>
        <p:spPr bwMode="auto">
          <a:xfrm>
            <a:off x="1343358" y="0"/>
            <a:ext cx="7378700" cy="685800"/>
          </a:xfrm>
          <a:prstGeom prst="rect">
            <a:avLst/>
          </a:prstGeom>
          <a:noFill/>
          <a:ln w="9525">
            <a:noFill/>
            <a:miter lim="800000"/>
            <a:headEnd/>
            <a:tailEnd/>
          </a:ln>
        </p:spPr>
        <p:txBody>
          <a:bodyPr anchor="b"/>
          <a:lstStyle/>
          <a:p>
            <a:pPr eaLnBrk="0" hangingPunct="0">
              <a:lnSpc>
                <a:spcPct val="90000"/>
              </a:lnSpc>
            </a:pPr>
            <a:r>
              <a:rPr lang="en-US" sz="2100" b="1" dirty="0" smtClean="0">
                <a:solidFill>
                  <a:schemeClr val="bg1"/>
                </a:solidFill>
                <a:latin typeface="Arial" pitchFamily="34" charset="0"/>
              </a:rPr>
              <a:t>Top Resource Management  Must Know Disciplines</a:t>
            </a:r>
            <a:endParaRPr lang="en-US" sz="2100" b="1" dirty="0">
              <a:solidFill>
                <a:schemeClr val="bg1"/>
              </a:solidFill>
              <a:latin typeface="Arial" pitchFamily="34" charset="0"/>
            </a:endParaRPr>
          </a:p>
        </p:txBody>
      </p:sp>
      <p:sp>
        <p:nvSpPr>
          <p:cNvPr id="11" name="Rectangle 34"/>
          <p:cNvSpPr>
            <a:spLocks/>
          </p:cNvSpPr>
          <p:nvPr/>
        </p:nvSpPr>
        <p:spPr bwMode="auto">
          <a:xfrm>
            <a:off x="2082800" y="6402388"/>
            <a:ext cx="5054600" cy="311150"/>
          </a:xfrm>
          <a:prstGeom prst="rect">
            <a:avLst/>
          </a:prstGeom>
          <a:noFill/>
          <a:ln w="25400">
            <a:noFill/>
            <a:miter lim="800000"/>
            <a:headEnd/>
            <a:tailEnd/>
          </a:ln>
        </p:spPr>
        <p:txBody>
          <a:bodyPr>
            <a:spAutoFit/>
          </a:bodyPr>
          <a:lstStyle/>
          <a:p>
            <a:pPr marL="114300" lvl="1" algn="ctr">
              <a:lnSpc>
                <a:spcPct val="80000"/>
              </a:lnSpc>
              <a:spcBef>
                <a:spcPct val="25000"/>
              </a:spcBef>
              <a:spcAft>
                <a:spcPct val="25000"/>
              </a:spcAft>
              <a:buClr>
                <a:srgbClr val="4D4D4D"/>
              </a:buClr>
              <a:buSzPct val="55000"/>
              <a:buFont typeface="Gill Sans"/>
              <a:buNone/>
            </a:pPr>
            <a:r>
              <a:rPr lang="en-US" sz="900" u="sng">
                <a:solidFill>
                  <a:schemeClr val="bg1"/>
                </a:solidFill>
                <a:latin typeface="Gill Sans"/>
                <a:sym typeface="Gill Sans"/>
              </a:rPr>
              <a:t>Note:</a:t>
            </a:r>
            <a:r>
              <a:rPr lang="en-US" sz="900">
                <a:solidFill>
                  <a:schemeClr val="bg1"/>
                </a:solidFill>
                <a:latin typeface="Gill Sans"/>
                <a:sym typeface="Gill Sans"/>
              </a:rPr>
              <a:t>  Review Controller’s Fixed Assets Accounting Policy for further details on Capital Budget Rules, and consult and  coordinate with your CAO’ Office.   </a:t>
            </a:r>
          </a:p>
        </p:txBody>
      </p:sp>
      <p:sp>
        <p:nvSpPr>
          <p:cNvPr id="13" name="Title 1"/>
          <p:cNvSpPr>
            <a:spLocks/>
          </p:cNvSpPr>
          <p:nvPr/>
        </p:nvSpPr>
        <p:spPr bwMode="auto">
          <a:xfrm>
            <a:off x="159489" y="1105784"/>
            <a:ext cx="7697971" cy="1193177"/>
          </a:xfrm>
          <a:prstGeom prst="rect">
            <a:avLst/>
          </a:prstGeom>
          <a:noFill/>
          <a:ln w="9525">
            <a:noFill/>
            <a:miter lim="800000"/>
            <a:headEnd/>
            <a:tailEnd/>
          </a:ln>
        </p:spPr>
        <p:txBody>
          <a:bodyPr anchor="ctr"/>
          <a:lstStyle/>
          <a:p>
            <a:pPr algn="ctr"/>
            <a:r>
              <a:rPr lang="en-US" sz="2800" b="1" dirty="0" smtClean="0">
                <a:solidFill>
                  <a:srgbClr val="336699"/>
                </a:solidFill>
                <a:latin typeface="Gill Sans"/>
              </a:rPr>
              <a:t>Remember the Capital Budget Rules </a:t>
            </a:r>
            <a:endParaRPr lang="en-US" b="1" dirty="0" smtClean="0">
              <a:solidFill>
                <a:srgbClr val="336699"/>
              </a:solidFill>
              <a:latin typeface="Gill Sans"/>
            </a:endParaRPr>
          </a:p>
          <a:p>
            <a:pPr algn="ctr"/>
            <a:endParaRPr lang="en-US" b="1" dirty="0" smtClean="0">
              <a:solidFill>
                <a:srgbClr val="006699"/>
              </a:solidFill>
              <a:latin typeface="Gill Sans"/>
            </a:endParaRPr>
          </a:p>
          <a:p>
            <a:pPr algn="ctr"/>
            <a:endParaRPr lang="en-US" b="1" dirty="0" smtClean="0">
              <a:solidFill>
                <a:srgbClr val="006699"/>
              </a:solidFill>
              <a:latin typeface="Gill Sans"/>
            </a:endParaRPr>
          </a:p>
          <a:p>
            <a:pPr algn="ctr"/>
            <a:endParaRPr lang="en-US" sz="2000" b="1" dirty="0" smtClean="0">
              <a:solidFill>
                <a:srgbClr val="FF0000"/>
              </a:solidFill>
              <a:latin typeface="Gill Sans"/>
            </a:endParaRPr>
          </a:p>
          <a:p>
            <a:pPr algn="ctr"/>
            <a:endParaRPr lang="en-US" sz="1800" b="1" dirty="0">
              <a:solidFill>
                <a:srgbClr val="FF0000"/>
              </a:solidFill>
              <a:latin typeface="Gill Sans"/>
            </a:endParaRPr>
          </a:p>
        </p:txBody>
      </p:sp>
      <p:sp>
        <p:nvSpPr>
          <p:cNvPr id="20" name="Octagon 19"/>
          <p:cNvSpPr/>
          <p:nvPr/>
        </p:nvSpPr>
        <p:spPr bwMode="auto">
          <a:xfrm>
            <a:off x="3803800" y="1369937"/>
            <a:ext cx="585786" cy="542926"/>
          </a:xfrm>
          <a:prstGeom prst="octagon">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p:txBody>
      </p:sp>
      <p:pic>
        <p:nvPicPr>
          <p:cNvPr id="21" name="Picture 11"/>
          <p:cNvPicPr>
            <a:picLocks noChangeAspect="1"/>
          </p:cNvPicPr>
          <p:nvPr/>
        </p:nvPicPr>
        <p:blipFill>
          <a:blip r:embed="rId4" cstate="print"/>
          <a:srcRect t="49539" r="62657"/>
          <a:stretch>
            <a:fillRect/>
          </a:stretch>
        </p:blipFill>
        <p:spPr bwMode="auto">
          <a:xfrm>
            <a:off x="-515958" y="2871788"/>
            <a:ext cx="4529998" cy="3371850"/>
          </a:xfrm>
          <a:prstGeom prst="rect">
            <a:avLst/>
          </a:prstGeom>
          <a:noFill/>
          <a:ln w="25400">
            <a:noFill/>
            <a:miter lim="800000"/>
            <a:headEnd/>
            <a:tailEnd/>
          </a:ln>
          <a:effectLst/>
        </p:spPr>
      </p:pic>
      <p:sp>
        <p:nvSpPr>
          <p:cNvPr id="23" name="TextBox 22"/>
          <p:cNvSpPr txBox="1"/>
          <p:nvPr/>
        </p:nvSpPr>
        <p:spPr>
          <a:xfrm>
            <a:off x="300038" y="2577559"/>
            <a:ext cx="8572500" cy="276999"/>
          </a:xfrm>
          <a:prstGeom prst="rect">
            <a:avLst/>
          </a:prstGeom>
          <a:noFill/>
        </p:spPr>
        <p:txBody>
          <a:bodyPr wrap="square" rtlCol="0">
            <a:spAutoFit/>
          </a:bodyPr>
          <a:lstStyle/>
          <a:p>
            <a:r>
              <a:rPr lang="en-US" sz="1200" b="1" dirty="0" smtClean="0">
                <a:solidFill>
                  <a:srgbClr val="FF0000"/>
                </a:solidFill>
                <a:latin typeface="Gill Sans"/>
              </a:rPr>
              <a:t>Purchases  must have  a single or aggregate value of   $ XXX,XXX    and estimated useful life greater than one year.</a:t>
            </a:r>
            <a:endParaRPr lang="en-US" sz="1200" b="1" dirty="0">
              <a:solidFill>
                <a:srgbClr val="FF0000"/>
              </a:solidFill>
              <a:latin typeface="Gill Sans"/>
            </a:endParaRPr>
          </a:p>
        </p:txBody>
      </p:sp>
      <p:sp>
        <p:nvSpPr>
          <p:cNvPr id="28" name="TextBox 27"/>
          <p:cNvSpPr txBox="1"/>
          <p:nvPr/>
        </p:nvSpPr>
        <p:spPr>
          <a:xfrm>
            <a:off x="4238627" y="2566989"/>
            <a:ext cx="1062035" cy="307777"/>
          </a:xfrm>
          <a:prstGeom prst="rect">
            <a:avLst/>
          </a:prstGeom>
          <a:solidFill>
            <a:schemeClr val="bg1"/>
          </a:solidFill>
        </p:spPr>
        <p:txBody>
          <a:bodyPr wrap="square" rtlCol="0">
            <a:spAutoFit/>
          </a:bodyPr>
          <a:lstStyle/>
          <a:p>
            <a:r>
              <a:rPr lang="en-US" sz="1400" b="1" dirty="0" smtClean="0">
                <a:solidFill>
                  <a:srgbClr val="000000"/>
                </a:solidFill>
                <a:latin typeface="Gill Sans"/>
              </a:rPr>
              <a:t>$200,000</a:t>
            </a:r>
            <a:endParaRPr lang="en-US" sz="1400" b="1" dirty="0">
              <a:solidFill>
                <a:srgbClr val="000000"/>
              </a:solidFill>
              <a:latin typeface="Gill Sans"/>
            </a:endParaRPr>
          </a:p>
        </p:txBody>
      </p:sp>
      <p:pic>
        <p:nvPicPr>
          <p:cNvPr id="29" name="Picture 11"/>
          <p:cNvPicPr>
            <a:picLocks noChangeAspect="1"/>
          </p:cNvPicPr>
          <p:nvPr/>
        </p:nvPicPr>
        <p:blipFill>
          <a:blip r:embed="rId4" cstate="print"/>
          <a:srcRect l="69307" t="-4273" r="1013" b="56805"/>
          <a:stretch>
            <a:fillRect/>
          </a:stretch>
        </p:blipFill>
        <p:spPr bwMode="auto">
          <a:xfrm>
            <a:off x="7433970" y="999460"/>
            <a:ext cx="1710030" cy="1506455"/>
          </a:xfrm>
          <a:prstGeom prst="rect">
            <a:avLst/>
          </a:prstGeom>
          <a:noFill/>
          <a:ln w="25400">
            <a:noFill/>
            <a:miter lim="800000"/>
            <a:headEnd/>
            <a:tailEnd/>
          </a:ln>
          <a:effectLst/>
        </p:spPr>
      </p:pic>
      <p:graphicFrame>
        <p:nvGraphicFramePr>
          <p:cNvPr id="17" name="Table 16"/>
          <p:cNvGraphicFramePr>
            <a:graphicFrameLocks noGrp="1"/>
          </p:cNvGraphicFramePr>
          <p:nvPr/>
        </p:nvGraphicFramePr>
        <p:xfrm>
          <a:off x="4008474" y="2785730"/>
          <a:ext cx="4944141" cy="3345003"/>
        </p:xfrm>
        <a:graphic>
          <a:graphicData uri="http://schemas.openxmlformats.org/drawingml/2006/table">
            <a:tbl>
              <a:tblPr/>
              <a:tblGrid>
                <a:gridCol w="2796363"/>
                <a:gridCol w="116958"/>
                <a:gridCol w="2030820"/>
              </a:tblGrid>
              <a:tr h="268890">
                <a:tc gridSpan="3">
                  <a:txBody>
                    <a:bodyPr/>
                    <a:lstStyle/>
                    <a:p>
                      <a:pPr algn="ctr" rtl="0" fontAlgn="b"/>
                      <a:r>
                        <a:rPr lang="en-US" sz="1400" b="1" i="0" u="sng" strike="noStrike" dirty="0">
                          <a:solidFill>
                            <a:srgbClr val="000000"/>
                          </a:solidFill>
                          <a:latin typeface="Calibri"/>
                        </a:rPr>
                        <a:t>Capital Budget Process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r>
              <a:tr h="265350">
                <a:tc>
                  <a:txBody>
                    <a:bodyPr/>
                    <a:lstStyle/>
                    <a:p>
                      <a:pPr algn="ctr" rtl="0" fontAlgn="b"/>
                      <a:r>
                        <a:rPr lang="en-US" sz="800" b="1" i="0" u="none" strike="noStrike">
                          <a:solidFill>
                            <a:srgbClr val="000000"/>
                          </a:solidFill>
                          <a:latin typeface="Calibri"/>
                        </a:rPr>
                        <a:t>Activity</a:t>
                      </a:r>
                    </a:p>
                  </a:txBody>
                  <a:tcPr marL="0" marR="0" marT="0" marB="0" anchor="b">
                    <a:lnL>
                      <a:noFill/>
                    </a:lnL>
                    <a:lnR>
                      <a:noFill/>
                    </a:lnR>
                    <a:lnT>
                      <a:noFill/>
                    </a:lnT>
                    <a:lnB>
                      <a:noFill/>
                    </a:lnB>
                    <a:solidFill>
                      <a:srgbClr val="F8F8F8"/>
                    </a:solidFill>
                  </a:tcPr>
                </a:tc>
                <a:tc>
                  <a:txBody>
                    <a:bodyPr/>
                    <a:lstStyle/>
                    <a:p>
                      <a:endParaRPr lang="en-US" dirty="0"/>
                    </a:p>
                  </a:txBody>
                  <a:tcPr marL="0" marR="0" marT="0" marB="0" anchor="b">
                    <a:lnL>
                      <a:noFill/>
                    </a:lnL>
                    <a:lnR>
                      <a:noFill/>
                    </a:lnR>
                    <a:lnT>
                      <a:noFill/>
                    </a:lnT>
                    <a:lnB>
                      <a:noFill/>
                    </a:lnB>
                  </a:tcPr>
                </a:tc>
                <a:tc>
                  <a:txBody>
                    <a:bodyPr/>
                    <a:lstStyle/>
                    <a:p>
                      <a:pPr algn="ctr" rtl="0" fontAlgn="b"/>
                      <a:r>
                        <a:rPr lang="en-US" sz="800" b="1" i="0" u="none" strike="noStrike" dirty="0" err="1">
                          <a:solidFill>
                            <a:srgbClr val="000000"/>
                          </a:solidFill>
                          <a:latin typeface="Calibri"/>
                        </a:rPr>
                        <a:t>Responsbility</a:t>
                      </a:r>
                      <a:endParaRPr lang="en-US" sz="800" b="1" i="0" u="none" strike="noStrike" dirty="0">
                        <a:solidFill>
                          <a:srgbClr val="000000"/>
                        </a:solidFill>
                        <a:latin typeface="Calibri"/>
                      </a:endParaRPr>
                    </a:p>
                  </a:txBody>
                  <a:tcPr marL="0" marR="0" marT="0" marB="0" anchor="b">
                    <a:lnL>
                      <a:noFill/>
                    </a:lnL>
                    <a:lnR>
                      <a:noFill/>
                    </a:lnR>
                    <a:lnT>
                      <a:noFill/>
                    </a:lnT>
                    <a:lnB>
                      <a:noFill/>
                    </a:lnB>
                    <a:solidFill>
                      <a:srgbClr val="F8F8F8"/>
                    </a:solidFill>
                  </a:tcPr>
                </a:tc>
              </a:tr>
              <a:tr h="339293">
                <a:tc>
                  <a:txBody>
                    <a:bodyPr/>
                    <a:lstStyle/>
                    <a:p>
                      <a:pPr algn="l" rtl="0" fontAlgn="b"/>
                      <a:r>
                        <a:rPr lang="en-US" sz="800" b="0" i="0" u="none" strike="noStrike">
                          <a:solidFill>
                            <a:srgbClr val="000000"/>
                          </a:solidFill>
                          <a:latin typeface="Calibri"/>
                        </a:rPr>
                        <a:t>Submit capital budget request including business justification and medium staffing  plan and ROI to the CAO's office</a:t>
                      </a:r>
                    </a:p>
                  </a:txBody>
                  <a:tcPr marL="0" marR="0" marT="0" marB="0" anchor="b">
                    <a:lnL>
                      <a:noFill/>
                    </a:lnL>
                    <a:lnR>
                      <a:noFill/>
                    </a:lnR>
                    <a:lnT>
                      <a:noFill/>
                    </a:lnT>
                    <a:lnB>
                      <a:noFill/>
                    </a:lnB>
                    <a:solidFill>
                      <a:srgbClr val="DBE5F1"/>
                    </a:solidFill>
                  </a:tcPr>
                </a:tc>
                <a:tc>
                  <a:txBody>
                    <a:bodyPr/>
                    <a:lstStyle/>
                    <a:p>
                      <a:endParaRPr lang="en-US"/>
                    </a:p>
                  </a:txBody>
                  <a:tcPr marL="0" marR="0" marT="0" marB="0" anchor="b">
                    <a:lnL>
                      <a:noFill/>
                    </a:lnL>
                    <a:lnR>
                      <a:noFill/>
                    </a:lnR>
                    <a:lnT>
                      <a:noFill/>
                    </a:lnT>
                    <a:lnB>
                      <a:noFill/>
                    </a:lnB>
                  </a:tcPr>
                </a:tc>
                <a:tc>
                  <a:txBody>
                    <a:bodyPr/>
                    <a:lstStyle/>
                    <a:p>
                      <a:pPr algn="ctr" rtl="0" fontAlgn="b"/>
                      <a:r>
                        <a:rPr lang="en-US" sz="800" b="0" i="0" u="none" strike="noStrike">
                          <a:solidFill>
                            <a:srgbClr val="000000"/>
                          </a:solidFill>
                          <a:latin typeface="Calibri"/>
                        </a:rPr>
                        <a:t>Country Office/CD/CM (with RM)</a:t>
                      </a:r>
                    </a:p>
                  </a:txBody>
                  <a:tcPr marL="0" marR="0" marT="0" marB="0" anchor="b">
                    <a:lnL>
                      <a:noFill/>
                    </a:lnL>
                    <a:lnR>
                      <a:noFill/>
                    </a:lnR>
                    <a:lnT>
                      <a:noFill/>
                    </a:lnT>
                    <a:lnB>
                      <a:noFill/>
                    </a:lnB>
                    <a:solidFill>
                      <a:srgbClr val="DBE5F1"/>
                    </a:solidFill>
                  </a:tcPr>
                </a:tc>
              </a:tr>
              <a:tr h="307303">
                <a:tc>
                  <a:txBody>
                    <a:bodyPr/>
                    <a:lstStyle/>
                    <a:p>
                      <a:pPr algn="l" rtl="0" fontAlgn="b"/>
                      <a:r>
                        <a:rPr lang="en-US" sz="800" b="0" i="0" u="none" strike="noStrike" dirty="0">
                          <a:solidFill>
                            <a:srgbClr val="000000"/>
                          </a:solidFill>
                          <a:latin typeface="Calibri"/>
                        </a:rPr>
                        <a:t>Site evaluation, technical review of the project and recommendation</a:t>
                      </a:r>
                    </a:p>
                  </a:txBody>
                  <a:tcPr marL="0" marR="0" marT="0" marB="0" anchor="b">
                    <a:lnL>
                      <a:noFill/>
                    </a:lnL>
                    <a:lnR>
                      <a:noFill/>
                    </a:lnR>
                    <a:lnT>
                      <a:noFill/>
                    </a:lnT>
                    <a:lnB>
                      <a:noFill/>
                    </a:lnB>
                    <a:solidFill>
                      <a:srgbClr val="F8F8F8"/>
                    </a:solidFill>
                  </a:tcPr>
                </a:tc>
                <a:tc>
                  <a:txBody>
                    <a:bodyPr/>
                    <a:lstStyle/>
                    <a:p>
                      <a:endParaRPr lang="en-US"/>
                    </a:p>
                  </a:txBody>
                  <a:tcPr marL="0" marR="0" marT="0" marB="0" anchor="b">
                    <a:lnL>
                      <a:noFill/>
                    </a:lnL>
                    <a:lnR>
                      <a:noFill/>
                    </a:lnR>
                    <a:lnT>
                      <a:noFill/>
                    </a:lnT>
                    <a:lnB>
                      <a:noFill/>
                    </a:lnB>
                  </a:tcPr>
                </a:tc>
                <a:tc>
                  <a:txBody>
                    <a:bodyPr/>
                    <a:lstStyle/>
                    <a:p>
                      <a:pPr algn="ctr" rtl="0" fontAlgn="b"/>
                      <a:r>
                        <a:rPr lang="en-US" sz="800" b="0" i="0" u="none" strike="noStrike">
                          <a:solidFill>
                            <a:srgbClr val="000000"/>
                          </a:solidFill>
                          <a:latin typeface="Calibri"/>
                        </a:rPr>
                        <a:t>GSD/IMT</a:t>
                      </a:r>
                    </a:p>
                  </a:txBody>
                  <a:tcPr marL="0" marR="0" marT="0" marB="0" anchor="b">
                    <a:lnL>
                      <a:noFill/>
                    </a:lnL>
                    <a:lnR>
                      <a:noFill/>
                    </a:lnR>
                    <a:lnT>
                      <a:noFill/>
                    </a:lnT>
                    <a:lnB>
                      <a:noFill/>
                    </a:lnB>
                    <a:solidFill>
                      <a:srgbClr val="F8F8F8"/>
                    </a:solidFill>
                  </a:tcPr>
                </a:tc>
              </a:tr>
              <a:tr h="460955">
                <a:tc>
                  <a:txBody>
                    <a:bodyPr/>
                    <a:lstStyle/>
                    <a:p>
                      <a:pPr algn="l" rtl="0" fontAlgn="b"/>
                      <a:r>
                        <a:rPr lang="en-US" sz="800" b="0" i="0" u="none" strike="noStrike">
                          <a:solidFill>
                            <a:srgbClr val="000000"/>
                          </a:solidFill>
                          <a:latin typeface="Calibri"/>
                        </a:rPr>
                        <a:t>Prepare and submit a CB proposal based on the business justification and GSD/IMT recommendation to CRM (Corporate Resource Management)</a:t>
                      </a:r>
                    </a:p>
                  </a:txBody>
                  <a:tcPr marL="0" marR="0" marT="0" marB="0" anchor="b">
                    <a:lnL>
                      <a:noFill/>
                    </a:lnL>
                    <a:lnR>
                      <a:noFill/>
                    </a:lnR>
                    <a:lnT>
                      <a:noFill/>
                    </a:lnT>
                    <a:lnB>
                      <a:noFill/>
                    </a:lnB>
                    <a:solidFill>
                      <a:srgbClr val="DBE5F1"/>
                    </a:solidFill>
                  </a:tcPr>
                </a:tc>
                <a:tc>
                  <a:txBody>
                    <a:bodyPr/>
                    <a:lstStyle/>
                    <a:p>
                      <a:endParaRPr lang="en-US"/>
                    </a:p>
                  </a:txBody>
                  <a:tcPr marL="0" marR="0" marT="0" marB="0" anchor="b">
                    <a:lnL>
                      <a:noFill/>
                    </a:lnL>
                    <a:lnR>
                      <a:noFill/>
                    </a:lnR>
                    <a:lnT>
                      <a:noFill/>
                    </a:lnT>
                    <a:lnB>
                      <a:noFill/>
                    </a:lnB>
                  </a:tcPr>
                </a:tc>
                <a:tc>
                  <a:txBody>
                    <a:bodyPr/>
                    <a:lstStyle/>
                    <a:p>
                      <a:pPr algn="ctr" rtl="0" fontAlgn="b"/>
                      <a:r>
                        <a:rPr lang="en-US" sz="800" b="0" i="0" u="none" strike="noStrike">
                          <a:solidFill>
                            <a:srgbClr val="000000"/>
                          </a:solidFill>
                          <a:latin typeface="Calibri"/>
                        </a:rPr>
                        <a:t>Regional CAO's office/IMT/GSD</a:t>
                      </a:r>
                    </a:p>
                  </a:txBody>
                  <a:tcPr marL="0" marR="0" marT="0" marB="0" anchor="b">
                    <a:lnL>
                      <a:noFill/>
                    </a:lnL>
                    <a:lnR>
                      <a:noFill/>
                    </a:lnR>
                    <a:lnT>
                      <a:noFill/>
                    </a:lnT>
                    <a:lnB>
                      <a:noFill/>
                    </a:lnB>
                    <a:solidFill>
                      <a:srgbClr val="DBE5F1"/>
                    </a:solidFill>
                  </a:tcPr>
                </a:tc>
              </a:tr>
              <a:tr h="273732">
                <a:tc>
                  <a:txBody>
                    <a:bodyPr/>
                    <a:lstStyle/>
                    <a:p>
                      <a:pPr algn="l" rtl="0" fontAlgn="b"/>
                      <a:r>
                        <a:rPr lang="en-US" sz="800" b="0" i="0" u="none" strike="noStrike">
                          <a:solidFill>
                            <a:srgbClr val="000000"/>
                          </a:solidFill>
                          <a:latin typeface="Calibri"/>
                        </a:rPr>
                        <a:t>Review and approve the proposal and then release the Capital Budget</a:t>
                      </a:r>
                    </a:p>
                  </a:txBody>
                  <a:tcPr marL="0" marR="0" marT="0" marB="0" anchor="b">
                    <a:lnL>
                      <a:noFill/>
                    </a:lnL>
                    <a:lnR>
                      <a:noFill/>
                    </a:lnR>
                    <a:lnT>
                      <a:noFill/>
                    </a:lnT>
                    <a:lnB>
                      <a:noFill/>
                    </a:lnB>
                    <a:solidFill>
                      <a:srgbClr val="F8F8F8"/>
                    </a:solidFill>
                  </a:tcPr>
                </a:tc>
                <a:tc>
                  <a:txBody>
                    <a:bodyPr/>
                    <a:lstStyle/>
                    <a:p>
                      <a:endParaRPr lang="en-US"/>
                    </a:p>
                  </a:txBody>
                  <a:tcPr marL="0" marR="0" marT="0" marB="0" anchor="b">
                    <a:lnL>
                      <a:noFill/>
                    </a:lnL>
                    <a:lnR>
                      <a:noFill/>
                    </a:lnR>
                    <a:lnT>
                      <a:noFill/>
                    </a:lnT>
                    <a:lnB>
                      <a:noFill/>
                    </a:lnB>
                  </a:tcPr>
                </a:tc>
                <a:tc>
                  <a:txBody>
                    <a:bodyPr/>
                    <a:lstStyle/>
                    <a:p>
                      <a:pPr algn="ctr" rtl="0" fontAlgn="b"/>
                      <a:r>
                        <a:rPr lang="en-US" sz="800" b="0" i="0" u="none" strike="noStrike" dirty="0">
                          <a:solidFill>
                            <a:srgbClr val="000000"/>
                          </a:solidFill>
                          <a:latin typeface="Calibri"/>
                        </a:rPr>
                        <a:t>CFRPA</a:t>
                      </a:r>
                    </a:p>
                  </a:txBody>
                  <a:tcPr marL="0" marR="0" marT="0" marB="0" anchor="b">
                    <a:lnL>
                      <a:noFill/>
                    </a:lnL>
                    <a:lnR>
                      <a:noFill/>
                    </a:lnR>
                    <a:lnT>
                      <a:noFill/>
                    </a:lnT>
                    <a:lnB>
                      <a:noFill/>
                    </a:lnB>
                    <a:solidFill>
                      <a:srgbClr val="F8F8F8"/>
                    </a:solidFill>
                  </a:tcPr>
                </a:tc>
              </a:tr>
              <a:tr h="226039">
                <a:tc>
                  <a:txBody>
                    <a:bodyPr/>
                    <a:lstStyle/>
                    <a:p>
                      <a:pPr algn="l" rtl="0" fontAlgn="b"/>
                      <a:r>
                        <a:rPr lang="en-US" sz="800" b="0" i="0" u="none" strike="noStrike">
                          <a:solidFill>
                            <a:srgbClr val="000000"/>
                          </a:solidFill>
                          <a:latin typeface="Calibri"/>
                        </a:rPr>
                        <a:t>Implementation of the project</a:t>
                      </a:r>
                    </a:p>
                  </a:txBody>
                  <a:tcPr marL="0" marR="0" marT="0" marB="0" anchor="b">
                    <a:lnL>
                      <a:noFill/>
                    </a:lnL>
                    <a:lnR>
                      <a:noFill/>
                    </a:lnR>
                    <a:lnT>
                      <a:noFill/>
                    </a:lnT>
                    <a:lnB>
                      <a:noFill/>
                    </a:lnB>
                    <a:solidFill>
                      <a:srgbClr val="DBE5F1"/>
                    </a:solidFill>
                  </a:tcPr>
                </a:tc>
                <a:tc>
                  <a:txBody>
                    <a:bodyPr/>
                    <a:lstStyle/>
                    <a:p>
                      <a:endParaRPr lang="en-US"/>
                    </a:p>
                  </a:txBody>
                  <a:tcPr marL="0" marR="0" marT="0" marB="0" anchor="b">
                    <a:lnL>
                      <a:noFill/>
                    </a:lnL>
                    <a:lnR>
                      <a:noFill/>
                    </a:lnR>
                    <a:lnT>
                      <a:noFill/>
                    </a:lnT>
                    <a:lnB>
                      <a:noFill/>
                    </a:lnB>
                  </a:tcPr>
                </a:tc>
                <a:tc>
                  <a:txBody>
                    <a:bodyPr/>
                    <a:lstStyle/>
                    <a:p>
                      <a:pPr algn="ctr" rtl="0" fontAlgn="b"/>
                      <a:r>
                        <a:rPr lang="en-US" sz="800" b="0" i="0" u="none" strike="noStrike">
                          <a:solidFill>
                            <a:srgbClr val="000000"/>
                          </a:solidFill>
                          <a:latin typeface="Calibri"/>
                        </a:rPr>
                        <a:t>GSD</a:t>
                      </a:r>
                    </a:p>
                  </a:txBody>
                  <a:tcPr marL="0" marR="0" marT="0" marB="0" anchor="b">
                    <a:lnL>
                      <a:noFill/>
                    </a:lnL>
                    <a:lnR>
                      <a:noFill/>
                    </a:lnR>
                    <a:lnT>
                      <a:noFill/>
                    </a:lnT>
                    <a:lnB>
                      <a:noFill/>
                    </a:lnB>
                    <a:solidFill>
                      <a:srgbClr val="DBE5F1"/>
                    </a:solidFill>
                  </a:tcPr>
                </a:tc>
              </a:tr>
              <a:tr h="265350">
                <a:tc>
                  <a:txBody>
                    <a:bodyPr/>
                    <a:lstStyle/>
                    <a:p>
                      <a:pPr algn="l" rtl="0" fontAlgn="b"/>
                      <a:r>
                        <a:rPr lang="en-US" sz="800" b="0" i="0" u="none" strike="noStrike">
                          <a:solidFill>
                            <a:srgbClr val="000000"/>
                          </a:solidFill>
                          <a:latin typeface="Calibri"/>
                        </a:rPr>
                        <a:t>Budget control and manage the project</a:t>
                      </a:r>
                    </a:p>
                  </a:txBody>
                  <a:tcPr marL="0" marR="0" marT="0" marB="0" anchor="b">
                    <a:lnL>
                      <a:noFill/>
                    </a:lnL>
                    <a:lnR>
                      <a:noFill/>
                    </a:lnR>
                    <a:lnT>
                      <a:noFill/>
                    </a:lnT>
                    <a:lnB>
                      <a:noFill/>
                    </a:lnB>
                    <a:solidFill>
                      <a:srgbClr val="F8F8F8"/>
                    </a:solidFill>
                  </a:tcPr>
                </a:tc>
                <a:tc>
                  <a:txBody>
                    <a:bodyPr/>
                    <a:lstStyle/>
                    <a:p>
                      <a:endParaRPr lang="en-US"/>
                    </a:p>
                  </a:txBody>
                  <a:tcPr marL="0" marR="0" marT="0" marB="0" anchor="b">
                    <a:lnL>
                      <a:noFill/>
                    </a:lnL>
                    <a:lnR>
                      <a:noFill/>
                    </a:lnR>
                    <a:lnT>
                      <a:noFill/>
                    </a:lnT>
                    <a:lnB>
                      <a:noFill/>
                    </a:lnB>
                  </a:tcPr>
                </a:tc>
                <a:tc>
                  <a:txBody>
                    <a:bodyPr/>
                    <a:lstStyle/>
                    <a:p>
                      <a:pPr algn="ctr" rtl="0" fontAlgn="b"/>
                      <a:r>
                        <a:rPr lang="en-US" sz="800" b="0" i="0" u="none" strike="noStrike">
                          <a:solidFill>
                            <a:srgbClr val="000000"/>
                          </a:solidFill>
                          <a:latin typeface="Calibri"/>
                        </a:rPr>
                        <a:t>GSD/IMT jointly with Project lead/CD/CM</a:t>
                      </a:r>
                    </a:p>
                  </a:txBody>
                  <a:tcPr marL="0" marR="0" marT="0" marB="0" anchor="b">
                    <a:lnL>
                      <a:noFill/>
                    </a:lnL>
                    <a:lnR>
                      <a:noFill/>
                    </a:lnR>
                    <a:lnT>
                      <a:noFill/>
                    </a:lnT>
                    <a:lnB>
                      <a:noFill/>
                    </a:lnB>
                    <a:solidFill>
                      <a:srgbClr val="F8F8F8"/>
                    </a:solidFill>
                  </a:tcPr>
                </a:tc>
              </a:tr>
              <a:tr h="322642">
                <a:tc>
                  <a:txBody>
                    <a:bodyPr/>
                    <a:lstStyle/>
                    <a:p>
                      <a:pPr algn="l" rtl="0" fontAlgn="b"/>
                      <a:r>
                        <a:rPr lang="en-US" sz="800" b="0" i="0" u="none" strike="noStrike">
                          <a:solidFill>
                            <a:srgbClr val="000000"/>
                          </a:solidFill>
                          <a:latin typeface="Calibri"/>
                        </a:rPr>
                        <a:t>Advise on legal and contractual issues and clear the lease (CO office lease only)</a:t>
                      </a:r>
                    </a:p>
                  </a:txBody>
                  <a:tcPr marL="0" marR="0" marT="0" marB="0" anchor="b">
                    <a:lnL>
                      <a:noFill/>
                    </a:lnL>
                    <a:lnR>
                      <a:noFill/>
                    </a:lnR>
                    <a:lnT>
                      <a:noFill/>
                    </a:lnT>
                    <a:lnB>
                      <a:noFill/>
                    </a:lnB>
                    <a:solidFill>
                      <a:srgbClr val="DBE5F1"/>
                    </a:solidFill>
                  </a:tcPr>
                </a:tc>
                <a:tc>
                  <a:txBody>
                    <a:bodyPr/>
                    <a:lstStyle/>
                    <a:p>
                      <a:endParaRPr lang="en-US"/>
                    </a:p>
                  </a:txBody>
                  <a:tcPr marL="0" marR="0" marT="0" marB="0" anchor="b">
                    <a:lnL>
                      <a:noFill/>
                    </a:lnL>
                    <a:lnR>
                      <a:noFill/>
                    </a:lnR>
                    <a:lnT>
                      <a:noFill/>
                    </a:lnT>
                    <a:lnB>
                      <a:noFill/>
                    </a:lnB>
                  </a:tcPr>
                </a:tc>
                <a:tc>
                  <a:txBody>
                    <a:bodyPr/>
                    <a:lstStyle/>
                    <a:p>
                      <a:pPr algn="ctr" rtl="0" fontAlgn="b"/>
                      <a:r>
                        <a:rPr lang="en-US" sz="800" b="0" i="0" u="none" strike="noStrike">
                          <a:solidFill>
                            <a:srgbClr val="000000"/>
                          </a:solidFill>
                          <a:latin typeface="Calibri"/>
                        </a:rPr>
                        <a:t>LEG (Legal department)</a:t>
                      </a:r>
                    </a:p>
                  </a:txBody>
                  <a:tcPr marL="0" marR="0" marT="0" marB="0" anchor="b">
                    <a:lnL>
                      <a:noFill/>
                    </a:lnL>
                    <a:lnR>
                      <a:noFill/>
                    </a:lnR>
                    <a:lnT>
                      <a:noFill/>
                    </a:lnT>
                    <a:lnB>
                      <a:noFill/>
                    </a:lnB>
                    <a:solidFill>
                      <a:srgbClr val="DBE5F1"/>
                    </a:solidFill>
                  </a:tcPr>
                </a:tc>
              </a:tr>
              <a:tr h="212652">
                <a:tc>
                  <a:txBody>
                    <a:bodyPr/>
                    <a:lstStyle/>
                    <a:p>
                      <a:pPr algn="l" rtl="0" fontAlgn="b"/>
                      <a:r>
                        <a:rPr lang="en-US" sz="800" b="0" i="0" u="none" strike="noStrike">
                          <a:solidFill>
                            <a:srgbClr val="000000"/>
                          </a:solidFill>
                          <a:latin typeface="Calibri"/>
                        </a:rPr>
                        <a:t>Authorize payments based on information provided by IMT/GSD</a:t>
                      </a:r>
                    </a:p>
                  </a:txBody>
                  <a:tcPr marL="0" marR="0" marT="0" marB="0" anchor="b">
                    <a:lnL>
                      <a:noFill/>
                    </a:lnL>
                    <a:lnR>
                      <a:noFill/>
                    </a:lnR>
                    <a:lnT>
                      <a:noFill/>
                    </a:lnT>
                    <a:lnB>
                      <a:noFill/>
                    </a:lnB>
                    <a:solidFill>
                      <a:srgbClr val="F8F8F8"/>
                    </a:solidFill>
                  </a:tcPr>
                </a:tc>
                <a:tc>
                  <a:txBody>
                    <a:bodyPr/>
                    <a:lstStyle/>
                    <a:p>
                      <a:endParaRPr lang="en-US"/>
                    </a:p>
                  </a:txBody>
                  <a:tcPr marL="0" marR="0" marT="0" marB="0" anchor="b">
                    <a:lnL>
                      <a:noFill/>
                    </a:lnL>
                    <a:lnR>
                      <a:noFill/>
                    </a:lnR>
                    <a:lnT>
                      <a:noFill/>
                    </a:lnT>
                    <a:lnB>
                      <a:noFill/>
                    </a:lnB>
                  </a:tcPr>
                </a:tc>
                <a:tc>
                  <a:txBody>
                    <a:bodyPr/>
                    <a:lstStyle/>
                    <a:p>
                      <a:pPr algn="ctr" rtl="0" fontAlgn="b"/>
                      <a:r>
                        <a:rPr lang="en-US" sz="800" b="0" i="0" u="none" strike="noStrike">
                          <a:solidFill>
                            <a:srgbClr val="000000"/>
                          </a:solidFill>
                          <a:latin typeface="Calibri"/>
                        </a:rPr>
                        <a:t>CD/CM (with RM)</a:t>
                      </a:r>
                    </a:p>
                  </a:txBody>
                  <a:tcPr marL="0" marR="0" marT="0" marB="0" anchor="b">
                    <a:lnL>
                      <a:noFill/>
                    </a:lnL>
                    <a:lnR>
                      <a:noFill/>
                    </a:lnR>
                    <a:lnT>
                      <a:noFill/>
                    </a:lnT>
                    <a:lnB>
                      <a:noFill/>
                    </a:lnB>
                    <a:solidFill>
                      <a:srgbClr val="F8F8F8"/>
                    </a:solidFill>
                  </a:tcPr>
                </a:tc>
              </a:tr>
              <a:tr h="186727">
                <a:tc>
                  <a:txBody>
                    <a:bodyPr/>
                    <a:lstStyle/>
                    <a:p>
                      <a:pPr algn="l" rtl="0" fontAlgn="b"/>
                      <a:r>
                        <a:rPr lang="en-US" sz="800" b="0" i="0" u="none" strike="noStrike" dirty="0">
                          <a:solidFill>
                            <a:srgbClr val="000000"/>
                          </a:solidFill>
                          <a:latin typeface="Calibri"/>
                        </a:rPr>
                        <a:t>Monitoring the project expenditures against the CB</a:t>
                      </a:r>
                    </a:p>
                  </a:txBody>
                  <a:tcPr marL="0" marR="0" marT="0" marB="0" anchor="b">
                    <a:lnL>
                      <a:noFill/>
                    </a:lnL>
                    <a:lnR>
                      <a:noFill/>
                    </a:lnR>
                    <a:lnT>
                      <a:noFill/>
                    </a:lnT>
                    <a:lnB>
                      <a:noFill/>
                    </a:lnB>
                    <a:solidFill>
                      <a:srgbClr val="C5D9F1"/>
                    </a:solidFill>
                  </a:tcPr>
                </a:tc>
                <a:tc>
                  <a:txBody>
                    <a:bodyPr/>
                    <a:lstStyle/>
                    <a:p>
                      <a:endParaRPr lang="en-US"/>
                    </a:p>
                  </a:txBody>
                  <a:tcPr marL="0" marR="0" marT="0" marB="0" anchor="b">
                    <a:lnL>
                      <a:noFill/>
                    </a:lnL>
                    <a:lnR>
                      <a:noFill/>
                    </a:lnR>
                    <a:lnT>
                      <a:noFill/>
                    </a:lnT>
                    <a:lnB>
                      <a:noFill/>
                    </a:lnB>
                  </a:tcPr>
                </a:tc>
                <a:tc>
                  <a:txBody>
                    <a:bodyPr/>
                    <a:lstStyle/>
                    <a:p>
                      <a:pPr algn="ctr" rtl="0" fontAlgn="b"/>
                      <a:r>
                        <a:rPr lang="en-US" sz="800" b="0" i="0" u="none" strike="noStrike" dirty="0">
                          <a:solidFill>
                            <a:srgbClr val="000000"/>
                          </a:solidFill>
                          <a:latin typeface="Calibri"/>
                        </a:rPr>
                        <a:t>CAO's office, CFRPA and ACT (Accounting)</a:t>
                      </a:r>
                    </a:p>
                  </a:txBody>
                  <a:tcPr marL="0" marR="0" marT="0" marB="0" anchor="b">
                    <a:lnL>
                      <a:noFill/>
                    </a:lnL>
                    <a:lnR>
                      <a:noFill/>
                    </a:lnR>
                    <a:lnT>
                      <a:noFill/>
                    </a:lnT>
                    <a:lnB>
                      <a:noFill/>
                    </a:lnB>
                    <a:solidFill>
                      <a:srgbClr val="C5D9F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1" descr="1370665001_8c3329d0af"/>
          <p:cNvPicPr>
            <a:picLocks noGrp="1" noChangeAspect="1" noChangeArrowheads="1"/>
          </p:cNvPicPr>
          <p:nvPr>
            <p:ph idx="1"/>
          </p:nvPr>
        </p:nvPicPr>
        <p:blipFill>
          <a:blip r:embed="rId3" cstate="print"/>
          <a:srcRect/>
          <a:stretch>
            <a:fillRect/>
          </a:stretch>
        </p:blipFill>
        <p:spPr>
          <a:xfrm>
            <a:off x="2830217" y="2053101"/>
            <a:ext cx="3321050" cy="2644856"/>
          </a:xfrm>
        </p:spPr>
      </p:pic>
      <p:sp>
        <p:nvSpPr>
          <p:cNvPr id="5" name="TextBox 4"/>
          <p:cNvSpPr txBox="1"/>
          <p:nvPr/>
        </p:nvSpPr>
        <p:spPr>
          <a:xfrm>
            <a:off x="571168" y="4516844"/>
            <a:ext cx="8372475" cy="1692771"/>
          </a:xfrm>
          <a:prstGeom prst="rect">
            <a:avLst/>
          </a:prstGeom>
          <a:noFill/>
        </p:spPr>
        <p:txBody>
          <a:bodyPr wrap="square" rtlCol="0">
            <a:spAutoFit/>
          </a:bodyPr>
          <a:lstStyle/>
          <a:p>
            <a:pPr algn="ctr"/>
            <a:r>
              <a:rPr lang="en-US" sz="2000" dirty="0" smtClean="0">
                <a:latin typeface="Arial" pitchFamily="34" charset="0"/>
                <a:cs typeface="Arial" pitchFamily="34" charset="0"/>
              </a:rPr>
              <a:t>…Was GSDPR involved in the procurement of the vehicle? </a:t>
            </a:r>
          </a:p>
          <a:p>
            <a:pPr algn="ctr"/>
            <a:endParaRPr lang="en-US" sz="2000" dirty="0" smtClean="0">
              <a:latin typeface="Arial" pitchFamily="34" charset="0"/>
              <a:cs typeface="Arial" pitchFamily="34" charset="0"/>
            </a:endParaRPr>
          </a:p>
          <a:p>
            <a:pPr algn="ctr"/>
            <a:r>
              <a:rPr lang="en-US" sz="2000" dirty="0" smtClean="0">
                <a:latin typeface="Arial" pitchFamily="34" charset="0"/>
                <a:cs typeface="Arial" pitchFamily="34" charset="0"/>
              </a:rPr>
              <a:t>…Is the order for a Bank standard vehicle? If not, has the regional VP or CAO approved the purchase? </a:t>
            </a:r>
          </a:p>
          <a:p>
            <a:endParaRPr lang="en-US" dirty="0"/>
          </a:p>
        </p:txBody>
      </p:sp>
      <p:sp>
        <p:nvSpPr>
          <p:cNvPr id="7" name="TextBox 6"/>
          <p:cNvSpPr txBox="1"/>
          <p:nvPr/>
        </p:nvSpPr>
        <p:spPr>
          <a:xfrm>
            <a:off x="368000" y="821631"/>
            <a:ext cx="8575040" cy="1446550"/>
          </a:xfrm>
          <a:prstGeom prst="rect">
            <a:avLst/>
          </a:prstGeom>
          <a:noFill/>
        </p:spPr>
        <p:txBody>
          <a:bodyPr wrap="square" rtlCol="0">
            <a:spAutoFit/>
          </a:bodyPr>
          <a:lstStyle/>
          <a:p>
            <a:pPr algn="ctr"/>
            <a:r>
              <a:rPr lang="en-US" sz="2800" b="1" dirty="0" smtClean="0">
                <a:solidFill>
                  <a:srgbClr val="336699"/>
                </a:solidFill>
                <a:latin typeface="Gill Sans"/>
              </a:rPr>
              <a:t>Remember the Capital Budget Rules</a:t>
            </a:r>
          </a:p>
          <a:p>
            <a:pPr algn="ctr"/>
            <a:endParaRPr lang="en-US" sz="2000" b="1" dirty="0" smtClean="0">
              <a:latin typeface="Gill Sans"/>
            </a:endParaRPr>
          </a:p>
          <a:p>
            <a:pPr algn="ctr"/>
            <a:r>
              <a:rPr lang="en-US" sz="2000" b="1" dirty="0" smtClean="0">
                <a:solidFill>
                  <a:srgbClr val="FF0000"/>
                </a:solidFill>
                <a:latin typeface="Gill Sans"/>
              </a:rPr>
              <a:t>Don’t Recommend Making a Vehicle Purchase Approval Before Asking…</a:t>
            </a:r>
            <a:endParaRPr lang="en-US" sz="2000" b="1" dirty="0">
              <a:solidFill>
                <a:srgbClr val="FF0000"/>
              </a:solidFill>
              <a:latin typeface="Gill Sans"/>
            </a:endParaRPr>
          </a:p>
        </p:txBody>
      </p:sp>
      <p:grpSp>
        <p:nvGrpSpPr>
          <p:cNvPr id="8" name="Group 3"/>
          <p:cNvGrpSpPr>
            <a:grpSpLocks/>
          </p:cNvGrpSpPr>
          <p:nvPr/>
        </p:nvGrpSpPr>
        <p:grpSpPr bwMode="auto">
          <a:xfrm>
            <a:off x="323850" y="146050"/>
            <a:ext cx="847725" cy="552450"/>
            <a:chOff x="105" y="92"/>
            <a:chExt cx="534" cy="348"/>
          </a:xfrm>
        </p:grpSpPr>
        <p:pic>
          <p:nvPicPr>
            <p:cNvPr id="9" name="Picture 4"/>
            <p:cNvPicPr>
              <a:picLocks noChangeAspect="1"/>
            </p:cNvPicPr>
            <p:nvPr/>
          </p:nvPicPr>
          <p:blipFill>
            <a:blip r:embed="rId4" cstate="print"/>
            <a:srcRect/>
            <a:stretch>
              <a:fillRect/>
            </a:stretch>
          </p:blipFill>
          <p:spPr bwMode="auto">
            <a:xfrm>
              <a:off x="105" y="92"/>
              <a:ext cx="534" cy="348"/>
            </a:xfrm>
            <a:prstGeom prst="rect">
              <a:avLst/>
            </a:prstGeom>
            <a:noFill/>
            <a:ln w="25400">
              <a:noFill/>
              <a:miter lim="800000"/>
              <a:headEnd/>
              <a:tailEnd/>
            </a:ln>
            <a:effectLst/>
          </p:spPr>
        </p:pic>
        <p:sp>
          <p:nvSpPr>
            <p:cNvPr id="10" name="Rectangle 11"/>
            <p:cNvSpPr>
              <a:spLocks noChangeArrowheads="1"/>
            </p:cNvSpPr>
            <p:nvPr/>
          </p:nvSpPr>
          <p:spPr bwMode="auto">
            <a:xfrm>
              <a:off x="372" y="130"/>
              <a:ext cx="126"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5</a:t>
              </a:r>
              <a:endParaRPr lang="en-US" sz="2800" b="1" dirty="0">
                <a:solidFill>
                  <a:srgbClr val="006699"/>
                </a:solidFill>
                <a:latin typeface="Gill Sans"/>
                <a:sym typeface="Gill Sans"/>
              </a:endParaRPr>
            </a:p>
          </p:txBody>
        </p:sp>
      </p:grpSp>
      <p:sp>
        <p:nvSpPr>
          <p:cNvPr id="11"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smtClean="0">
                <a:solidFill>
                  <a:schemeClr val="bg1"/>
                </a:solidFill>
                <a:latin typeface="Arial" pitchFamily="34" charset="0"/>
              </a:rPr>
              <a:t>Top Resource Management  Must Know Disciplines</a:t>
            </a:r>
            <a:endParaRPr lang="en-US" sz="2100" b="1" dirty="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323850" y="146050"/>
            <a:ext cx="847725" cy="552450"/>
            <a:chOff x="105" y="92"/>
            <a:chExt cx="534" cy="348"/>
          </a:xfrm>
        </p:grpSpPr>
        <p:pic>
          <p:nvPicPr>
            <p:cNvPr id="5" name="Picture 3"/>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6" name="Rectangle 11"/>
            <p:cNvSpPr>
              <a:spLocks noChangeArrowheads="1"/>
            </p:cNvSpPr>
            <p:nvPr/>
          </p:nvSpPr>
          <p:spPr bwMode="auto">
            <a:xfrm>
              <a:off x="373" y="130"/>
              <a:ext cx="125" cy="269"/>
            </a:xfrm>
            <a:prstGeom prst="rect">
              <a:avLst/>
            </a:prstGeom>
            <a:noFill/>
            <a:ln w="9525">
              <a:noFill/>
              <a:miter lim="800000"/>
              <a:headEnd/>
              <a:tailEnd/>
            </a:ln>
          </p:spPr>
          <p:txBody>
            <a:bodyPr wrap="none" lIns="0" tIns="0" rIns="0" bIns="0">
              <a:spAutoFit/>
            </a:bodyPr>
            <a:lstStyle/>
            <a:p>
              <a:pPr algn="ctr"/>
              <a:r>
                <a:rPr lang="en-US" sz="2800" b="1">
                  <a:solidFill>
                    <a:srgbClr val="006699"/>
                  </a:solidFill>
                  <a:latin typeface="Gill Sans"/>
                  <a:sym typeface="Gill Sans"/>
                </a:rPr>
                <a:t>6</a:t>
              </a:r>
            </a:p>
          </p:txBody>
        </p:sp>
      </p:grpSp>
      <p:sp>
        <p:nvSpPr>
          <p:cNvPr id="7" name="Title 1"/>
          <p:cNvSpPr>
            <a:spLocks/>
          </p:cNvSpPr>
          <p:nvPr/>
        </p:nvSpPr>
        <p:spPr bwMode="auto">
          <a:xfrm>
            <a:off x="1385888" y="190426"/>
            <a:ext cx="7378700" cy="685800"/>
          </a:xfrm>
          <a:prstGeom prst="rect">
            <a:avLst/>
          </a:prstGeom>
          <a:noFill/>
          <a:ln w="9525">
            <a:noFill/>
            <a:miter lim="800000"/>
            <a:headEnd/>
            <a:tailEnd/>
          </a:ln>
        </p:spPr>
        <p:txBody>
          <a:bodyPr anchor="b"/>
          <a:lstStyle/>
          <a:p>
            <a:pPr eaLnBrk="0" hangingPunct="0">
              <a:lnSpc>
                <a:spcPct val="90000"/>
              </a:lnSpc>
            </a:pPr>
            <a:r>
              <a:rPr lang="en-US" sz="2100" b="1" dirty="0" smtClean="0">
                <a:solidFill>
                  <a:schemeClr val="bg1"/>
                </a:solidFill>
                <a:latin typeface="Arial" pitchFamily="34" charset="0"/>
              </a:rPr>
              <a:t>Top Resource Management  Must Know Disciplines 			   </a:t>
            </a:r>
            <a:endParaRPr lang="en-US" sz="1800" b="1" dirty="0">
              <a:solidFill>
                <a:schemeClr val="bg1"/>
              </a:solidFill>
              <a:latin typeface="Arial" pitchFamily="34" charset="0"/>
            </a:endParaRPr>
          </a:p>
        </p:txBody>
      </p:sp>
      <p:sp>
        <p:nvSpPr>
          <p:cNvPr id="8" name="Title 1"/>
          <p:cNvSpPr>
            <a:spLocks/>
          </p:cNvSpPr>
          <p:nvPr/>
        </p:nvSpPr>
        <p:spPr bwMode="auto">
          <a:xfrm>
            <a:off x="747713" y="1143000"/>
            <a:ext cx="7650162" cy="685800"/>
          </a:xfrm>
          <a:prstGeom prst="rect">
            <a:avLst/>
          </a:prstGeom>
          <a:noFill/>
          <a:ln w="9525">
            <a:noFill/>
            <a:miter lim="800000"/>
            <a:headEnd/>
            <a:tailEnd/>
          </a:ln>
        </p:spPr>
        <p:txBody>
          <a:bodyPr anchor="ctr"/>
          <a:lstStyle/>
          <a:p>
            <a:pPr algn="ctr"/>
            <a:r>
              <a:rPr lang="en-US" sz="2800" b="1" dirty="0" smtClean="0">
                <a:solidFill>
                  <a:srgbClr val="006699"/>
                </a:solidFill>
                <a:latin typeface="Gill Sans"/>
              </a:rPr>
              <a:t>Managing Learning Budgets</a:t>
            </a:r>
            <a:endParaRPr lang="en-US" sz="2800" b="1" dirty="0">
              <a:solidFill>
                <a:srgbClr val="006699"/>
              </a:solidFill>
              <a:latin typeface="Gill Sans"/>
            </a:endParaRPr>
          </a:p>
        </p:txBody>
      </p:sp>
      <p:sp>
        <p:nvSpPr>
          <p:cNvPr id="10" name="TextBox 9"/>
          <p:cNvSpPr txBox="1"/>
          <p:nvPr/>
        </p:nvSpPr>
        <p:spPr>
          <a:xfrm>
            <a:off x="159488" y="1903228"/>
            <a:ext cx="8835656" cy="4739759"/>
          </a:xfrm>
          <a:prstGeom prst="rect">
            <a:avLst/>
          </a:prstGeom>
          <a:noFill/>
        </p:spPr>
        <p:txBody>
          <a:bodyPr wrap="square" rtlCol="0">
            <a:spAutoFit/>
          </a:bodyPr>
          <a:lstStyle/>
          <a:p>
            <a:pPr>
              <a:buFont typeface="Arial" pitchFamily="34" charset="0"/>
              <a:buChar char="•"/>
            </a:pPr>
            <a:r>
              <a:rPr lang="en-US" sz="1800" dirty="0" smtClean="0"/>
              <a:t> </a:t>
            </a:r>
            <a:r>
              <a:rPr lang="en-US" sz="2000" dirty="0" smtClean="0">
                <a:latin typeface="Calibri" pitchFamily="34" charset="0"/>
              </a:rPr>
              <a:t>Managers are responsible for staff learning and need to incorporate learning plans into  their budgets. </a:t>
            </a:r>
          </a:p>
          <a:p>
            <a:endParaRPr lang="en-US" sz="2000" dirty="0" smtClean="0">
              <a:latin typeface="Calibri" pitchFamily="34" charset="0"/>
            </a:endParaRPr>
          </a:p>
          <a:p>
            <a:pPr>
              <a:buFont typeface="Arial" pitchFamily="34" charset="0"/>
              <a:buChar char="•"/>
            </a:pPr>
            <a:r>
              <a:rPr lang="en-US" sz="2000" dirty="0" smtClean="0">
                <a:latin typeface="Calibri" pitchFamily="34" charset="0"/>
              </a:rPr>
              <a:t>Learning budget is monitored separately by CFR and Learning Board. </a:t>
            </a:r>
          </a:p>
          <a:p>
            <a:endParaRPr lang="en-US" sz="2000" dirty="0" smtClean="0">
              <a:latin typeface="Calibri" pitchFamily="34" charset="0"/>
            </a:endParaRPr>
          </a:p>
          <a:p>
            <a:pPr>
              <a:buFont typeface="Arial" pitchFamily="34" charset="0"/>
              <a:buChar char="•"/>
            </a:pPr>
            <a:r>
              <a:rPr lang="en-US" sz="2000" dirty="0" smtClean="0">
                <a:latin typeface="Calibri" pitchFamily="34" charset="0"/>
              </a:rPr>
              <a:t> Learning Budget  comes as part of the base budget : Learning Board issues a recommendation on the learning budget, but the actual envelope provided to VPU by the CFR assumes that VPU will allocate a portion of its budget to learning, following the recommendation provided by the Learning Board. </a:t>
            </a:r>
          </a:p>
          <a:p>
            <a:endParaRPr lang="en-US" sz="2000" dirty="0" smtClean="0">
              <a:latin typeface="Calibri" pitchFamily="34" charset="0"/>
            </a:endParaRPr>
          </a:p>
          <a:p>
            <a:pPr>
              <a:buFont typeface="Arial" pitchFamily="34" charset="0"/>
              <a:buChar char="•"/>
            </a:pPr>
            <a:r>
              <a:rPr lang="en-US" sz="2000" dirty="0" smtClean="0">
                <a:latin typeface="Calibri" pitchFamily="34" charset="0"/>
              </a:rPr>
              <a:t>CMU receives budget for Manager/CD and GA-GD staff training</a:t>
            </a:r>
          </a:p>
          <a:p>
            <a:endParaRPr lang="en-US" sz="2000" dirty="0" smtClean="0">
              <a:latin typeface="Calibri" pitchFamily="34" charset="0"/>
            </a:endParaRPr>
          </a:p>
          <a:p>
            <a:pPr>
              <a:buFont typeface="Arial" pitchFamily="34" charset="0"/>
              <a:buChar char="•"/>
            </a:pPr>
            <a:r>
              <a:rPr lang="en-US" sz="2000" dirty="0" smtClean="0">
                <a:latin typeface="Calibri" pitchFamily="34" charset="0"/>
              </a:rPr>
              <a:t>SMU staff’s training is funded through their SMUs.</a:t>
            </a:r>
          </a:p>
          <a:p>
            <a:endParaRPr lang="en-US" sz="1800"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HR_Presentation_2007</Template>
  <TotalTime>34294</TotalTime>
  <Words>1174</Words>
  <Application>Microsoft Office PowerPoint</Application>
  <PresentationFormat>On-screen Show (4:3)</PresentationFormat>
  <Paragraphs>202</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Capsules</vt:lpstr>
      <vt:lpstr>Mastering the Role of being an Effective Resource Management  Analyst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as Power:  Listening, Inquiry, &amp; Feedback</dc:title>
  <dc:creator>Presentation</dc:creator>
  <cp:lastModifiedBy>Khaled F. Sherif</cp:lastModifiedBy>
  <cp:revision>1570</cp:revision>
  <dcterms:created xsi:type="dcterms:W3CDTF">2001-12-07T15:29:45Z</dcterms:created>
  <dcterms:modified xsi:type="dcterms:W3CDTF">2012-11-09T16:09:56Z</dcterms:modified>
</cp:coreProperties>
</file>