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14"/>
  </p:notesMasterIdLst>
  <p:handoutMasterIdLst>
    <p:handoutMasterId r:id="rId15"/>
  </p:handoutMasterIdLst>
  <p:sldIdLst>
    <p:sldId id="256" r:id="rId2"/>
    <p:sldId id="257" r:id="rId3"/>
    <p:sldId id="258" r:id="rId4"/>
    <p:sldId id="306" r:id="rId5"/>
    <p:sldId id="307" r:id="rId6"/>
    <p:sldId id="308" r:id="rId7"/>
    <p:sldId id="301" r:id="rId8"/>
    <p:sldId id="309" r:id="rId9"/>
    <p:sldId id="310" r:id="rId10"/>
    <p:sldId id="311" r:id="rId11"/>
    <p:sldId id="305" r:id="rId12"/>
    <p:sldId id="315" r:id="rId13"/>
  </p:sldIdLst>
  <p:sldSz cx="9144000" cy="6858000" type="screen4x3"/>
  <p:notesSz cx="6858000" cy="9180513"/>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00"/>
    <a:srgbClr val="DDDDDD"/>
    <a:srgbClr val="000000"/>
    <a:srgbClr val="A7C4FF"/>
    <a:srgbClr val="BFBFF7"/>
    <a:srgbClr val="5F5F5F"/>
    <a:srgbClr val="80808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23" autoAdjust="0"/>
    <p:restoredTop sz="94660"/>
  </p:normalViewPr>
  <p:slideViewPr>
    <p:cSldViewPr>
      <p:cViewPr varScale="1">
        <p:scale>
          <a:sx n="71" d="100"/>
          <a:sy n="71" d="100"/>
        </p:scale>
        <p:origin x="-3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241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2419"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2420"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2421"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DCED063-9A09-418B-9940-AC0484962C3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4626"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94627"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94628" name="Rectangle 4"/>
          <p:cNvSpPr>
            <a:spLocks noRot="1" noChangeArrowheads="1" noTextEdit="1"/>
          </p:cNvSpPr>
          <p:nvPr>
            <p:ph type="sldImg" idx="2"/>
          </p:nvPr>
        </p:nvSpPr>
        <p:spPr bwMode="auto">
          <a:xfrm>
            <a:off x="1135063" y="688975"/>
            <a:ext cx="4587875" cy="3441700"/>
          </a:xfrm>
          <a:prstGeom prst="rect">
            <a:avLst/>
          </a:prstGeom>
          <a:noFill/>
          <a:ln w="9525">
            <a:solidFill>
              <a:srgbClr val="000000"/>
            </a:solidFill>
            <a:miter lim="800000"/>
            <a:headEnd/>
            <a:tailEnd/>
          </a:ln>
          <a:effectLst/>
        </p:spPr>
      </p:sp>
      <p:sp>
        <p:nvSpPr>
          <p:cNvPr id="794629"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4630"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94631"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A03301C-C60E-4D06-A4ED-2EA1F48BB7A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C0286-BF8C-4D03-9D53-1B9CD12134CD}" type="slidenum">
              <a:rPr lang="en-US"/>
              <a:pPr/>
              <a:t>1</a:t>
            </a:fld>
            <a:endParaRPr lang="en-US"/>
          </a:p>
        </p:txBody>
      </p:sp>
      <p:sp>
        <p:nvSpPr>
          <p:cNvPr id="795650" name="Rectangle 2"/>
          <p:cNvSpPr>
            <a:spLocks noRo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8A090-73B4-4DA7-A8CF-EE31706B723B}" type="slidenum">
              <a:rPr lang="en-US"/>
              <a:pPr/>
              <a:t>10</a:t>
            </a:fld>
            <a:endParaRPr lang="en-US"/>
          </a:p>
        </p:txBody>
      </p:sp>
      <p:sp>
        <p:nvSpPr>
          <p:cNvPr id="819202" name="Rectangle 2"/>
          <p:cNvSpPr>
            <a:spLocks noRo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8344D-BA41-4C3B-BF9C-14160DD4AD82}" type="slidenum">
              <a:rPr lang="en-US"/>
              <a:pPr/>
              <a:t>11</a:t>
            </a:fld>
            <a:endParaRPr lang="en-US"/>
          </a:p>
        </p:txBody>
      </p:sp>
      <p:sp>
        <p:nvSpPr>
          <p:cNvPr id="802818" name="Rectangle 2"/>
          <p:cNvSpPr>
            <a:spLocks noRot="1" noChangeArrowheads="1" noTextEdit="1"/>
          </p:cNvSpPr>
          <p:nvPr>
            <p:ph type="sldImg"/>
          </p:nvPr>
        </p:nvSpPr>
        <p:spPr>
          <a:ln/>
        </p:spPr>
      </p:sp>
      <p:sp>
        <p:nvSpPr>
          <p:cNvPr id="80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35193-CF54-4C2B-9780-ACA98122A8B6}" type="slidenum">
              <a:rPr lang="en-US"/>
              <a:pPr/>
              <a:t>12</a:t>
            </a:fld>
            <a:endParaRPr lang="en-US"/>
          </a:p>
        </p:txBody>
      </p:sp>
      <p:sp>
        <p:nvSpPr>
          <p:cNvPr id="827394" name="Rectangle 2"/>
          <p:cNvSpPr>
            <a:spLocks noRo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C8ADE-E7C4-44E4-9628-5A452F2D57FF}" type="slidenum">
              <a:rPr lang="en-US"/>
              <a:pPr/>
              <a:t>2</a:t>
            </a:fld>
            <a:endParaRPr lang="en-US"/>
          </a:p>
        </p:txBody>
      </p:sp>
      <p:sp>
        <p:nvSpPr>
          <p:cNvPr id="796674" name="Rectangle 2"/>
          <p:cNvSpPr>
            <a:spLocks noRo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E967E-48CA-4E51-8AC9-B6B825415061}" type="slidenum">
              <a:rPr lang="en-US"/>
              <a:pPr/>
              <a:t>3</a:t>
            </a:fld>
            <a:endParaRPr lang="en-US"/>
          </a:p>
        </p:txBody>
      </p:sp>
      <p:sp>
        <p:nvSpPr>
          <p:cNvPr id="797698" name="Rectangle 2"/>
          <p:cNvSpPr>
            <a:spLocks noRo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E3D7F-FC6A-4F67-821B-5D90EDF82135}" type="slidenum">
              <a:rPr lang="en-US"/>
              <a:pPr/>
              <a:t>4</a:t>
            </a:fld>
            <a:endParaRPr lang="en-US"/>
          </a:p>
        </p:txBody>
      </p:sp>
      <p:sp>
        <p:nvSpPr>
          <p:cNvPr id="804866" name="Rectangle 2"/>
          <p:cNvSpPr>
            <a:spLocks noRot="1" noChangeArrowheads="1" noTextEdit="1"/>
          </p:cNvSpPr>
          <p:nvPr>
            <p:ph type="sldImg"/>
          </p:nvPr>
        </p:nvSpPr>
        <p:spPr>
          <a:ln/>
        </p:spPr>
      </p:sp>
      <p:sp>
        <p:nvSpPr>
          <p:cNvPr id="80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FDC48-656C-4E8D-9629-E201FACC955C}" type="slidenum">
              <a:rPr lang="en-US"/>
              <a:pPr/>
              <a:t>5</a:t>
            </a:fld>
            <a:endParaRPr lang="en-US"/>
          </a:p>
        </p:txBody>
      </p:sp>
      <p:sp>
        <p:nvSpPr>
          <p:cNvPr id="806914" name="Rectangle 2"/>
          <p:cNvSpPr>
            <a:spLocks noRo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93BE-7D9C-4FDA-ACF0-42DBC0B4D26A}" type="slidenum">
              <a:rPr lang="en-US"/>
              <a:pPr/>
              <a:t>6</a:t>
            </a:fld>
            <a:endParaRPr lang="en-US"/>
          </a:p>
        </p:txBody>
      </p:sp>
      <p:sp>
        <p:nvSpPr>
          <p:cNvPr id="808962" name="Rectangle 2"/>
          <p:cNvSpPr>
            <a:spLocks noRo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472C7-EC65-46CF-B35B-5C0506024438}" type="slidenum">
              <a:rPr lang="en-US"/>
              <a:pPr/>
              <a:t>7</a:t>
            </a:fld>
            <a:endParaRPr lang="en-US"/>
          </a:p>
        </p:txBody>
      </p:sp>
      <p:sp>
        <p:nvSpPr>
          <p:cNvPr id="798722" name="Rectangle 2"/>
          <p:cNvSpPr>
            <a:spLocks noRo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C19A8-5012-4D9C-AAAE-CB061D22C97D}" type="slidenum">
              <a:rPr lang="en-US"/>
              <a:pPr/>
              <a:t>8</a:t>
            </a:fld>
            <a:endParaRPr lang="en-US"/>
          </a:p>
        </p:txBody>
      </p:sp>
      <p:sp>
        <p:nvSpPr>
          <p:cNvPr id="811010" name="Rectangle 2"/>
          <p:cNvSpPr>
            <a:spLocks noRo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349DD-B757-44B7-AB67-8ECF50C05FF6}" type="slidenum">
              <a:rPr lang="en-US"/>
              <a:pPr/>
              <a:t>9</a:t>
            </a:fld>
            <a:endParaRPr lang="en-US"/>
          </a:p>
        </p:txBody>
      </p:sp>
      <p:sp>
        <p:nvSpPr>
          <p:cNvPr id="813058" name="Rectangle 2"/>
          <p:cNvSpPr>
            <a:spLocks noRot="1" noChangeArrowheads="1" noTextEdit="1"/>
          </p:cNvSpPr>
          <p:nvPr>
            <p:ph type="sldImg"/>
          </p:nvPr>
        </p:nvSpPr>
        <p:spPr>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7662" name="Rectangle 62"/>
          <p:cNvSpPr>
            <a:spLocks noGrp="1" noChangeArrowheads="1"/>
          </p:cNvSpPr>
          <p:nvPr>
            <p:ph type="ctrTitle" sz="quarter"/>
          </p:nvPr>
        </p:nvSpPr>
        <p:spPr>
          <a:xfrm>
            <a:off x="685800" y="1868488"/>
            <a:ext cx="7772400" cy="1600200"/>
          </a:xfrm>
        </p:spPr>
        <p:txBody>
          <a:bodyPr anchor="b" anchorCtr="1"/>
          <a:lstStyle>
            <a:lvl1pPr>
              <a:defRPr>
                <a:solidFill>
                  <a:srgbClr val="000000"/>
                </a:solidFill>
              </a:defRPr>
            </a:lvl1pPr>
          </a:lstStyle>
          <a:p>
            <a:r>
              <a:rPr lang="en-US"/>
              <a:t>Click to edit Master title style</a:t>
            </a:r>
          </a:p>
        </p:txBody>
      </p:sp>
      <p:sp>
        <p:nvSpPr>
          <p:cNvPr id="537663" name="Rectangle 63"/>
          <p:cNvSpPr>
            <a:spLocks noGrp="1" noChangeArrowheads="1"/>
          </p:cNvSpPr>
          <p:nvPr>
            <p:ph type="subTitle" sz="quarter" idx="1"/>
          </p:nvPr>
        </p:nvSpPr>
        <p:spPr>
          <a:xfrm>
            <a:off x="1273175" y="3729038"/>
            <a:ext cx="6400800" cy="1371600"/>
          </a:xfrm>
          <a:ln/>
        </p:spPr>
        <p:txBody>
          <a:bodyPr anchorCtr="1"/>
          <a:lstStyle>
            <a:lvl1pPr marL="0" indent="0" algn="ctr">
              <a:buFontTx/>
              <a:buNone/>
              <a:defRPr/>
            </a:lvl1pPr>
          </a:lstStyle>
          <a:p>
            <a:r>
              <a:rPr lang="en-US"/>
              <a:t>Click to edit Master subtitle style</a:t>
            </a:r>
          </a:p>
        </p:txBody>
      </p:sp>
      <p:sp>
        <p:nvSpPr>
          <p:cNvPr id="537664" name="Rectangle 64"/>
          <p:cNvSpPr>
            <a:spLocks noGrp="1" noChangeArrowheads="1"/>
          </p:cNvSpPr>
          <p:nvPr>
            <p:ph type="dt" sz="quarter" idx="2"/>
          </p:nvPr>
        </p:nvSpPr>
        <p:spPr>
          <a:xfrm>
            <a:off x="685800" y="6348413"/>
            <a:ext cx="1905000" cy="457200"/>
          </a:xfrm>
        </p:spPr>
        <p:txBody>
          <a:bodyPr anchor="b"/>
          <a:lstStyle>
            <a:lvl1pPr>
              <a:defRPr>
                <a:latin typeface="Times New Roman" pitchFamily="18" charset="0"/>
                <a:cs typeface="+mj-cs"/>
              </a:defRPr>
            </a:lvl1pPr>
          </a:lstStyle>
          <a:p>
            <a:endParaRPr lang="en-US"/>
          </a:p>
        </p:txBody>
      </p:sp>
      <p:sp>
        <p:nvSpPr>
          <p:cNvPr id="537665" name="Rectangle 65"/>
          <p:cNvSpPr>
            <a:spLocks noGrp="1" noChangeArrowheads="1"/>
          </p:cNvSpPr>
          <p:nvPr>
            <p:ph type="ftr" sz="quarter" idx="3"/>
          </p:nvPr>
        </p:nvSpPr>
        <p:spPr>
          <a:xfrm>
            <a:off x="3124200" y="6348413"/>
            <a:ext cx="2895600" cy="457200"/>
          </a:xfrm>
        </p:spPr>
        <p:txBody>
          <a:bodyPr anchor="b"/>
          <a:lstStyle>
            <a:lvl1pPr>
              <a:defRPr>
                <a:latin typeface="Times New Roman" pitchFamily="18" charset="0"/>
                <a:cs typeface="+mj-cs"/>
              </a:defRPr>
            </a:lvl1pPr>
          </a:lstStyle>
          <a:p>
            <a:endParaRPr lang="en-US"/>
          </a:p>
        </p:txBody>
      </p:sp>
      <p:sp>
        <p:nvSpPr>
          <p:cNvPr id="537666" name="Rectangle 66"/>
          <p:cNvSpPr>
            <a:spLocks noGrp="1" noChangeArrowheads="1"/>
          </p:cNvSpPr>
          <p:nvPr>
            <p:ph type="sldNum" sz="quarter" idx="4"/>
          </p:nvPr>
        </p:nvSpPr>
        <p:spPr>
          <a:xfrm>
            <a:off x="6553200" y="6348413"/>
            <a:ext cx="1905000" cy="457200"/>
          </a:xfrm>
        </p:spPr>
        <p:txBody>
          <a:bodyPr anchor="b"/>
          <a:lstStyle>
            <a:lvl1pPr>
              <a:defRPr>
                <a:latin typeface="Times New Roman" pitchFamily="18" charset="0"/>
                <a:cs typeface="+mj-cs"/>
              </a:defRPr>
            </a:lvl1pPr>
          </a:lstStyle>
          <a:p>
            <a:fld id="{361D8078-7315-4BB4-8C9A-137F655AF904}" type="slidenum">
              <a:rPr lang="en-US"/>
              <a:pPr/>
              <a:t>‹#›</a:t>
            </a:fld>
            <a:endParaRPr lang="en-US"/>
          </a:p>
        </p:txBody>
      </p:sp>
      <p:sp>
        <p:nvSpPr>
          <p:cNvPr id="537671" name="Rectangle 71"/>
          <p:cNvSpPr>
            <a:spLocks noChangeArrowheads="1"/>
          </p:cNvSpPr>
          <p:nvPr userDrawn="1"/>
        </p:nvSpPr>
        <p:spPr bwMode="auto">
          <a:xfrm>
            <a:off x="0" y="0"/>
            <a:ext cx="1600200" cy="6858000"/>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537672" name="AutoShape 72"/>
          <p:cNvSpPr>
            <a:spLocks noChangeArrowheads="1"/>
          </p:cNvSpPr>
          <p:nvPr userDrawn="1"/>
        </p:nvSpPr>
        <p:spPr bwMode="auto">
          <a:xfrm>
            <a:off x="304800" y="1981200"/>
            <a:ext cx="8610600" cy="1752600"/>
          </a:xfrm>
          <a:prstGeom prst="roundRect">
            <a:avLst>
              <a:gd name="adj" fmla="val 16667"/>
            </a:avLst>
          </a:prstGeom>
          <a:gradFill rotWithShape="1">
            <a:gsLst>
              <a:gs pos="0">
                <a:srgbClr val="CC0000">
                  <a:gamma/>
                  <a:shade val="46275"/>
                  <a:invGamma/>
                </a:srgbClr>
              </a:gs>
              <a:gs pos="50000">
                <a:srgbClr val="CC0000"/>
              </a:gs>
              <a:gs pos="100000">
                <a:srgbClr val="CC0000">
                  <a:gamma/>
                  <a:shade val="46275"/>
                  <a:invGamma/>
                </a:srgbClr>
              </a:gs>
            </a:gsLst>
            <a:lin ang="5400000" scaled="1"/>
          </a:gradFill>
          <a:ln w="9525">
            <a:no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471CCF-EB18-4430-A63F-FED3111246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709613"/>
            <a:ext cx="2247900" cy="5416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09613"/>
            <a:ext cx="6591300" cy="5416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E25AA4-5A83-4E05-B91D-58FFA3EE5A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71B6A8-174C-49BF-A5C4-7D09B50AC20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D1954C-8575-40CE-B9E3-8674638E8A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2D755D-9915-466E-9CE6-CDE55D17FD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2108E4-4BD5-49FF-8C51-3D1A8C4F9DC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549F5D-7F53-4FDB-937B-B851F8E2B7D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8773A4-1999-43E9-98E9-279208FE078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6A9F3B-96BA-425B-BB6D-E1E8E917D7D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E01657-3199-4936-99F1-AABD04C0F8F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36677" name="Rectangle 101"/>
          <p:cNvSpPr>
            <a:spLocks noGrp="1" noChangeArrowheads="1"/>
          </p:cNvSpPr>
          <p:nvPr>
            <p:ph type="title"/>
          </p:nvPr>
        </p:nvSpPr>
        <p:spPr bwMode="auto">
          <a:xfrm>
            <a:off x="152400" y="709613"/>
            <a:ext cx="8991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6678" name="Rectangle 102"/>
          <p:cNvSpPr>
            <a:spLocks noGrp="1" noChangeArrowheads="1"/>
          </p:cNvSpPr>
          <p:nvPr>
            <p:ph type="body" idx="1"/>
          </p:nvPr>
        </p:nvSpPr>
        <p:spPr bwMode="auto">
          <a:xfrm>
            <a:off x="1676400" y="1600200"/>
            <a:ext cx="7010400" cy="4525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6679" name="Rectangle 10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rgbClr val="000000"/>
                </a:solidFill>
                <a:latin typeface="+mn-lt"/>
                <a:cs typeface="+mn-cs"/>
              </a:defRPr>
            </a:lvl1pPr>
          </a:lstStyle>
          <a:p>
            <a:endParaRPr lang="en-US"/>
          </a:p>
        </p:txBody>
      </p:sp>
      <p:sp>
        <p:nvSpPr>
          <p:cNvPr id="536680" name="Rectangle 10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rgbClr val="000000"/>
                </a:solidFill>
                <a:latin typeface="+mn-lt"/>
                <a:cs typeface="+mn-cs"/>
              </a:defRPr>
            </a:lvl1pPr>
          </a:lstStyle>
          <a:p>
            <a:endParaRPr lang="en-US"/>
          </a:p>
        </p:txBody>
      </p:sp>
      <p:sp>
        <p:nvSpPr>
          <p:cNvPr id="536681" name="Rectangle 10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latin typeface="+mn-lt"/>
                <a:cs typeface="+mn-cs"/>
              </a:defRPr>
            </a:lvl1pPr>
          </a:lstStyle>
          <a:p>
            <a:fld id="{3E951C6D-747C-4961-911F-57773F0CA0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txStyles>
    <p:titleStyle>
      <a:lvl1pPr algn="ctr" rtl="0" fontAlgn="base">
        <a:spcBef>
          <a:spcPct val="0"/>
        </a:spcBef>
        <a:spcAft>
          <a:spcPct val="0"/>
        </a:spcAft>
        <a:defRPr sz="3400" b="1">
          <a:solidFill>
            <a:srgbClr val="990000"/>
          </a:solidFill>
          <a:latin typeface="+mj-lt"/>
          <a:ea typeface="+mj-ea"/>
          <a:cs typeface="+mj-cs"/>
        </a:defRPr>
      </a:lvl1pPr>
      <a:lvl2pPr algn="ctr" rtl="0" fontAlgn="base">
        <a:spcBef>
          <a:spcPct val="0"/>
        </a:spcBef>
        <a:spcAft>
          <a:spcPct val="0"/>
        </a:spcAft>
        <a:defRPr sz="3400" b="1">
          <a:solidFill>
            <a:srgbClr val="990000"/>
          </a:solidFill>
          <a:latin typeface="Tahoma" pitchFamily="34" charset="0"/>
          <a:cs typeface="Times New Roman" pitchFamily="18" charset="0"/>
        </a:defRPr>
      </a:lvl2pPr>
      <a:lvl3pPr algn="ctr" rtl="0" fontAlgn="base">
        <a:spcBef>
          <a:spcPct val="0"/>
        </a:spcBef>
        <a:spcAft>
          <a:spcPct val="0"/>
        </a:spcAft>
        <a:defRPr sz="3400" b="1">
          <a:solidFill>
            <a:srgbClr val="990000"/>
          </a:solidFill>
          <a:latin typeface="Tahoma" pitchFamily="34" charset="0"/>
          <a:cs typeface="Times New Roman" pitchFamily="18" charset="0"/>
        </a:defRPr>
      </a:lvl3pPr>
      <a:lvl4pPr algn="ctr" rtl="0" fontAlgn="base">
        <a:spcBef>
          <a:spcPct val="0"/>
        </a:spcBef>
        <a:spcAft>
          <a:spcPct val="0"/>
        </a:spcAft>
        <a:defRPr sz="3400" b="1">
          <a:solidFill>
            <a:srgbClr val="990000"/>
          </a:solidFill>
          <a:latin typeface="Tahoma" pitchFamily="34" charset="0"/>
          <a:cs typeface="Times New Roman" pitchFamily="18" charset="0"/>
        </a:defRPr>
      </a:lvl4pPr>
      <a:lvl5pPr algn="ctr" rtl="0" fontAlgn="base">
        <a:spcBef>
          <a:spcPct val="0"/>
        </a:spcBef>
        <a:spcAft>
          <a:spcPct val="0"/>
        </a:spcAft>
        <a:defRPr sz="3400" b="1">
          <a:solidFill>
            <a:srgbClr val="990000"/>
          </a:solidFill>
          <a:latin typeface="Tahoma" pitchFamily="34" charset="0"/>
          <a:cs typeface="Times New Roman" pitchFamily="18" charset="0"/>
        </a:defRPr>
      </a:lvl5pPr>
      <a:lvl6pPr marL="457200" algn="ctr" rtl="0" fontAlgn="base">
        <a:spcBef>
          <a:spcPct val="0"/>
        </a:spcBef>
        <a:spcAft>
          <a:spcPct val="0"/>
        </a:spcAft>
        <a:defRPr sz="3400" b="1">
          <a:solidFill>
            <a:srgbClr val="990000"/>
          </a:solidFill>
          <a:latin typeface="Tahoma" pitchFamily="34" charset="0"/>
          <a:cs typeface="Times New Roman" pitchFamily="18" charset="0"/>
        </a:defRPr>
      </a:lvl6pPr>
      <a:lvl7pPr marL="914400" algn="ctr" rtl="0" fontAlgn="base">
        <a:spcBef>
          <a:spcPct val="0"/>
        </a:spcBef>
        <a:spcAft>
          <a:spcPct val="0"/>
        </a:spcAft>
        <a:defRPr sz="3400" b="1">
          <a:solidFill>
            <a:srgbClr val="990000"/>
          </a:solidFill>
          <a:latin typeface="Tahoma" pitchFamily="34" charset="0"/>
          <a:cs typeface="Times New Roman" pitchFamily="18" charset="0"/>
        </a:defRPr>
      </a:lvl7pPr>
      <a:lvl8pPr marL="1371600" algn="ctr" rtl="0" fontAlgn="base">
        <a:spcBef>
          <a:spcPct val="0"/>
        </a:spcBef>
        <a:spcAft>
          <a:spcPct val="0"/>
        </a:spcAft>
        <a:defRPr sz="3400" b="1">
          <a:solidFill>
            <a:srgbClr val="990000"/>
          </a:solidFill>
          <a:latin typeface="Tahoma" pitchFamily="34" charset="0"/>
          <a:cs typeface="Times New Roman" pitchFamily="18" charset="0"/>
        </a:defRPr>
      </a:lvl8pPr>
      <a:lvl9pPr marL="1828800" algn="ctr" rtl="0" fontAlgn="base">
        <a:spcBef>
          <a:spcPct val="0"/>
        </a:spcBef>
        <a:spcAft>
          <a:spcPct val="0"/>
        </a:spcAft>
        <a:defRPr sz="3400" b="1">
          <a:solidFill>
            <a:srgbClr val="990000"/>
          </a:solidFill>
          <a:latin typeface="Tahoma" pitchFamily="34" charset="0"/>
          <a:cs typeface="Times New Roman" pitchFamily="18" charset="0"/>
        </a:defRPr>
      </a:lvl9pPr>
    </p:titleStyle>
    <p:bodyStyle>
      <a:lvl1pPr marL="342900" indent="-342900" algn="l" rtl="0" fontAlgn="base">
        <a:spcBef>
          <a:spcPct val="20000"/>
        </a:spcBef>
        <a:spcAft>
          <a:spcPct val="0"/>
        </a:spcAft>
        <a:buChar char="•"/>
        <a:defRPr sz="3200">
          <a:solidFill>
            <a:srgbClr val="000000"/>
          </a:solidFill>
          <a:latin typeface="+mn-lt"/>
          <a:ea typeface="+mn-ea"/>
          <a:cs typeface="+mn-cs"/>
        </a:defRPr>
      </a:lvl1pPr>
      <a:lvl2pPr marL="742950" indent="-285750" algn="l" rtl="0" fontAlgn="base">
        <a:spcBef>
          <a:spcPct val="20000"/>
        </a:spcBef>
        <a:spcAft>
          <a:spcPct val="0"/>
        </a:spcAft>
        <a:buChar char="–"/>
        <a:defRPr sz="2800">
          <a:solidFill>
            <a:srgbClr val="000000"/>
          </a:solidFill>
          <a:latin typeface="+mn-lt"/>
          <a:cs typeface="+mn-cs"/>
        </a:defRPr>
      </a:lvl2pPr>
      <a:lvl3pPr marL="1143000" indent="-228600" algn="l" rtl="0" fontAlgn="base">
        <a:spcBef>
          <a:spcPct val="20000"/>
        </a:spcBef>
        <a:spcAft>
          <a:spcPct val="0"/>
        </a:spcAft>
        <a:buChar char="•"/>
        <a:defRPr sz="2400">
          <a:solidFill>
            <a:srgbClr val="000000"/>
          </a:solidFill>
          <a:latin typeface="+mn-lt"/>
          <a:cs typeface="+mn-cs"/>
        </a:defRPr>
      </a:lvl3pPr>
      <a:lvl4pPr marL="1600200" indent="-228600" algn="l" rtl="0" fontAlgn="base">
        <a:spcBef>
          <a:spcPct val="20000"/>
        </a:spcBef>
        <a:spcAft>
          <a:spcPct val="0"/>
        </a:spcAft>
        <a:buChar char="–"/>
        <a:defRPr sz="2000">
          <a:solidFill>
            <a:srgbClr val="000000"/>
          </a:solidFill>
          <a:latin typeface="+mn-lt"/>
          <a:cs typeface="+mn-cs"/>
        </a:defRPr>
      </a:lvl4pPr>
      <a:lvl5pPr marL="2057400" indent="-228600" algn="l" rtl="0" fontAlgn="base">
        <a:spcBef>
          <a:spcPct val="20000"/>
        </a:spcBef>
        <a:spcAft>
          <a:spcPct val="0"/>
        </a:spcAft>
        <a:buChar char="»"/>
        <a:defRPr sz="2000">
          <a:solidFill>
            <a:srgbClr val="000000"/>
          </a:solidFill>
          <a:latin typeface="+mn-lt"/>
          <a:cs typeface="+mn-cs"/>
        </a:defRPr>
      </a:lvl5pPr>
      <a:lvl6pPr marL="2514600" indent="-228600" algn="l" rtl="0" fontAlgn="base">
        <a:spcBef>
          <a:spcPct val="20000"/>
        </a:spcBef>
        <a:spcAft>
          <a:spcPct val="0"/>
        </a:spcAft>
        <a:buChar char="»"/>
        <a:defRPr sz="2000">
          <a:solidFill>
            <a:srgbClr val="000000"/>
          </a:solidFill>
          <a:latin typeface="+mn-lt"/>
          <a:cs typeface="+mn-cs"/>
        </a:defRPr>
      </a:lvl6pPr>
      <a:lvl7pPr marL="2971800" indent="-228600" algn="l" rtl="0" fontAlgn="base">
        <a:spcBef>
          <a:spcPct val="20000"/>
        </a:spcBef>
        <a:spcAft>
          <a:spcPct val="0"/>
        </a:spcAft>
        <a:buChar char="»"/>
        <a:defRPr sz="2000">
          <a:solidFill>
            <a:srgbClr val="000000"/>
          </a:solidFill>
          <a:latin typeface="+mn-lt"/>
          <a:cs typeface="+mn-cs"/>
        </a:defRPr>
      </a:lvl7pPr>
      <a:lvl8pPr marL="3429000" indent="-228600" algn="l" rtl="0" fontAlgn="base">
        <a:spcBef>
          <a:spcPct val="20000"/>
        </a:spcBef>
        <a:spcAft>
          <a:spcPct val="0"/>
        </a:spcAft>
        <a:buChar char="»"/>
        <a:defRPr sz="2000">
          <a:solidFill>
            <a:srgbClr val="000000"/>
          </a:solidFill>
          <a:latin typeface="+mn-lt"/>
          <a:cs typeface="+mn-cs"/>
        </a:defRPr>
      </a:lvl8pPr>
      <a:lvl9pPr marL="3886200" indent="-228600" algn="l" rtl="0" fontAlgn="base">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gyptmyway.com/tours/citybreak.html" TargetMode="External"/><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egyptmyway.com/tours/your_travelcompanions.html"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5002" name="Group 10"/>
          <p:cNvGrpSpPr>
            <a:grpSpLocks/>
          </p:cNvGrpSpPr>
          <p:nvPr/>
        </p:nvGrpSpPr>
        <p:grpSpPr bwMode="auto">
          <a:xfrm>
            <a:off x="4876800" y="6096000"/>
            <a:ext cx="838200" cy="533400"/>
            <a:chOff x="2616" y="3984"/>
            <a:chExt cx="528" cy="336"/>
          </a:xfrm>
        </p:grpSpPr>
        <p:pic>
          <p:nvPicPr>
            <p:cNvPr id="724996" name="Picture 4" descr="eg-lgflag"/>
            <p:cNvPicPr>
              <a:picLocks noChangeAspect="1" noChangeArrowheads="1"/>
            </p:cNvPicPr>
            <p:nvPr/>
          </p:nvPicPr>
          <p:blipFill>
            <a:blip r:embed="rId3" cstate="print"/>
            <a:srcRect/>
            <a:stretch>
              <a:fillRect/>
            </a:stretch>
          </p:blipFill>
          <p:spPr bwMode="auto">
            <a:xfrm>
              <a:off x="2616" y="3984"/>
              <a:ext cx="528" cy="336"/>
            </a:xfrm>
            <a:prstGeom prst="rect">
              <a:avLst/>
            </a:prstGeom>
            <a:noFill/>
            <a:ln w="9525">
              <a:noFill/>
              <a:miter lim="800000"/>
              <a:headEnd/>
              <a:tailEnd/>
            </a:ln>
          </p:spPr>
        </p:pic>
        <p:sp>
          <p:nvSpPr>
            <p:cNvPr id="724997" name="Rectangle 5"/>
            <p:cNvSpPr>
              <a:spLocks noChangeArrowheads="1"/>
            </p:cNvSpPr>
            <p:nvPr/>
          </p:nvSpPr>
          <p:spPr bwMode="auto">
            <a:xfrm>
              <a:off x="2616" y="3984"/>
              <a:ext cx="528" cy="115"/>
            </a:xfrm>
            <a:prstGeom prst="rect">
              <a:avLst/>
            </a:prstGeom>
            <a:solidFill>
              <a:srgbClr val="990000">
                <a:alpha val="89999"/>
              </a:srgbClr>
            </a:solidFill>
            <a:ln w="9525" algn="ctr">
              <a:noFill/>
              <a:miter lim="800000"/>
              <a:headEnd/>
              <a:tailEnd/>
            </a:ln>
            <a:effectLst/>
          </p:spPr>
          <p:txBody>
            <a:bodyPr wrap="none" anchor="ctr"/>
            <a:lstStyle/>
            <a:p>
              <a:endParaRPr lang="en-US"/>
            </a:p>
          </p:txBody>
        </p:sp>
      </p:grpSp>
      <p:sp>
        <p:nvSpPr>
          <p:cNvPr id="724999" name="Rectangle 7"/>
          <p:cNvSpPr>
            <a:spLocks noChangeArrowheads="1"/>
          </p:cNvSpPr>
          <p:nvPr/>
        </p:nvSpPr>
        <p:spPr bwMode="auto">
          <a:xfrm>
            <a:off x="685800" y="1901825"/>
            <a:ext cx="7772400" cy="1908175"/>
          </a:xfrm>
          <a:prstGeom prst="rect">
            <a:avLst/>
          </a:prstGeom>
          <a:noFill/>
          <a:ln w="9525">
            <a:noFill/>
            <a:miter lim="800000"/>
            <a:headEnd/>
            <a:tailEnd/>
          </a:ln>
          <a:effectLst/>
        </p:spPr>
        <p:txBody>
          <a:bodyPr anchor="ctr"/>
          <a:lstStyle/>
          <a:p>
            <a:pPr algn="ctr">
              <a:spcAft>
                <a:spcPct val="170000"/>
              </a:spcAft>
            </a:pPr>
            <a:r>
              <a:rPr kumimoji="0" lang="en-US" sz="3000" b="1">
                <a:solidFill>
                  <a:schemeClr val="bg1"/>
                </a:solidFill>
                <a:latin typeface="Tahoma" pitchFamily="34" charset="0"/>
              </a:rPr>
              <a:t>EGYPT</a:t>
            </a:r>
            <a:br>
              <a:rPr kumimoji="0" lang="en-US" sz="3000" b="1">
                <a:solidFill>
                  <a:schemeClr val="bg1"/>
                </a:solidFill>
                <a:latin typeface="Tahoma" pitchFamily="34" charset="0"/>
              </a:rPr>
            </a:br>
            <a:r>
              <a:rPr kumimoji="0" lang="en-US" sz="1000" b="1">
                <a:solidFill>
                  <a:schemeClr val="bg1"/>
                </a:solidFill>
                <a:latin typeface="Tahoma" pitchFamily="34" charset="0"/>
              </a:rPr>
              <a:t/>
            </a:r>
            <a:br>
              <a:rPr kumimoji="0" lang="en-US" sz="1000" b="1">
                <a:solidFill>
                  <a:schemeClr val="bg1"/>
                </a:solidFill>
                <a:latin typeface="Tahoma" pitchFamily="34" charset="0"/>
              </a:rPr>
            </a:br>
            <a:r>
              <a:rPr kumimoji="0" lang="en-US" sz="3000" b="1">
                <a:solidFill>
                  <a:schemeClr val="bg1"/>
                </a:solidFill>
                <a:latin typeface="Tahoma" pitchFamily="34" charset="0"/>
              </a:rPr>
              <a:t>Meeting the Development Challenge</a:t>
            </a:r>
            <a:br>
              <a:rPr kumimoji="0" lang="en-US" sz="3000" b="1">
                <a:solidFill>
                  <a:schemeClr val="bg1"/>
                </a:solidFill>
                <a:latin typeface="Tahoma" pitchFamily="34" charset="0"/>
              </a:rPr>
            </a:br>
            <a:r>
              <a:rPr kumimoji="0" lang="en-US" sz="1000" b="1">
                <a:solidFill>
                  <a:schemeClr val="bg1"/>
                </a:solidFill>
                <a:latin typeface="Tahoma" pitchFamily="34" charset="0"/>
              </a:rPr>
              <a:t/>
            </a:r>
            <a:br>
              <a:rPr kumimoji="0" lang="en-US" sz="1000" b="1">
                <a:solidFill>
                  <a:schemeClr val="bg1"/>
                </a:solidFill>
                <a:latin typeface="Tahoma" pitchFamily="34" charset="0"/>
              </a:rPr>
            </a:br>
            <a:r>
              <a:rPr kumimoji="0" lang="en-US" sz="2200" b="1" i="1">
                <a:solidFill>
                  <a:schemeClr val="bg1"/>
                </a:solidFill>
                <a:latin typeface="Tahoma" pitchFamily="34" charset="0"/>
              </a:rPr>
              <a:t>Reforms for Promoting Economic Growth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152400" y="381000"/>
            <a:ext cx="8991600" cy="755650"/>
          </a:xfrm>
        </p:spPr>
        <p:txBody>
          <a:bodyPr/>
          <a:lstStyle/>
          <a:p>
            <a:r>
              <a:rPr lang="en-US" sz="4200">
                <a:solidFill>
                  <a:srgbClr val="000000"/>
                </a:solidFill>
              </a:rPr>
              <a:t>Micro-Finance</a:t>
            </a:r>
            <a:br>
              <a:rPr lang="en-US" sz="4200">
                <a:solidFill>
                  <a:srgbClr val="000000"/>
                </a:solidFill>
              </a:rPr>
            </a:br>
            <a:r>
              <a:rPr lang="en-US" sz="2600">
                <a:solidFill>
                  <a:srgbClr val="000000"/>
                </a:solidFill>
              </a:rPr>
              <a:t>Part II</a:t>
            </a:r>
          </a:p>
        </p:txBody>
      </p:sp>
      <p:sp>
        <p:nvSpPr>
          <p:cNvPr id="818179" name="Rectangle 3"/>
          <p:cNvSpPr>
            <a:spLocks noGrp="1" noChangeArrowheads="1"/>
          </p:cNvSpPr>
          <p:nvPr>
            <p:ph type="body" idx="1"/>
          </p:nvPr>
        </p:nvSpPr>
        <p:spPr>
          <a:xfrm>
            <a:off x="228600" y="1676400"/>
            <a:ext cx="8686800" cy="4419600"/>
          </a:xfrm>
        </p:spPr>
        <p:txBody>
          <a:bodyPr/>
          <a:lstStyle/>
          <a:p>
            <a:pPr>
              <a:spcAft>
                <a:spcPct val="50000"/>
              </a:spcAft>
              <a:buFontTx/>
              <a:buNone/>
            </a:pPr>
            <a:r>
              <a:rPr lang="en-US" sz="1800" u="sng"/>
              <a:t>SME Development</a:t>
            </a:r>
          </a:p>
          <a:p>
            <a:pPr>
              <a:spcAft>
                <a:spcPct val="50000"/>
              </a:spcAft>
            </a:pPr>
            <a:r>
              <a:rPr lang="en-US" sz="1800"/>
              <a:t>SME Development would build on successful initiatives from the </a:t>
            </a:r>
            <a:r>
              <a:rPr lang="en-US" sz="1800">
                <a:latin typeface="Times New Roman"/>
              </a:rPr>
              <a:t>“</a:t>
            </a:r>
            <a:r>
              <a:rPr lang="en-US" sz="1800"/>
              <a:t>Pre-start</a:t>
            </a:r>
            <a:r>
              <a:rPr lang="en-US" sz="1800">
                <a:latin typeface="Times New Roman"/>
              </a:rPr>
              <a:t>”</a:t>
            </a:r>
            <a:r>
              <a:rPr lang="en-US" sz="1800"/>
              <a:t> program by leveraging a more dynamic business enabling environment and better-suited labor force to assist local entrepreneurs take on slightly larger loans that are needed to help expand their businesses</a:t>
            </a:r>
          </a:p>
          <a:p>
            <a:pPr>
              <a:spcAft>
                <a:spcPct val="50000"/>
              </a:spcAft>
            </a:pPr>
            <a:r>
              <a:rPr lang="en-US" sz="1800"/>
              <a:t>This would require changes to the local business environment:</a:t>
            </a:r>
          </a:p>
          <a:p>
            <a:pPr lvl="1">
              <a:spcAft>
                <a:spcPct val="50000"/>
              </a:spcAft>
            </a:pPr>
            <a:r>
              <a:rPr lang="en-US" sz="1500" b="1">
                <a:solidFill>
                  <a:srgbClr val="5F5F5F"/>
                </a:solidFill>
              </a:rPr>
              <a:t>For example, the Government would facilitate a mechanism to help companies register and transition to the white economy</a:t>
            </a:r>
          </a:p>
          <a:p>
            <a:pPr lvl="1">
              <a:spcAft>
                <a:spcPct val="50000"/>
              </a:spcAft>
            </a:pPr>
            <a:r>
              <a:rPr lang="en-US" sz="1500" b="1">
                <a:solidFill>
                  <a:srgbClr val="5F5F5F"/>
                </a:solidFill>
              </a:rPr>
              <a:t>Support services/incubators that focus on productivity, growth and SME competitiveness</a:t>
            </a:r>
          </a:p>
          <a:p>
            <a:pPr lvl="1">
              <a:spcAft>
                <a:spcPct val="50000"/>
              </a:spcAft>
            </a:pPr>
            <a:r>
              <a:rPr lang="en-US" sz="1500" b="1">
                <a:solidFill>
                  <a:srgbClr val="5F5F5F"/>
                </a:solidFill>
              </a:rPr>
              <a:t>Following the U.S. model: teaming up and growing business base</a:t>
            </a:r>
          </a:p>
          <a:p>
            <a:pPr lvl="1">
              <a:spcAft>
                <a:spcPct val="50000"/>
              </a:spcAft>
            </a:pPr>
            <a:r>
              <a:rPr lang="en-US" sz="1500" b="1">
                <a:solidFill>
                  <a:srgbClr val="5F5F5F"/>
                </a:solidFill>
              </a:rPr>
              <a:t>Enhance diversification, equity base, and availability of sources of finance to SMEs</a:t>
            </a:r>
          </a:p>
        </p:txBody>
      </p:sp>
      <p:grpSp>
        <p:nvGrpSpPr>
          <p:cNvPr id="818180" name="Group 4"/>
          <p:cNvGrpSpPr>
            <a:grpSpLocks/>
          </p:cNvGrpSpPr>
          <p:nvPr/>
        </p:nvGrpSpPr>
        <p:grpSpPr bwMode="auto">
          <a:xfrm>
            <a:off x="20638" y="1447800"/>
            <a:ext cx="9169400" cy="138113"/>
            <a:chOff x="0" y="4032"/>
            <a:chExt cx="5776" cy="87"/>
          </a:xfrm>
        </p:grpSpPr>
        <p:sp>
          <p:nvSpPr>
            <p:cNvPr id="818181" name="Freeform 5"/>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18182" name="Freeform 6"/>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18183" name="Freeform 7"/>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818184" name="Group 8"/>
          <p:cNvGrpSpPr>
            <a:grpSpLocks/>
          </p:cNvGrpSpPr>
          <p:nvPr/>
        </p:nvGrpSpPr>
        <p:grpSpPr bwMode="auto">
          <a:xfrm>
            <a:off x="-12700" y="6324600"/>
            <a:ext cx="9156700" cy="590550"/>
            <a:chOff x="0" y="0"/>
            <a:chExt cx="5768" cy="477"/>
          </a:xfrm>
        </p:grpSpPr>
        <p:sp>
          <p:nvSpPr>
            <p:cNvPr id="818185" name="Freeform 9"/>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818186" name="Freeform 10"/>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18187" name="Freeform 11"/>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88" name="Freeform 12"/>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89" name="Freeform 13"/>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0" name="Freeform 14"/>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1" name="Freeform 15"/>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2" name="Freeform 16"/>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3" name="Freeform 17"/>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4" name="Freeform 18"/>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5" name="Freeform 19"/>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6" name="Freeform 20"/>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7" name="Freeform 21"/>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8" name="Freeform 22"/>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199" name="Freeform 23"/>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200" name="Freeform 24"/>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201" name="Freeform 25"/>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202" name="Freeform 26"/>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203" name="Freeform 27"/>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8204" name="Freeform 28"/>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18205" name="Freeform 29"/>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18206" name="Freeform 30"/>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152400" y="381000"/>
            <a:ext cx="8991600" cy="755650"/>
          </a:xfrm>
        </p:spPr>
        <p:txBody>
          <a:bodyPr/>
          <a:lstStyle/>
          <a:p>
            <a:r>
              <a:rPr lang="en-US" sz="3800">
                <a:solidFill>
                  <a:srgbClr val="000000"/>
                </a:solidFill>
              </a:rPr>
              <a:t>Wealth Creation</a:t>
            </a:r>
            <a:br>
              <a:rPr lang="en-US" sz="3800">
                <a:solidFill>
                  <a:srgbClr val="000000"/>
                </a:solidFill>
              </a:rPr>
            </a:br>
            <a:r>
              <a:rPr lang="en-US" sz="2200">
                <a:solidFill>
                  <a:srgbClr val="000000"/>
                </a:solidFill>
              </a:rPr>
              <a:t>Part III</a:t>
            </a:r>
          </a:p>
        </p:txBody>
      </p:sp>
      <p:sp>
        <p:nvSpPr>
          <p:cNvPr id="793603" name="Rectangle 3"/>
          <p:cNvSpPr>
            <a:spLocks noGrp="1" noChangeArrowheads="1"/>
          </p:cNvSpPr>
          <p:nvPr>
            <p:ph type="body" idx="1"/>
          </p:nvPr>
        </p:nvSpPr>
        <p:spPr>
          <a:xfrm>
            <a:off x="228600" y="1676400"/>
            <a:ext cx="7391400" cy="4419600"/>
          </a:xfrm>
          <a:noFill/>
          <a:ln/>
        </p:spPr>
        <p:txBody>
          <a:bodyPr/>
          <a:lstStyle/>
          <a:p>
            <a:pPr>
              <a:spcBef>
                <a:spcPct val="5000"/>
              </a:spcBef>
              <a:spcAft>
                <a:spcPct val="50000"/>
              </a:spcAft>
            </a:pPr>
            <a:r>
              <a:rPr lang="en-US" sz="1700"/>
              <a:t>Wealth creation (NOT employment creation) would focus on identifying avenues to create and establish bases of wealth transfer to the impoverished regions</a:t>
            </a:r>
          </a:p>
          <a:p>
            <a:pPr>
              <a:spcBef>
                <a:spcPct val="5000"/>
              </a:spcBef>
              <a:spcAft>
                <a:spcPct val="50000"/>
              </a:spcAft>
            </a:pPr>
            <a:r>
              <a:rPr lang="en-US" sz="1700"/>
              <a:t>The initiative would create a cornerstone of a viable business sector to grow within target cities</a:t>
            </a:r>
          </a:p>
          <a:p>
            <a:pPr>
              <a:spcBef>
                <a:spcPct val="5000"/>
              </a:spcBef>
              <a:spcAft>
                <a:spcPct val="50000"/>
              </a:spcAft>
            </a:pPr>
            <a:r>
              <a:rPr lang="en-US" sz="1700"/>
              <a:t>The micro-finance institutions established under </a:t>
            </a:r>
            <a:r>
              <a:rPr lang="en-US" sz="1700">
                <a:latin typeface="Times New Roman"/>
              </a:rPr>
              <a:t>‘</a:t>
            </a:r>
            <a:r>
              <a:rPr lang="en-US" sz="1700"/>
              <a:t>Part II</a:t>
            </a:r>
            <a:r>
              <a:rPr lang="en-US" sz="1700">
                <a:latin typeface="Times New Roman"/>
              </a:rPr>
              <a:t>”</a:t>
            </a:r>
            <a:r>
              <a:rPr lang="en-US" sz="1700"/>
              <a:t> would have a key role to play within this initiative</a:t>
            </a:r>
          </a:p>
          <a:p>
            <a:pPr lvl="1">
              <a:spcBef>
                <a:spcPct val="5000"/>
              </a:spcBef>
              <a:spcAft>
                <a:spcPct val="50000"/>
              </a:spcAft>
            </a:pPr>
            <a:r>
              <a:rPr lang="en-US" sz="1600">
                <a:solidFill>
                  <a:srgbClr val="808080"/>
                </a:solidFill>
              </a:rPr>
              <a:t>An effort would be made to support the establishment of small businesses (e.g. for bottling juice)</a:t>
            </a:r>
          </a:p>
          <a:p>
            <a:pPr>
              <a:spcBef>
                <a:spcPct val="5000"/>
              </a:spcBef>
              <a:spcAft>
                <a:spcPct val="50000"/>
              </a:spcAft>
            </a:pPr>
            <a:r>
              <a:rPr lang="en-US" sz="1700"/>
              <a:t>The institutions would provide SEED capital, and act as a partner by providing access to experts that can help instill an entrepreneurial mindset and bring experience to the table</a:t>
            </a:r>
          </a:p>
          <a:p>
            <a:pPr>
              <a:spcBef>
                <a:spcPct val="5000"/>
              </a:spcBef>
              <a:spcAft>
                <a:spcPct val="50000"/>
              </a:spcAft>
            </a:pPr>
            <a:r>
              <a:rPr lang="en-US" sz="1700"/>
              <a:t>The institutions would have an ownership stake in the enterprises, with the wealth generated shared with the locals</a:t>
            </a:r>
          </a:p>
        </p:txBody>
      </p:sp>
      <p:grpSp>
        <p:nvGrpSpPr>
          <p:cNvPr id="793604" name="Group 4"/>
          <p:cNvGrpSpPr>
            <a:grpSpLocks/>
          </p:cNvGrpSpPr>
          <p:nvPr/>
        </p:nvGrpSpPr>
        <p:grpSpPr bwMode="auto">
          <a:xfrm>
            <a:off x="20638" y="1447800"/>
            <a:ext cx="9169400" cy="138113"/>
            <a:chOff x="0" y="4032"/>
            <a:chExt cx="5776" cy="87"/>
          </a:xfrm>
        </p:grpSpPr>
        <p:sp>
          <p:nvSpPr>
            <p:cNvPr id="793605" name="Freeform 5"/>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793606" name="Freeform 6"/>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793607" name="Freeform 7"/>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793608" name="Group 8"/>
          <p:cNvGrpSpPr>
            <a:grpSpLocks/>
          </p:cNvGrpSpPr>
          <p:nvPr/>
        </p:nvGrpSpPr>
        <p:grpSpPr bwMode="auto">
          <a:xfrm>
            <a:off x="-12700" y="6324600"/>
            <a:ext cx="9156700" cy="590550"/>
            <a:chOff x="0" y="0"/>
            <a:chExt cx="5768" cy="477"/>
          </a:xfrm>
        </p:grpSpPr>
        <p:sp>
          <p:nvSpPr>
            <p:cNvPr id="793609" name="Freeform 9"/>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793610" name="Freeform 10"/>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93611" name="Freeform 11"/>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12" name="Freeform 12"/>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13" name="Freeform 13"/>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14" name="Freeform 14"/>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15" name="Freeform 15"/>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16" name="Freeform 16"/>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17" name="Freeform 17"/>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18" name="Freeform 18"/>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19" name="Freeform 19"/>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0" name="Freeform 20"/>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1" name="Freeform 21"/>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2" name="Freeform 22"/>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3" name="Freeform 23"/>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4" name="Freeform 24"/>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5" name="Freeform 25"/>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6" name="Freeform 26"/>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7" name="Freeform 27"/>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93628" name="Freeform 28"/>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93629" name="Freeform 29"/>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93630" name="Freeform 30"/>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pic>
        <p:nvPicPr>
          <p:cNvPr id="793635" name="Picture 35" descr="borsa"/>
          <p:cNvPicPr preferRelativeResize="0">
            <a:picLocks noChangeAspect="1" noChangeArrowheads="1"/>
          </p:cNvPicPr>
          <p:nvPr/>
        </p:nvPicPr>
        <p:blipFill>
          <a:blip r:embed="rId3"/>
          <a:srcRect/>
          <a:stretch>
            <a:fillRect/>
          </a:stretch>
        </p:blipFill>
        <p:spPr bwMode="auto">
          <a:xfrm>
            <a:off x="7772400" y="3338513"/>
            <a:ext cx="1371600" cy="1965325"/>
          </a:xfrm>
          <a:prstGeom prst="rect">
            <a:avLst/>
          </a:prstGeom>
          <a:noFill/>
        </p:spPr>
      </p:pic>
      <p:pic>
        <p:nvPicPr>
          <p:cNvPr id="793639" name="Picture 39" descr="atm_citibank"/>
          <p:cNvPicPr preferRelativeResize="0">
            <a:picLocks noChangeAspect="1" noChangeArrowheads="1"/>
          </p:cNvPicPr>
          <p:nvPr/>
        </p:nvPicPr>
        <p:blipFill>
          <a:blip r:embed="rId4" cstate="print"/>
          <a:srcRect/>
          <a:stretch>
            <a:fillRect/>
          </a:stretch>
        </p:blipFill>
        <p:spPr bwMode="auto">
          <a:xfrm>
            <a:off x="7772400" y="5243513"/>
            <a:ext cx="1371600" cy="1028700"/>
          </a:xfrm>
          <a:prstGeom prst="rect">
            <a:avLst/>
          </a:prstGeom>
          <a:noFill/>
        </p:spPr>
      </p:pic>
      <p:grpSp>
        <p:nvGrpSpPr>
          <p:cNvPr id="793640" name="Group 40"/>
          <p:cNvGrpSpPr>
            <a:grpSpLocks/>
          </p:cNvGrpSpPr>
          <p:nvPr/>
        </p:nvGrpSpPr>
        <p:grpSpPr bwMode="auto">
          <a:xfrm>
            <a:off x="7772400" y="1662113"/>
            <a:ext cx="1371600" cy="1703387"/>
            <a:chOff x="1777" y="2262"/>
            <a:chExt cx="2840" cy="2682"/>
          </a:xfrm>
        </p:grpSpPr>
        <p:pic>
          <p:nvPicPr>
            <p:cNvPr id="793641" name="Picture 41" descr="egypt-1b"/>
            <p:cNvPicPr preferRelativeResize="0">
              <a:picLocks noChangeArrowheads="1"/>
            </p:cNvPicPr>
            <p:nvPr/>
          </p:nvPicPr>
          <p:blipFill>
            <a:blip r:embed="rId5"/>
            <a:srcRect/>
            <a:stretch>
              <a:fillRect/>
            </a:stretch>
          </p:blipFill>
          <p:spPr bwMode="auto">
            <a:xfrm>
              <a:off x="1777" y="2262"/>
              <a:ext cx="2835" cy="1411"/>
            </a:xfrm>
            <a:prstGeom prst="rect">
              <a:avLst/>
            </a:prstGeom>
            <a:noFill/>
            <a:ln w="9525">
              <a:noFill/>
              <a:miter lim="800000"/>
              <a:headEnd/>
              <a:tailEnd/>
            </a:ln>
          </p:spPr>
        </p:pic>
        <p:pic>
          <p:nvPicPr>
            <p:cNvPr id="793642" name="Picture 42" descr="pick_051_faced"/>
            <p:cNvPicPr preferRelativeResize="0">
              <a:picLocks noChangeArrowheads="1"/>
            </p:cNvPicPr>
            <p:nvPr/>
          </p:nvPicPr>
          <p:blipFill>
            <a:blip r:embed="rId6" cstate="print"/>
            <a:srcRect/>
            <a:stretch>
              <a:fillRect/>
            </a:stretch>
          </p:blipFill>
          <p:spPr bwMode="auto">
            <a:xfrm>
              <a:off x="1782" y="3656"/>
              <a:ext cx="2835" cy="128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152400" y="381000"/>
            <a:ext cx="8991600" cy="755650"/>
          </a:xfrm>
        </p:spPr>
        <p:txBody>
          <a:bodyPr/>
          <a:lstStyle/>
          <a:p>
            <a:r>
              <a:rPr lang="en-US" sz="4200">
                <a:solidFill>
                  <a:srgbClr val="000000"/>
                </a:solidFill>
              </a:rPr>
              <a:t>Wealth Creation</a:t>
            </a:r>
            <a:br>
              <a:rPr lang="en-US" sz="4200">
                <a:solidFill>
                  <a:srgbClr val="000000"/>
                </a:solidFill>
              </a:rPr>
            </a:br>
            <a:r>
              <a:rPr lang="en-US" sz="2600">
                <a:solidFill>
                  <a:srgbClr val="000000"/>
                </a:solidFill>
              </a:rPr>
              <a:t>Part III</a:t>
            </a:r>
          </a:p>
        </p:txBody>
      </p:sp>
      <p:grpSp>
        <p:nvGrpSpPr>
          <p:cNvPr id="826372" name="Group 4"/>
          <p:cNvGrpSpPr>
            <a:grpSpLocks/>
          </p:cNvGrpSpPr>
          <p:nvPr/>
        </p:nvGrpSpPr>
        <p:grpSpPr bwMode="auto">
          <a:xfrm>
            <a:off x="20638" y="1447800"/>
            <a:ext cx="9169400" cy="138113"/>
            <a:chOff x="0" y="4032"/>
            <a:chExt cx="5776" cy="87"/>
          </a:xfrm>
        </p:grpSpPr>
        <p:sp>
          <p:nvSpPr>
            <p:cNvPr id="826373" name="Freeform 5"/>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26374" name="Freeform 6"/>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26375" name="Freeform 7"/>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826376" name="Group 8"/>
          <p:cNvGrpSpPr>
            <a:grpSpLocks/>
          </p:cNvGrpSpPr>
          <p:nvPr/>
        </p:nvGrpSpPr>
        <p:grpSpPr bwMode="auto">
          <a:xfrm>
            <a:off x="-12700" y="6324600"/>
            <a:ext cx="9156700" cy="590550"/>
            <a:chOff x="0" y="0"/>
            <a:chExt cx="5768" cy="477"/>
          </a:xfrm>
        </p:grpSpPr>
        <p:sp>
          <p:nvSpPr>
            <p:cNvPr id="826377" name="Freeform 9"/>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826378" name="Freeform 10"/>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26379" name="Freeform 11"/>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0" name="Freeform 12"/>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1" name="Freeform 13"/>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2" name="Freeform 14"/>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3" name="Freeform 15"/>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4" name="Freeform 16"/>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5" name="Freeform 17"/>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6" name="Freeform 18"/>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7" name="Freeform 19"/>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8" name="Freeform 20"/>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89" name="Freeform 21"/>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90" name="Freeform 22"/>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91" name="Freeform 23"/>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92" name="Freeform 24"/>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93" name="Freeform 25"/>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94" name="Freeform 26"/>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95" name="Freeform 27"/>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26396" name="Freeform 28"/>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26397" name="Freeform 29"/>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26398" name="Freeform 30"/>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
        <p:nvSpPr>
          <p:cNvPr id="826404" name="Text Box 36"/>
          <p:cNvSpPr txBox="1">
            <a:spLocks noChangeArrowheads="1"/>
          </p:cNvSpPr>
          <p:nvPr/>
        </p:nvSpPr>
        <p:spPr bwMode="auto">
          <a:xfrm>
            <a:off x="2133600" y="2590800"/>
            <a:ext cx="4752975" cy="419100"/>
          </a:xfrm>
          <a:prstGeom prst="rect">
            <a:avLst/>
          </a:prstGeom>
          <a:gradFill rotWithShape="0">
            <a:gsLst>
              <a:gs pos="0">
                <a:schemeClr val="accent2"/>
              </a:gs>
              <a:gs pos="50000">
                <a:srgbClr val="F6F6F6">
                  <a:alpha val="20000"/>
                </a:srgbClr>
              </a:gs>
              <a:gs pos="100000">
                <a:schemeClr val="accent2"/>
              </a:gs>
            </a:gsLst>
            <a:lin ang="5400000" scaled="1"/>
          </a:gradFill>
          <a:ln w="9525">
            <a:solidFill>
              <a:srgbClr val="000000"/>
            </a:solidFill>
            <a:miter lim="800000"/>
            <a:headEnd/>
            <a:tailEnd/>
          </a:ln>
        </p:spPr>
        <p:txBody>
          <a:bodyPr/>
          <a:lstStyle/>
          <a:p>
            <a:pPr algn="ctr"/>
            <a:r>
              <a:rPr lang="en-US" sz="1400" b="1">
                <a:solidFill>
                  <a:srgbClr val="000066"/>
                </a:solidFill>
                <a:latin typeface="Tahoma" pitchFamily="34" charset="0"/>
              </a:rPr>
              <a:t>Providing funding</a:t>
            </a:r>
          </a:p>
        </p:txBody>
      </p:sp>
      <p:sp>
        <p:nvSpPr>
          <p:cNvPr id="826405" name="Text Box 37"/>
          <p:cNvSpPr txBox="1">
            <a:spLocks noChangeArrowheads="1"/>
          </p:cNvSpPr>
          <p:nvPr/>
        </p:nvSpPr>
        <p:spPr bwMode="auto">
          <a:xfrm>
            <a:off x="3708400" y="1981200"/>
            <a:ext cx="1622425" cy="401638"/>
          </a:xfrm>
          <a:prstGeom prst="rect">
            <a:avLst/>
          </a:prstGeom>
          <a:gradFill rotWithShape="0">
            <a:gsLst>
              <a:gs pos="0">
                <a:srgbClr val="CC0000">
                  <a:gamma/>
                  <a:shade val="46275"/>
                  <a:invGamma/>
                </a:srgbClr>
              </a:gs>
              <a:gs pos="50000">
                <a:srgbClr val="CC0000"/>
              </a:gs>
              <a:gs pos="100000">
                <a:srgbClr val="CC0000">
                  <a:gamma/>
                  <a:shade val="46275"/>
                  <a:invGamma/>
                </a:srgbClr>
              </a:gs>
            </a:gsLst>
            <a:lin ang="5400000" scaled="1"/>
          </a:gradFill>
          <a:ln w="9525" algn="ctr">
            <a:solidFill>
              <a:srgbClr val="003366"/>
            </a:solidFill>
            <a:miter lim="800000"/>
            <a:headEnd/>
            <a:tailEnd/>
          </a:ln>
          <a:effectLst/>
        </p:spPr>
        <p:txBody>
          <a:bodyPr anchor="ctr"/>
          <a:lstStyle/>
          <a:p>
            <a:pPr algn="ctr">
              <a:lnSpc>
                <a:spcPct val="80000"/>
              </a:lnSpc>
            </a:pPr>
            <a:r>
              <a:rPr kumimoji="0" lang="en-US" sz="1500" b="1">
                <a:solidFill>
                  <a:schemeClr val="bg1"/>
                </a:solidFill>
                <a:latin typeface="Arial" charset="0"/>
                <a:cs typeface="Arial" charset="0"/>
              </a:rPr>
              <a:t>INNOVATION</a:t>
            </a:r>
          </a:p>
        </p:txBody>
      </p:sp>
      <p:sp>
        <p:nvSpPr>
          <p:cNvPr id="826406" name="Text Box 38"/>
          <p:cNvSpPr txBox="1">
            <a:spLocks noChangeArrowheads="1"/>
          </p:cNvSpPr>
          <p:nvPr/>
        </p:nvSpPr>
        <p:spPr bwMode="auto">
          <a:xfrm>
            <a:off x="2133600" y="3232150"/>
            <a:ext cx="4752975" cy="419100"/>
          </a:xfrm>
          <a:prstGeom prst="rect">
            <a:avLst/>
          </a:prstGeom>
          <a:gradFill rotWithShape="0">
            <a:gsLst>
              <a:gs pos="0">
                <a:schemeClr val="accent2"/>
              </a:gs>
              <a:gs pos="50000">
                <a:srgbClr val="F6F6F6">
                  <a:alpha val="20000"/>
                </a:srgbClr>
              </a:gs>
              <a:gs pos="100000">
                <a:schemeClr val="accent2"/>
              </a:gs>
            </a:gsLst>
            <a:lin ang="5400000" scaled="1"/>
          </a:gradFill>
          <a:ln w="9525">
            <a:solidFill>
              <a:srgbClr val="000000"/>
            </a:solidFill>
            <a:miter lim="800000"/>
            <a:headEnd/>
            <a:tailEnd/>
          </a:ln>
        </p:spPr>
        <p:txBody>
          <a:bodyPr/>
          <a:lstStyle/>
          <a:p>
            <a:pPr algn="ctr"/>
            <a:r>
              <a:rPr lang="en-US" sz="1400" b="1">
                <a:solidFill>
                  <a:srgbClr val="000066"/>
                </a:solidFill>
                <a:latin typeface="Tahoma" pitchFamily="34" charset="0"/>
              </a:rPr>
              <a:t>Providing facilities and/or resources</a:t>
            </a:r>
          </a:p>
        </p:txBody>
      </p:sp>
      <p:sp>
        <p:nvSpPr>
          <p:cNvPr id="826407" name="Text Box 39"/>
          <p:cNvSpPr txBox="1">
            <a:spLocks noChangeArrowheads="1"/>
          </p:cNvSpPr>
          <p:nvPr/>
        </p:nvSpPr>
        <p:spPr bwMode="auto">
          <a:xfrm>
            <a:off x="2133600" y="4637088"/>
            <a:ext cx="4752975" cy="504825"/>
          </a:xfrm>
          <a:prstGeom prst="rect">
            <a:avLst/>
          </a:prstGeom>
          <a:gradFill rotWithShape="0">
            <a:gsLst>
              <a:gs pos="0">
                <a:schemeClr val="accent2"/>
              </a:gs>
              <a:gs pos="50000">
                <a:srgbClr val="F6F6F6">
                  <a:alpha val="20000"/>
                </a:srgbClr>
              </a:gs>
              <a:gs pos="100000">
                <a:schemeClr val="accent2"/>
              </a:gs>
            </a:gsLst>
            <a:lin ang="5400000" scaled="1"/>
          </a:gradFill>
          <a:ln w="9525">
            <a:solidFill>
              <a:srgbClr val="000000"/>
            </a:solidFill>
            <a:miter lim="800000"/>
            <a:headEnd/>
            <a:tailEnd/>
          </a:ln>
        </p:spPr>
        <p:txBody>
          <a:bodyPr/>
          <a:lstStyle/>
          <a:p>
            <a:pPr algn="ctr"/>
            <a:r>
              <a:rPr lang="en-US" sz="1400" b="1">
                <a:solidFill>
                  <a:srgbClr val="000066"/>
                </a:solidFill>
                <a:latin typeface="Tahoma" pitchFamily="34" charset="0"/>
              </a:rPr>
              <a:t>Assisting in the learning or acquisition of business expertise (e.g. accounting/finance/legal...etc.)</a:t>
            </a:r>
          </a:p>
        </p:txBody>
      </p:sp>
      <p:sp>
        <p:nvSpPr>
          <p:cNvPr id="826408" name="Text Box 40"/>
          <p:cNvSpPr txBox="1">
            <a:spLocks noChangeArrowheads="1"/>
          </p:cNvSpPr>
          <p:nvPr/>
        </p:nvSpPr>
        <p:spPr bwMode="auto">
          <a:xfrm>
            <a:off x="2133600" y="3873500"/>
            <a:ext cx="4752975" cy="541338"/>
          </a:xfrm>
          <a:prstGeom prst="rect">
            <a:avLst/>
          </a:prstGeom>
          <a:gradFill rotWithShape="0">
            <a:gsLst>
              <a:gs pos="0">
                <a:schemeClr val="accent2"/>
              </a:gs>
              <a:gs pos="50000">
                <a:srgbClr val="F6F6F6">
                  <a:alpha val="20000"/>
                </a:srgbClr>
              </a:gs>
              <a:gs pos="100000">
                <a:schemeClr val="accent2"/>
              </a:gs>
            </a:gsLst>
            <a:lin ang="5400000" scaled="1"/>
          </a:gradFill>
          <a:ln w="9525">
            <a:solidFill>
              <a:srgbClr val="000000"/>
            </a:solidFill>
            <a:miter lim="800000"/>
            <a:headEnd/>
            <a:tailEnd/>
          </a:ln>
        </p:spPr>
        <p:txBody>
          <a:bodyPr/>
          <a:lstStyle/>
          <a:p>
            <a:pPr algn="ctr"/>
            <a:r>
              <a:rPr lang="en-US" sz="1400" b="1">
                <a:solidFill>
                  <a:srgbClr val="000066"/>
                </a:solidFill>
                <a:latin typeface="Tahoma" pitchFamily="34" charset="0"/>
              </a:rPr>
              <a:t>Providing knowledge of local markets and/or business environment</a:t>
            </a:r>
          </a:p>
        </p:txBody>
      </p:sp>
      <p:sp>
        <p:nvSpPr>
          <p:cNvPr id="826409" name="Text Box 41"/>
          <p:cNvSpPr txBox="1">
            <a:spLocks noChangeArrowheads="1"/>
          </p:cNvSpPr>
          <p:nvPr/>
        </p:nvSpPr>
        <p:spPr bwMode="auto">
          <a:xfrm>
            <a:off x="3419475" y="5262563"/>
            <a:ext cx="2200275" cy="401637"/>
          </a:xfrm>
          <a:prstGeom prst="rect">
            <a:avLst/>
          </a:prstGeom>
          <a:gradFill rotWithShape="0">
            <a:gsLst>
              <a:gs pos="0">
                <a:srgbClr val="CC0000">
                  <a:gamma/>
                  <a:shade val="46275"/>
                  <a:invGamma/>
                </a:srgbClr>
              </a:gs>
              <a:gs pos="50000">
                <a:srgbClr val="CC0000"/>
              </a:gs>
              <a:gs pos="100000">
                <a:srgbClr val="CC0000">
                  <a:gamma/>
                  <a:shade val="46275"/>
                  <a:invGamma/>
                </a:srgbClr>
              </a:gs>
            </a:gsLst>
            <a:lin ang="5400000" scaled="1"/>
          </a:gradFill>
          <a:ln w="9525" algn="ctr">
            <a:solidFill>
              <a:srgbClr val="003366"/>
            </a:solidFill>
            <a:miter lim="800000"/>
            <a:headEnd/>
            <a:tailEnd/>
          </a:ln>
          <a:effectLst/>
        </p:spPr>
        <p:txBody>
          <a:bodyPr anchor="ctr"/>
          <a:lstStyle/>
          <a:p>
            <a:pPr algn="ctr">
              <a:lnSpc>
                <a:spcPct val="80000"/>
              </a:lnSpc>
            </a:pPr>
            <a:r>
              <a:rPr kumimoji="0" lang="en-US" sz="1500" b="1">
                <a:solidFill>
                  <a:schemeClr val="bg1"/>
                </a:solidFill>
                <a:latin typeface="Arial" charset="0"/>
                <a:cs typeface="Arial" charset="0"/>
              </a:rPr>
              <a:t>BUSINESS VENTURE</a:t>
            </a:r>
          </a:p>
        </p:txBody>
      </p:sp>
      <p:sp>
        <p:nvSpPr>
          <p:cNvPr id="826410" name="AutoShape 42"/>
          <p:cNvSpPr>
            <a:spLocks noChangeArrowheads="1"/>
          </p:cNvSpPr>
          <p:nvPr/>
        </p:nvSpPr>
        <p:spPr bwMode="auto">
          <a:xfrm>
            <a:off x="990600" y="2085975"/>
            <a:ext cx="2324100" cy="3692525"/>
          </a:xfrm>
          <a:prstGeom prst="curvedRightArrow">
            <a:avLst>
              <a:gd name="adj1" fmla="val 6135"/>
              <a:gd name="adj2" fmla="val 14902"/>
              <a:gd name="adj3" fmla="val 24380"/>
            </a:avLst>
          </a:prstGeom>
          <a:gradFill rotWithShape="1">
            <a:gsLst>
              <a:gs pos="0">
                <a:schemeClr val="accent2"/>
              </a:gs>
              <a:gs pos="50000">
                <a:srgbClr val="000066"/>
              </a:gs>
              <a:gs pos="100000">
                <a:schemeClr val="accent2"/>
              </a:gs>
            </a:gsLst>
            <a:lin ang="0" scaled="1"/>
          </a:gradFill>
          <a:ln w="9525">
            <a:solidFill>
              <a:srgbClr val="000000"/>
            </a:solidFill>
            <a:miter lim="800000"/>
            <a:headEnd/>
            <a:tailEnd/>
          </a:ln>
        </p:spPr>
        <p:txBody>
          <a:bodyPr/>
          <a:lstStyle/>
          <a:p>
            <a:endParaRPr lang="en-US"/>
          </a:p>
        </p:txBody>
      </p:sp>
      <p:sp>
        <p:nvSpPr>
          <p:cNvPr id="826411" name="AutoShape 43"/>
          <p:cNvSpPr>
            <a:spLocks noChangeArrowheads="1"/>
          </p:cNvSpPr>
          <p:nvPr/>
        </p:nvSpPr>
        <p:spPr bwMode="auto">
          <a:xfrm flipH="1">
            <a:off x="5724525" y="2098675"/>
            <a:ext cx="2276475" cy="3692525"/>
          </a:xfrm>
          <a:prstGeom prst="curvedRightArrow">
            <a:avLst>
              <a:gd name="adj1" fmla="val 6263"/>
              <a:gd name="adj2" fmla="val 15214"/>
              <a:gd name="adj3" fmla="val 24380"/>
            </a:avLst>
          </a:prstGeom>
          <a:gradFill rotWithShape="1">
            <a:gsLst>
              <a:gs pos="0">
                <a:schemeClr val="accent2"/>
              </a:gs>
              <a:gs pos="50000">
                <a:srgbClr val="000066"/>
              </a:gs>
              <a:gs pos="100000">
                <a:schemeClr val="accent2"/>
              </a:gs>
            </a:gsLst>
            <a:lin ang="0" scaled="1"/>
          </a:gra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5" name="Text Box 5"/>
          <p:cNvSpPr txBox="1">
            <a:spLocks noChangeArrowheads="1"/>
          </p:cNvSpPr>
          <p:nvPr/>
        </p:nvSpPr>
        <p:spPr bwMode="auto">
          <a:xfrm>
            <a:off x="914400" y="1676400"/>
            <a:ext cx="7239000" cy="533400"/>
          </a:xfrm>
          <a:prstGeom prst="rect">
            <a:avLst/>
          </a:prstGeom>
          <a:gradFill rotWithShape="1">
            <a:gsLst>
              <a:gs pos="0">
                <a:srgbClr val="990000">
                  <a:gamma/>
                  <a:shade val="40000"/>
                  <a:invGamma/>
                </a:srgbClr>
              </a:gs>
              <a:gs pos="50000">
                <a:srgbClr val="990000"/>
              </a:gs>
              <a:gs pos="100000">
                <a:srgbClr val="990000">
                  <a:gamma/>
                  <a:shade val="40000"/>
                  <a:invGamma/>
                </a:srgbClr>
              </a:gs>
            </a:gsLst>
            <a:lin ang="5400000" scaled="1"/>
          </a:gradFill>
          <a:ln w="9525">
            <a:noFill/>
            <a:miter lim="800000"/>
            <a:headEnd/>
            <a:tailEnd/>
          </a:ln>
          <a:effectLst/>
        </p:spPr>
        <p:txBody>
          <a:bodyPr anchor="ctr"/>
          <a:lstStyle/>
          <a:p>
            <a:pPr algn="ctr">
              <a:lnSpc>
                <a:spcPct val="85000"/>
              </a:lnSpc>
            </a:pPr>
            <a:r>
              <a:rPr lang="en-US" sz="1800">
                <a:solidFill>
                  <a:schemeClr val="bg1"/>
                </a:solidFill>
                <a:latin typeface="Impact" pitchFamily="34" charset="0"/>
              </a:rPr>
              <a:t>Part I:</a:t>
            </a:r>
          </a:p>
          <a:p>
            <a:pPr algn="ctr">
              <a:lnSpc>
                <a:spcPct val="85000"/>
              </a:lnSpc>
            </a:pPr>
            <a:r>
              <a:rPr lang="en-US" sz="1800">
                <a:solidFill>
                  <a:schemeClr val="bg1"/>
                </a:solidFill>
                <a:latin typeface="Impact" pitchFamily="34" charset="0"/>
              </a:rPr>
              <a:t>Background</a:t>
            </a:r>
          </a:p>
        </p:txBody>
      </p:sp>
      <p:sp>
        <p:nvSpPr>
          <p:cNvPr id="727046" name="Text Box 6"/>
          <p:cNvSpPr txBox="1">
            <a:spLocks noChangeArrowheads="1"/>
          </p:cNvSpPr>
          <p:nvPr/>
        </p:nvSpPr>
        <p:spPr bwMode="auto">
          <a:xfrm>
            <a:off x="914400" y="2514600"/>
            <a:ext cx="7239000" cy="533400"/>
          </a:xfrm>
          <a:prstGeom prst="rect">
            <a:avLst/>
          </a:prstGeom>
          <a:gradFill rotWithShape="1">
            <a:gsLst>
              <a:gs pos="0">
                <a:srgbClr val="990000">
                  <a:gamma/>
                  <a:shade val="40000"/>
                  <a:invGamma/>
                </a:srgbClr>
              </a:gs>
              <a:gs pos="50000">
                <a:srgbClr val="990000"/>
              </a:gs>
              <a:gs pos="100000">
                <a:srgbClr val="990000">
                  <a:gamma/>
                  <a:shade val="40000"/>
                  <a:invGamma/>
                </a:srgbClr>
              </a:gs>
            </a:gsLst>
            <a:lin ang="5400000" scaled="1"/>
          </a:gradFill>
          <a:ln w="9525" algn="ctr">
            <a:noFill/>
            <a:miter lim="800000"/>
            <a:headEnd/>
            <a:tailEnd/>
          </a:ln>
          <a:effectLst/>
        </p:spPr>
        <p:txBody>
          <a:bodyPr anchor="ctr"/>
          <a:lstStyle/>
          <a:p>
            <a:pPr algn="ctr">
              <a:lnSpc>
                <a:spcPct val="85000"/>
              </a:lnSpc>
            </a:pPr>
            <a:r>
              <a:rPr lang="en-US" sz="1800">
                <a:solidFill>
                  <a:schemeClr val="bg1"/>
                </a:solidFill>
                <a:latin typeface="Impact" pitchFamily="34" charset="0"/>
              </a:rPr>
              <a:t>Part II: </a:t>
            </a:r>
            <a:br>
              <a:rPr lang="en-US" sz="1800">
                <a:solidFill>
                  <a:schemeClr val="bg1"/>
                </a:solidFill>
                <a:latin typeface="Impact" pitchFamily="34" charset="0"/>
              </a:rPr>
            </a:br>
            <a:r>
              <a:rPr lang="en-US" sz="1800">
                <a:solidFill>
                  <a:schemeClr val="bg1"/>
                </a:solidFill>
                <a:latin typeface="Impact" pitchFamily="34" charset="0"/>
              </a:rPr>
              <a:t>Micro-finance</a:t>
            </a:r>
          </a:p>
        </p:txBody>
      </p:sp>
      <p:sp>
        <p:nvSpPr>
          <p:cNvPr id="727047" name="Text Box 7"/>
          <p:cNvSpPr txBox="1">
            <a:spLocks noChangeArrowheads="1"/>
          </p:cNvSpPr>
          <p:nvPr/>
        </p:nvSpPr>
        <p:spPr bwMode="auto">
          <a:xfrm>
            <a:off x="914400" y="3352800"/>
            <a:ext cx="7239000" cy="533400"/>
          </a:xfrm>
          <a:prstGeom prst="rect">
            <a:avLst/>
          </a:prstGeom>
          <a:gradFill rotWithShape="1">
            <a:gsLst>
              <a:gs pos="0">
                <a:srgbClr val="990000">
                  <a:gamma/>
                  <a:shade val="40000"/>
                  <a:invGamma/>
                </a:srgbClr>
              </a:gs>
              <a:gs pos="50000">
                <a:srgbClr val="990000"/>
              </a:gs>
              <a:gs pos="100000">
                <a:srgbClr val="990000">
                  <a:gamma/>
                  <a:shade val="40000"/>
                  <a:invGamma/>
                </a:srgbClr>
              </a:gs>
            </a:gsLst>
            <a:lin ang="5400000" scaled="1"/>
          </a:gradFill>
          <a:ln w="9525" algn="ctr">
            <a:noFill/>
            <a:miter lim="800000"/>
            <a:headEnd/>
            <a:tailEnd/>
          </a:ln>
          <a:effectLst/>
        </p:spPr>
        <p:txBody>
          <a:bodyPr anchor="ctr"/>
          <a:lstStyle/>
          <a:p>
            <a:pPr algn="ctr">
              <a:lnSpc>
                <a:spcPct val="85000"/>
              </a:lnSpc>
            </a:pPr>
            <a:r>
              <a:rPr lang="en-US" sz="1800">
                <a:solidFill>
                  <a:schemeClr val="bg1"/>
                </a:solidFill>
                <a:latin typeface="Impact" pitchFamily="34" charset="0"/>
              </a:rPr>
              <a:t>Part III: </a:t>
            </a:r>
            <a:br>
              <a:rPr lang="en-US" sz="1800">
                <a:solidFill>
                  <a:schemeClr val="bg1"/>
                </a:solidFill>
                <a:latin typeface="Impact" pitchFamily="34" charset="0"/>
              </a:rPr>
            </a:br>
            <a:r>
              <a:rPr lang="en-US" sz="1800">
                <a:solidFill>
                  <a:schemeClr val="bg1"/>
                </a:solidFill>
                <a:latin typeface="Impact" pitchFamily="34" charset="0"/>
              </a:rPr>
              <a:t>Wealth Creation </a:t>
            </a:r>
          </a:p>
        </p:txBody>
      </p:sp>
      <p:sp>
        <p:nvSpPr>
          <p:cNvPr id="727048" name="Text Box 8"/>
          <p:cNvSpPr txBox="1">
            <a:spLocks noChangeArrowheads="1"/>
          </p:cNvSpPr>
          <p:nvPr/>
        </p:nvSpPr>
        <p:spPr bwMode="auto">
          <a:xfrm>
            <a:off x="914400" y="4191000"/>
            <a:ext cx="7239000" cy="533400"/>
          </a:xfrm>
          <a:prstGeom prst="rect">
            <a:avLst/>
          </a:prstGeom>
          <a:gradFill rotWithShape="1">
            <a:gsLst>
              <a:gs pos="0">
                <a:srgbClr val="990000">
                  <a:gamma/>
                  <a:shade val="40000"/>
                  <a:invGamma/>
                </a:srgbClr>
              </a:gs>
              <a:gs pos="50000">
                <a:srgbClr val="990000"/>
              </a:gs>
              <a:gs pos="100000">
                <a:srgbClr val="990000">
                  <a:gamma/>
                  <a:shade val="40000"/>
                  <a:invGamma/>
                </a:srgbClr>
              </a:gs>
            </a:gsLst>
            <a:lin ang="5400000" scaled="1"/>
          </a:gradFill>
          <a:ln w="9525" algn="ctr">
            <a:noFill/>
            <a:miter lim="800000"/>
            <a:headEnd/>
            <a:tailEnd/>
          </a:ln>
          <a:effectLst/>
        </p:spPr>
        <p:txBody>
          <a:bodyPr anchor="ctr"/>
          <a:lstStyle/>
          <a:p>
            <a:pPr algn="ctr">
              <a:lnSpc>
                <a:spcPct val="85000"/>
              </a:lnSpc>
            </a:pPr>
            <a:r>
              <a:rPr lang="en-US" sz="1800">
                <a:solidFill>
                  <a:schemeClr val="bg1"/>
                </a:solidFill>
                <a:latin typeface="Impact" pitchFamily="34" charset="0"/>
              </a:rPr>
              <a:t>Part IV: </a:t>
            </a:r>
            <a:br>
              <a:rPr lang="en-US" sz="1800">
                <a:solidFill>
                  <a:schemeClr val="bg1"/>
                </a:solidFill>
                <a:latin typeface="Impact" pitchFamily="34" charset="0"/>
              </a:rPr>
            </a:br>
            <a:r>
              <a:rPr lang="en-US" sz="1800">
                <a:solidFill>
                  <a:schemeClr val="bg1"/>
                </a:solidFill>
                <a:latin typeface="Impact" pitchFamily="34" charset="0"/>
              </a:rPr>
              <a:t>Education</a:t>
            </a:r>
          </a:p>
        </p:txBody>
      </p:sp>
      <p:sp>
        <p:nvSpPr>
          <p:cNvPr id="727049" name="Rectangle 9"/>
          <p:cNvSpPr>
            <a:spLocks noGrp="1" noChangeArrowheads="1"/>
          </p:cNvSpPr>
          <p:nvPr>
            <p:ph type="title"/>
          </p:nvPr>
        </p:nvSpPr>
        <p:spPr>
          <a:xfrm>
            <a:off x="990600" y="533400"/>
            <a:ext cx="7086600" cy="762000"/>
          </a:xfrm>
        </p:spPr>
        <p:txBody>
          <a:bodyPr/>
          <a:lstStyle/>
          <a:p>
            <a:r>
              <a:rPr lang="en-US">
                <a:solidFill>
                  <a:srgbClr val="000000"/>
                </a:solidFill>
              </a:rPr>
              <a:t>Outline</a:t>
            </a:r>
          </a:p>
        </p:txBody>
      </p:sp>
      <p:sp>
        <p:nvSpPr>
          <p:cNvPr id="727050" name="Text Box 10"/>
          <p:cNvSpPr txBox="1">
            <a:spLocks noChangeArrowheads="1"/>
          </p:cNvSpPr>
          <p:nvPr/>
        </p:nvSpPr>
        <p:spPr bwMode="auto">
          <a:xfrm>
            <a:off x="914400" y="5029200"/>
            <a:ext cx="7239000" cy="533400"/>
          </a:xfrm>
          <a:prstGeom prst="rect">
            <a:avLst/>
          </a:prstGeom>
          <a:gradFill rotWithShape="1">
            <a:gsLst>
              <a:gs pos="0">
                <a:srgbClr val="990000">
                  <a:gamma/>
                  <a:shade val="40000"/>
                  <a:invGamma/>
                </a:srgbClr>
              </a:gs>
              <a:gs pos="50000">
                <a:srgbClr val="990000"/>
              </a:gs>
              <a:gs pos="100000">
                <a:srgbClr val="990000">
                  <a:gamma/>
                  <a:shade val="40000"/>
                  <a:invGamma/>
                </a:srgbClr>
              </a:gs>
            </a:gsLst>
            <a:lin ang="5400000" scaled="1"/>
          </a:gradFill>
          <a:ln w="9525" algn="ctr">
            <a:noFill/>
            <a:miter lim="800000"/>
            <a:headEnd/>
            <a:tailEnd/>
          </a:ln>
          <a:effectLst/>
        </p:spPr>
        <p:txBody>
          <a:bodyPr anchor="ctr"/>
          <a:lstStyle/>
          <a:p>
            <a:pPr algn="ctr">
              <a:lnSpc>
                <a:spcPct val="85000"/>
              </a:lnSpc>
            </a:pPr>
            <a:r>
              <a:rPr lang="en-US" sz="1800">
                <a:solidFill>
                  <a:schemeClr val="bg1"/>
                </a:solidFill>
                <a:latin typeface="Impact" pitchFamily="34" charset="0"/>
              </a:rPr>
              <a:t>Part V: </a:t>
            </a:r>
            <a:br>
              <a:rPr lang="en-US" sz="1800">
                <a:solidFill>
                  <a:schemeClr val="bg1"/>
                </a:solidFill>
                <a:latin typeface="Impact" pitchFamily="34" charset="0"/>
              </a:rPr>
            </a:br>
            <a:r>
              <a:rPr lang="en-US" sz="1800">
                <a:solidFill>
                  <a:schemeClr val="bg1"/>
                </a:solidFill>
                <a:latin typeface="Impact" pitchFamily="34" charset="0"/>
              </a:rPr>
              <a:t>Urban Planning</a:t>
            </a:r>
          </a:p>
        </p:txBody>
      </p:sp>
      <p:sp>
        <p:nvSpPr>
          <p:cNvPr id="727051" name="Text Box 11"/>
          <p:cNvSpPr txBox="1">
            <a:spLocks noChangeArrowheads="1"/>
          </p:cNvSpPr>
          <p:nvPr/>
        </p:nvSpPr>
        <p:spPr bwMode="auto">
          <a:xfrm>
            <a:off x="914400" y="5867400"/>
            <a:ext cx="7239000" cy="533400"/>
          </a:xfrm>
          <a:prstGeom prst="rect">
            <a:avLst/>
          </a:prstGeom>
          <a:gradFill rotWithShape="1">
            <a:gsLst>
              <a:gs pos="0">
                <a:srgbClr val="990000">
                  <a:gamma/>
                  <a:shade val="40000"/>
                  <a:invGamma/>
                </a:srgbClr>
              </a:gs>
              <a:gs pos="50000">
                <a:srgbClr val="990000"/>
              </a:gs>
              <a:gs pos="100000">
                <a:srgbClr val="990000">
                  <a:gamma/>
                  <a:shade val="40000"/>
                  <a:invGamma/>
                </a:srgbClr>
              </a:gs>
            </a:gsLst>
            <a:lin ang="5400000" scaled="1"/>
          </a:gradFill>
          <a:ln w="9525" algn="ctr">
            <a:noFill/>
            <a:miter lim="800000"/>
            <a:headEnd/>
            <a:tailEnd/>
          </a:ln>
          <a:effectLst/>
        </p:spPr>
        <p:txBody>
          <a:bodyPr anchor="ctr"/>
          <a:lstStyle/>
          <a:p>
            <a:pPr algn="ctr">
              <a:lnSpc>
                <a:spcPct val="85000"/>
              </a:lnSpc>
            </a:pPr>
            <a:r>
              <a:rPr lang="en-US" sz="1800">
                <a:solidFill>
                  <a:schemeClr val="bg1"/>
                </a:solidFill>
                <a:latin typeface="Impact" pitchFamily="34" charset="0"/>
              </a:rPr>
              <a:t>Part VI: </a:t>
            </a:r>
            <a:br>
              <a:rPr lang="en-US" sz="1800">
                <a:solidFill>
                  <a:schemeClr val="bg1"/>
                </a:solidFill>
                <a:latin typeface="Impact" pitchFamily="34" charset="0"/>
              </a:rPr>
            </a:br>
            <a:r>
              <a:rPr lang="en-US" sz="1800">
                <a:solidFill>
                  <a:schemeClr val="bg1"/>
                </a:solidFill>
                <a:latin typeface="Impact" pitchFamily="34" charset="0"/>
              </a:rPr>
              <a:t>Outsourcing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152400" y="381000"/>
            <a:ext cx="8991600" cy="755650"/>
          </a:xfrm>
        </p:spPr>
        <p:txBody>
          <a:bodyPr/>
          <a:lstStyle/>
          <a:p>
            <a:r>
              <a:rPr lang="en-US" sz="3800">
                <a:solidFill>
                  <a:srgbClr val="000000"/>
                </a:solidFill>
              </a:rPr>
              <a:t>Background</a:t>
            </a:r>
            <a:br>
              <a:rPr lang="en-US" sz="3800">
                <a:solidFill>
                  <a:srgbClr val="000000"/>
                </a:solidFill>
              </a:rPr>
            </a:br>
            <a:r>
              <a:rPr lang="en-US" sz="2200">
                <a:solidFill>
                  <a:srgbClr val="000000"/>
                </a:solidFill>
              </a:rPr>
              <a:t>Part I</a:t>
            </a:r>
          </a:p>
        </p:txBody>
      </p:sp>
      <p:sp>
        <p:nvSpPr>
          <p:cNvPr id="728067" name="Rectangle 3"/>
          <p:cNvSpPr>
            <a:spLocks noGrp="1" noChangeArrowheads="1"/>
          </p:cNvSpPr>
          <p:nvPr>
            <p:ph type="body" idx="1"/>
          </p:nvPr>
        </p:nvSpPr>
        <p:spPr>
          <a:xfrm>
            <a:off x="228600" y="1676400"/>
            <a:ext cx="7391400" cy="4419600"/>
          </a:xfrm>
          <a:noFill/>
          <a:ln/>
        </p:spPr>
        <p:txBody>
          <a:bodyPr/>
          <a:lstStyle/>
          <a:p>
            <a:pPr>
              <a:lnSpc>
                <a:spcPct val="110000"/>
              </a:lnSpc>
              <a:spcBef>
                <a:spcPct val="5000"/>
              </a:spcBef>
            </a:pPr>
            <a:r>
              <a:rPr lang="en-US" sz="1900"/>
              <a:t>Egypt has introduced a multitude of reforms in recent years to:</a:t>
            </a:r>
          </a:p>
          <a:p>
            <a:pPr lvl="1">
              <a:lnSpc>
                <a:spcPct val="110000"/>
              </a:lnSpc>
              <a:spcBef>
                <a:spcPct val="5000"/>
              </a:spcBef>
            </a:pPr>
            <a:endParaRPr lang="en-US" sz="700">
              <a:solidFill>
                <a:srgbClr val="808080"/>
              </a:solidFill>
            </a:endParaRPr>
          </a:p>
          <a:p>
            <a:pPr lvl="1">
              <a:lnSpc>
                <a:spcPct val="110000"/>
              </a:lnSpc>
              <a:spcBef>
                <a:spcPct val="5000"/>
              </a:spcBef>
            </a:pPr>
            <a:r>
              <a:rPr lang="en-US" sz="1400">
                <a:solidFill>
                  <a:srgbClr val="5F5F5F"/>
                </a:solidFill>
              </a:rPr>
              <a:t>Increase levels of competitiveness,</a:t>
            </a:r>
          </a:p>
          <a:p>
            <a:pPr lvl="1">
              <a:lnSpc>
                <a:spcPct val="110000"/>
              </a:lnSpc>
              <a:spcBef>
                <a:spcPct val="5000"/>
              </a:spcBef>
            </a:pPr>
            <a:r>
              <a:rPr lang="en-US" sz="1400">
                <a:solidFill>
                  <a:srgbClr val="5F5F5F"/>
                </a:solidFill>
              </a:rPr>
              <a:t>Accommodate job creation needs,</a:t>
            </a:r>
          </a:p>
          <a:p>
            <a:pPr lvl="1">
              <a:lnSpc>
                <a:spcPct val="110000"/>
              </a:lnSpc>
              <a:spcBef>
                <a:spcPct val="5000"/>
              </a:spcBef>
            </a:pPr>
            <a:r>
              <a:rPr lang="en-US" sz="1400">
                <a:solidFill>
                  <a:srgbClr val="5F5F5F"/>
                </a:solidFill>
              </a:rPr>
              <a:t>Improve human development needs, and </a:t>
            </a:r>
          </a:p>
          <a:p>
            <a:pPr lvl="1">
              <a:lnSpc>
                <a:spcPct val="110000"/>
              </a:lnSpc>
              <a:spcBef>
                <a:spcPct val="5000"/>
              </a:spcBef>
            </a:pPr>
            <a:r>
              <a:rPr lang="en-US" sz="1400">
                <a:solidFill>
                  <a:srgbClr val="5F5F5F"/>
                </a:solidFill>
              </a:rPr>
              <a:t>Sustain GDP growth under stable conditions. </a:t>
            </a:r>
          </a:p>
          <a:p>
            <a:pPr>
              <a:lnSpc>
                <a:spcPct val="110000"/>
              </a:lnSpc>
              <a:spcBef>
                <a:spcPct val="5000"/>
              </a:spcBef>
            </a:pPr>
            <a:endParaRPr lang="en-US" sz="1600"/>
          </a:p>
          <a:p>
            <a:pPr>
              <a:lnSpc>
                <a:spcPct val="110000"/>
              </a:lnSpc>
              <a:spcBef>
                <a:spcPct val="5000"/>
              </a:spcBef>
            </a:pPr>
            <a:r>
              <a:rPr lang="en-US" sz="1900"/>
              <a:t>Despite significant progress in a number of sectors, Egypt</a:t>
            </a:r>
            <a:r>
              <a:rPr lang="en-US" sz="1900">
                <a:latin typeface="Times New Roman"/>
              </a:rPr>
              <a:t>’</a:t>
            </a:r>
            <a:r>
              <a:rPr lang="en-US" sz="1900"/>
              <a:t>s most significant challenge remains on the local economic development front</a:t>
            </a:r>
            <a:r>
              <a:rPr lang="en-US" sz="1900">
                <a:latin typeface="Times New Roman"/>
              </a:rPr>
              <a:t>–</a:t>
            </a:r>
            <a:r>
              <a:rPr lang="en-US" sz="1900"/>
              <a:t> where limited progress has been made</a:t>
            </a:r>
          </a:p>
          <a:p>
            <a:pPr>
              <a:lnSpc>
                <a:spcPct val="110000"/>
              </a:lnSpc>
              <a:spcBef>
                <a:spcPct val="5000"/>
              </a:spcBef>
            </a:pPr>
            <a:endParaRPr lang="en-US" sz="1000"/>
          </a:p>
          <a:p>
            <a:pPr lvl="1">
              <a:lnSpc>
                <a:spcPct val="110000"/>
              </a:lnSpc>
              <a:spcBef>
                <a:spcPct val="5000"/>
              </a:spcBef>
            </a:pPr>
            <a:r>
              <a:rPr lang="en-US" sz="1400">
                <a:solidFill>
                  <a:srgbClr val="5F5F5F"/>
                </a:solidFill>
              </a:rPr>
              <a:t>This is owing to the fact that local governorates with the largest populations (e.g. Sohag) and one-company towns (e.g. Mahalla) continue to exhibit tremendous levels of poverty, and remain in a cycle of economic stagnation</a:t>
            </a:r>
            <a:r>
              <a:rPr lang="en-US" sz="1400">
                <a:solidFill>
                  <a:srgbClr val="5F5F5F"/>
                </a:solidFill>
                <a:latin typeface="Times New Roman"/>
              </a:rPr>
              <a:t>–</a:t>
            </a:r>
            <a:r>
              <a:rPr lang="en-US" sz="1400">
                <a:solidFill>
                  <a:srgbClr val="5F5F5F"/>
                </a:solidFill>
              </a:rPr>
              <a:t> with few prospects for a turnaround</a:t>
            </a:r>
          </a:p>
        </p:txBody>
      </p:sp>
      <p:grpSp>
        <p:nvGrpSpPr>
          <p:cNvPr id="728068" name="Group 4"/>
          <p:cNvGrpSpPr>
            <a:grpSpLocks/>
          </p:cNvGrpSpPr>
          <p:nvPr/>
        </p:nvGrpSpPr>
        <p:grpSpPr bwMode="auto">
          <a:xfrm>
            <a:off x="20638" y="1447800"/>
            <a:ext cx="9169400" cy="138113"/>
            <a:chOff x="0" y="4032"/>
            <a:chExt cx="5776" cy="87"/>
          </a:xfrm>
        </p:grpSpPr>
        <p:sp>
          <p:nvSpPr>
            <p:cNvPr id="728069" name="Freeform 5"/>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728070" name="Freeform 6"/>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728071" name="Freeform 7"/>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728072" name="Group 8"/>
          <p:cNvGrpSpPr>
            <a:grpSpLocks/>
          </p:cNvGrpSpPr>
          <p:nvPr/>
        </p:nvGrpSpPr>
        <p:grpSpPr bwMode="auto">
          <a:xfrm>
            <a:off x="-12700" y="6324600"/>
            <a:ext cx="9156700" cy="590550"/>
            <a:chOff x="0" y="0"/>
            <a:chExt cx="5768" cy="477"/>
          </a:xfrm>
        </p:grpSpPr>
        <p:sp>
          <p:nvSpPr>
            <p:cNvPr id="728073" name="Freeform 9"/>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728074" name="Freeform 10"/>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28075" name="Freeform 11"/>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76" name="Freeform 12"/>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77" name="Freeform 13"/>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78" name="Freeform 14"/>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79" name="Freeform 15"/>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0" name="Freeform 16"/>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1" name="Freeform 17"/>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2" name="Freeform 18"/>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3" name="Freeform 19"/>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4" name="Freeform 20"/>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5" name="Freeform 21"/>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6" name="Freeform 22"/>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7" name="Freeform 23"/>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8" name="Freeform 24"/>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89" name="Freeform 25"/>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90" name="Freeform 26"/>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91" name="Freeform 27"/>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28092" name="Freeform 28"/>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28093" name="Freeform 29"/>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28094" name="Freeform 30"/>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pic>
        <p:nvPicPr>
          <p:cNvPr id="728101" name="Picture 37" descr="egypt"/>
          <p:cNvPicPr preferRelativeResize="0">
            <a:picLocks noChangeArrowheads="1"/>
          </p:cNvPicPr>
          <p:nvPr/>
        </p:nvPicPr>
        <p:blipFill>
          <a:blip r:embed="rId3"/>
          <a:srcRect/>
          <a:stretch>
            <a:fillRect/>
          </a:stretch>
        </p:blipFill>
        <p:spPr bwMode="auto">
          <a:xfrm>
            <a:off x="7772400" y="1936750"/>
            <a:ext cx="1371600" cy="1352550"/>
          </a:xfrm>
          <a:prstGeom prst="rect">
            <a:avLst/>
          </a:prstGeom>
          <a:noFill/>
          <a:ln w="9525">
            <a:noFill/>
            <a:miter lim="800000"/>
            <a:headEnd/>
            <a:tailEnd/>
          </a:ln>
        </p:spPr>
      </p:pic>
      <p:pic>
        <p:nvPicPr>
          <p:cNvPr id="728102" name="Picture 38" descr="canal"/>
          <p:cNvPicPr>
            <a:picLocks noChangeAspect="1" noChangeArrowheads="1"/>
          </p:cNvPicPr>
          <p:nvPr/>
        </p:nvPicPr>
        <p:blipFill>
          <a:blip r:embed="rId4"/>
          <a:srcRect/>
          <a:stretch>
            <a:fillRect/>
          </a:stretch>
        </p:blipFill>
        <p:spPr bwMode="auto">
          <a:xfrm>
            <a:off x="7772400" y="4908550"/>
            <a:ext cx="1371600" cy="958850"/>
          </a:xfrm>
          <a:prstGeom prst="rect">
            <a:avLst/>
          </a:prstGeom>
          <a:noFill/>
          <a:ln w="9525">
            <a:noFill/>
            <a:miter lim="800000"/>
            <a:headEnd/>
            <a:tailEnd/>
          </a:ln>
        </p:spPr>
      </p:pic>
      <p:pic>
        <p:nvPicPr>
          <p:cNvPr id="728103" name="Picture 39" descr="feat1"/>
          <p:cNvPicPr>
            <a:picLocks noChangeAspect="1" noChangeArrowheads="1"/>
          </p:cNvPicPr>
          <p:nvPr/>
        </p:nvPicPr>
        <p:blipFill>
          <a:blip r:embed="rId5"/>
          <a:srcRect/>
          <a:stretch>
            <a:fillRect/>
          </a:stretch>
        </p:blipFill>
        <p:spPr bwMode="auto">
          <a:xfrm>
            <a:off x="7772400" y="3284538"/>
            <a:ext cx="1371600" cy="16208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152400" y="381000"/>
            <a:ext cx="8991600" cy="755650"/>
          </a:xfrm>
        </p:spPr>
        <p:txBody>
          <a:bodyPr/>
          <a:lstStyle/>
          <a:p>
            <a:r>
              <a:rPr lang="en-US" sz="3800">
                <a:solidFill>
                  <a:srgbClr val="000000"/>
                </a:solidFill>
              </a:rPr>
              <a:t>Background</a:t>
            </a:r>
            <a:br>
              <a:rPr lang="en-US" sz="3800">
                <a:solidFill>
                  <a:srgbClr val="000000"/>
                </a:solidFill>
              </a:rPr>
            </a:br>
            <a:r>
              <a:rPr lang="en-US" sz="2200">
                <a:solidFill>
                  <a:srgbClr val="000000"/>
                </a:solidFill>
              </a:rPr>
              <a:t>Part I</a:t>
            </a:r>
          </a:p>
        </p:txBody>
      </p:sp>
      <p:grpSp>
        <p:nvGrpSpPr>
          <p:cNvPr id="803844" name="Group 4"/>
          <p:cNvGrpSpPr>
            <a:grpSpLocks/>
          </p:cNvGrpSpPr>
          <p:nvPr/>
        </p:nvGrpSpPr>
        <p:grpSpPr bwMode="auto">
          <a:xfrm>
            <a:off x="20638" y="1447800"/>
            <a:ext cx="9169400" cy="138113"/>
            <a:chOff x="0" y="4032"/>
            <a:chExt cx="5776" cy="87"/>
          </a:xfrm>
        </p:grpSpPr>
        <p:sp>
          <p:nvSpPr>
            <p:cNvPr id="803845" name="Freeform 5"/>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03846" name="Freeform 6"/>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03847" name="Freeform 7"/>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803848" name="Group 8"/>
          <p:cNvGrpSpPr>
            <a:grpSpLocks/>
          </p:cNvGrpSpPr>
          <p:nvPr/>
        </p:nvGrpSpPr>
        <p:grpSpPr bwMode="auto">
          <a:xfrm>
            <a:off x="-12700" y="6324600"/>
            <a:ext cx="9156700" cy="590550"/>
            <a:chOff x="0" y="0"/>
            <a:chExt cx="5768" cy="477"/>
          </a:xfrm>
        </p:grpSpPr>
        <p:sp>
          <p:nvSpPr>
            <p:cNvPr id="803849" name="Freeform 9"/>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803850" name="Freeform 10"/>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3851" name="Freeform 11"/>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52" name="Freeform 12"/>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53" name="Freeform 13"/>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54" name="Freeform 14"/>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55" name="Freeform 15"/>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56" name="Freeform 16"/>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57" name="Freeform 17"/>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58" name="Freeform 18"/>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59" name="Freeform 19"/>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0" name="Freeform 20"/>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1" name="Freeform 21"/>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2" name="Freeform 22"/>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3" name="Freeform 23"/>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4" name="Freeform 24"/>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5" name="Freeform 25"/>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6" name="Freeform 26"/>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7" name="Freeform 27"/>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3868" name="Freeform 28"/>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3869" name="Freeform 29"/>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3870" name="Freeform 30"/>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
        <p:nvSpPr>
          <p:cNvPr id="803874" name="Rectangle 34"/>
          <p:cNvSpPr>
            <a:spLocks noChangeArrowheads="1"/>
          </p:cNvSpPr>
          <p:nvPr/>
        </p:nvSpPr>
        <p:spPr bwMode="auto">
          <a:xfrm>
            <a:off x="228600" y="1676400"/>
            <a:ext cx="8686800" cy="4419600"/>
          </a:xfrm>
          <a:prstGeom prst="rect">
            <a:avLst/>
          </a:prstGeom>
          <a:noFill/>
          <a:ln w="9525" algn="ctr">
            <a:noFill/>
            <a:miter lim="800000"/>
            <a:headEnd/>
            <a:tailEnd/>
          </a:ln>
          <a:effectLst/>
        </p:spPr>
        <p:txBody>
          <a:bodyPr/>
          <a:lstStyle/>
          <a:p>
            <a:pPr marL="342900" indent="-342900">
              <a:lnSpc>
                <a:spcPct val="110000"/>
              </a:lnSpc>
              <a:spcBef>
                <a:spcPct val="5000"/>
              </a:spcBef>
              <a:spcAft>
                <a:spcPct val="50000"/>
              </a:spcAft>
              <a:buFontTx/>
              <a:buChar char="•"/>
            </a:pPr>
            <a:r>
              <a:rPr kumimoji="0" lang="en-US" sz="1900">
                <a:solidFill>
                  <a:srgbClr val="000000"/>
                </a:solidFill>
                <a:latin typeface="Arial" charset="0"/>
                <a:cs typeface="Arial" charset="0"/>
              </a:rPr>
              <a:t>For Egypt to effectively confront the challenges of the 21st century, a radical strategy must be pursued to significantly overhaul the economic, institutional, educational, scientific and technological conditions within its largest governorates. </a:t>
            </a:r>
          </a:p>
          <a:p>
            <a:pPr marL="342900" indent="-342900">
              <a:lnSpc>
                <a:spcPct val="110000"/>
              </a:lnSpc>
              <a:spcBef>
                <a:spcPct val="5000"/>
              </a:spcBef>
              <a:spcAft>
                <a:spcPct val="50000"/>
              </a:spcAft>
              <a:buFontTx/>
              <a:buChar char="•"/>
            </a:pPr>
            <a:r>
              <a:rPr kumimoji="0" lang="en-US" sz="1900">
                <a:solidFill>
                  <a:srgbClr val="000000"/>
                </a:solidFill>
                <a:latin typeface="Arial" charset="0"/>
                <a:cs typeface="Arial" charset="0"/>
              </a:rPr>
              <a:t>This presentation seeks to outline a strategy that facilitates local economic development by providing each of these governorates with a level of autonomy, supported by strong institutions and economic structures at the national-level, similar to how states are governed in the US.</a:t>
            </a:r>
          </a:p>
          <a:p>
            <a:pPr marL="342900" indent="-342900">
              <a:lnSpc>
                <a:spcPct val="110000"/>
              </a:lnSpc>
              <a:spcBef>
                <a:spcPct val="5000"/>
              </a:spcBef>
              <a:spcAft>
                <a:spcPct val="50000"/>
              </a:spcAft>
              <a:buFontTx/>
              <a:buChar char="•"/>
            </a:pPr>
            <a:r>
              <a:rPr kumimoji="0" lang="en-US" sz="1900">
                <a:solidFill>
                  <a:srgbClr val="000000"/>
                </a:solidFill>
                <a:latin typeface="Arial" charset="0"/>
                <a:cs typeface="Arial" charset="0"/>
              </a:rPr>
              <a:t>The focus of this strategy is on increasing the competitiveness of these local economies, in order to stimulate intrinsic growth and create a modern functioning economy that leverages Egypt</a:t>
            </a:r>
            <a:r>
              <a:rPr kumimoji="0" lang="en-US" sz="1900">
                <a:solidFill>
                  <a:srgbClr val="000000"/>
                </a:solidFill>
                <a:latin typeface="Times New Roman"/>
                <a:cs typeface="Arial" charset="0"/>
              </a:rPr>
              <a:t>’</a:t>
            </a:r>
            <a:r>
              <a:rPr kumimoji="0" lang="en-US" sz="1900">
                <a:solidFill>
                  <a:srgbClr val="000000"/>
                </a:solidFill>
                <a:latin typeface="Arial" charset="0"/>
                <a:cs typeface="Arial" charset="0"/>
              </a:rPr>
              <a:t>s multitude of resources at the local-level.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152400" y="381000"/>
            <a:ext cx="8991600" cy="755650"/>
          </a:xfrm>
        </p:spPr>
        <p:txBody>
          <a:bodyPr/>
          <a:lstStyle/>
          <a:p>
            <a:r>
              <a:rPr lang="en-US">
                <a:solidFill>
                  <a:srgbClr val="000000"/>
                </a:solidFill>
              </a:rPr>
              <a:t>Example of Governorates</a:t>
            </a:r>
            <a:r>
              <a:rPr lang="en-US" sz="3800">
                <a:solidFill>
                  <a:srgbClr val="000000"/>
                </a:solidFill>
              </a:rPr>
              <a:t/>
            </a:r>
            <a:br>
              <a:rPr lang="en-US" sz="3800">
                <a:solidFill>
                  <a:srgbClr val="000000"/>
                </a:solidFill>
              </a:rPr>
            </a:br>
            <a:r>
              <a:rPr lang="en-US" sz="2200">
                <a:solidFill>
                  <a:srgbClr val="000000"/>
                </a:solidFill>
              </a:rPr>
              <a:t>Part I</a:t>
            </a:r>
          </a:p>
        </p:txBody>
      </p:sp>
      <p:grpSp>
        <p:nvGrpSpPr>
          <p:cNvPr id="805891" name="Group 3"/>
          <p:cNvGrpSpPr>
            <a:grpSpLocks/>
          </p:cNvGrpSpPr>
          <p:nvPr/>
        </p:nvGrpSpPr>
        <p:grpSpPr bwMode="auto">
          <a:xfrm>
            <a:off x="20638" y="1447800"/>
            <a:ext cx="9169400" cy="138113"/>
            <a:chOff x="0" y="4032"/>
            <a:chExt cx="5776" cy="87"/>
          </a:xfrm>
        </p:grpSpPr>
        <p:sp>
          <p:nvSpPr>
            <p:cNvPr id="805892" name="Freeform 4"/>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05893" name="Freeform 5"/>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05894" name="Freeform 6"/>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805895" name="Group 7"/>
          <p:cNvGrpSpPr>
            <a:grpSpLocks/>
          </p:cNvGrpSpPr>
          <p:nvPr/>
        </p:nvGrpSpPr>
        <p:grpSpPr bwMode="auto">
          <a:xfrm>
            <a:off x="-12700" y="6324600"/>
            <a:ext cx="9156700" cy="590550"/>
            <a:chOff x="0" y="0"/>
            <a:chExt cx="5768" cy="477"/>
          </a:xfrm>
        </p:grpSpPr>
        <p:sp>
          <p:nvSpPr>
            <p:cNvPr id="805896" name="Freeform 8"/>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805897" name="Freeform 9"/>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5898" name="Freeform 10"/>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899" name="Freeform 11"/>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0" name="Freeform 12"/>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1" name="Freeform 13"/>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2" name="Freeform 14"/>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3" name="Freeform 15"/>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4" name="Freeform 16"/>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5" name="Freeform 17"/>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6" name="Freeform 18"/>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7" name="Freeform 19"/>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8" name="Freeform 20"/>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09" name="Freeform 21"/>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10" name="Freeform 22"/>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11" name="Freeform 23"/>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12" name="Freeform 24"/>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13" name="Freeform 25"/>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14" name="Freeform 26"/>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5915" name="Freeform 27"/>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5916" name="Freeform 28"/>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5917" name="Freeform 29"/>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
        <p:nvSpPr>
          <p:cNvPr id="805918" name="Rectangle 30"/>
          <p:cNvSpPr>
            <a:spLocks noChangeArrowheads="1"/>
          </p:cNvSpPr>
          <p:nvPr/>
        </p:nvSpPr>
        <p:spPr bwMode="auto">
          <a:xfrm>
            <a:off x="228600" y="1625600"/>
            <a:ext cx="8686800" cy="4419600"/>
          </a:xfrm>
          <a:prstGeom prst="rect">
            <a:avLst/>
          </a:prstGeom>
          <a:noFill/>
          <a:ln w="9525" algn="ctr">
            <a:noFill/>
            <a:miter lim="800000"/>
            <a:headEnd/>
            <a:tailEnd/>
          </a:ln>
          <a:effectLst/>
        </p:spPr>
        <p:txBody>
          <a:bodyPr/>
          <a:lstStyle/>
          <a:p>
            <a:pPr marL="342900" indent="-342900">
              <a:lnSpc>
                <a:spcPct val="110000"/>
              </a:lnSpc>
              <a:spcBef>
                <a:spcPct val="5000"/>
              </a:spcBef>
              <a:spcAft>
                <a:spcPct val="50000"/>
              </a:spcAft>
            </a:pPr>
            <a:endParaRPr kumimoji="0" lang="en-US" sz="1900">
              <a:solidFill>
                <a:srgbClr val="000000"/>
              </a:solidFill>
              <a:latin typeface="Arial" charset="0"/>
              <a:cs typeface="Arial" charset="0"/>
            </a:endParaRPr>
          </a:p>
        </p:txBody>
      </p:sp>
      <p:sp>
        <p:nvSpPr>
          <p:cNvPr id="805920" name="Rectangle 32"/>
          <p:cNvSpPr>
            <a:spLocks noGrp="1" noChangeArrowheads="1"/>
          </p:cNvSpPr>
          <p:nvPr>
            <p:ph type="body" idx="1"/>
          </p:nvPr>
        </p:nvSpPr>
        <p:spPr>
          <a:xfrm>
            <a:off x="228600" y="3810000"/>
            <a:ext cx="3886200" cy="3505200"/>
          </a:xfrm>
          <a:noFill/>
          <a:ln/>
        </p:spPr>
        <p:txBody>
          <a:bodyPr/>
          <a:lstStyle/>
          <a:p>
            <a:pPr marL="173038" indent="-173038"/>
            <a:r>
              <a:rPr lang="en-US" sz="1400" b="1" u="sng"/>
              <a:t>Characteristics</a:t>
            </a:r>
          </a:p>
          <a:p>
            <a:pPr marL="173038" indent="-173038"/>
            <a:r>
              <a:rPr lang="en-US" sz="1400" b="1"/>
              <a:t>Population: </a:t>
            </a:r>
            <a:r>
              <a:rPr lang="en-US" sz="1400" b="1">
                <a:solidFill>
                  <a:srgbClr val="5F5F5F"/>
                </a:solidFill>
              </a:rPr>
              <a:t>Over 3.5 million</a:t>
            </a:r>
          </a:p>
          <a:p>
            <a:pPr marL="173038" indent="-173038"/>
            <a:r>
              <a:rPr lang="en-US" sz="1400" b="1"/>
              <a:t>Location: </a:t>
            </a:r>
            <a:r>
              <a:rPr lang="en-US" sz="1400" b="1">
                <a:solidFill>
                  <a:srgbClr val="5F5F5F"/>
                </a:solidFill>
              </a:rPr>
              <a:t>Central Egypt</a:t>
            </a:r>
          </a:p>
          <a:p>
            <a:pPr marL="173038" indent="-173038"/>
            <a:r>
              <a:rPr lang="en-US" sz="1400" b="1"/>
              <a:t>Key Industries: </a:t>
            </a:r>
            <a:r>
              <a:rPr lang="en-US" sz="1400" b="1">
                <a:solidFill>
                  <a:srgbClr val="5F5F5F"/>
                </a:solidFill>
              </a:rPr>
              <a:t>Ginned cotton and Silk weaving</a:t>
            </a:r>
          </a:p>
          <a:p>
            <a:pPr marL="173038" indent="-173038"/>
            <a:endParaRPr lang="en-US" sz="1400" b="1">
              <a:solidFill>
                <a:srgbClr val="5F5F5F"/>
              </a:solidFill>
            </a:endParaRPr>
          </a:p>
          <a:p>
            <a:pPr marL="173038" indent="-173038"/>
            <a:r>
              <a:rPr lang="en-US" sz="1400" b="1"/>
              <a:t>Cause for Intervention: </a:t>
            </a:r>
            <a:r>
              <a:rPr lang="en-US" sz="1400" b="1">
                <a:solidFill>
                  <a:srgbClr val="5F5F5F"/>
                </a:solidFill>
              </a:rPr>
              <a:t>Average farm sizes are so small that 93% of population has too little land to produce an income equivalent to the poverty line</a:t>
            </a:r>
          </a:p>
        </p:txBody>
      </p:sp>
      <p:sp>
        <p:nvSpPr>
          <p:cNvPr id="805922" name="Rectangle 34"/>
          <p:cNvSpPr>
            <a:spLocks noChangeArrowheads="1"/>
          </p:cNvSpPr>
          <p:nvPr/>
        </p:nvSpPr>
        <p:spPr bwMode="auto">
          <a:xfrm>
            <a:off x="4800600" y="3733800"/>
            <a:ext cx="3276600" cy="3505200"/>
          </a:xfrm>
          <a:prstGeom prst="rect">
            <a:avLst/>
          </a:prstGeom>
          <a:noFill/>
          <a:ln w="9525" algn="ctr">
            <a:noFill/>
            <a:miter lim="800000"/>
            <a:headEnd/>
            <a:tailEnd/>
          </a:ln>
          <a:effectLst/>
        </p:spPr>
        <p:txBody>
          <a:bodyPr/>
          <a:lstStyle/>
          <a:p>
            <a:pPr marL="173038" indent="-173038">
              <a:spcBef>
                <a:spcPct val="20000"/>
              </a:spcBef>
              <a:buFontTx/>
              <a:buChar char="•"/>
            </a:pPr>
            <a:r>
              <a:rPr kumimoji="0" lang="en-US" sz="1400" b="1" u="sng">
                <a:solidFill>
                  <a:srgbClr val="000000"/>
                </a:solidFill>
                <a:latin typeface="Arial" charset="0"/>
                <a:cs typeface="Arial" charset="0"/>
              </a:rPr>
              <a:t>Characteristics</a:t>
            </a:r>
          </a:p>
          <a:p>
            <a:pPr marL="173038" indent="-173038">
              <a:spcBef>
                <a:spcPct val="20000"/>
              </a:spcBef>
              <a:buFontTx/>
              <a:buChar char="•"/>
            </a:pPr>
            <a:r>
              <a:rPr kumimoji="0" lang="en-US" sz="1400" b="1">
                <a:solidFill>
                  <a:srgbClr val="000000"/>
                </a:solidFill>
                <a:latin typeface="Arial" charset="0"/>
                <a:cs typeface="Arial" charset="0"/>
              </a:rPr>
              <a:t>Population: </a:t>
            </a:r>
            <a:r>
              <a:rPr kumimoji="0" lang="en-US" sz="1400" b="1">
                <a:solidFill>
                  <a:srgbClr val="5F5F5F"/>
                </a:solidFill>
                <a:latin typeface="Arial" charset="0"/>
                <a:cs typeface="Arial" charset="0"/>
              </a:rPr>
              <a:t>Over 500,000</a:t>
            </a:r>
          </a:p>
          <a:p>
            <a:pPr marL="173038" indent="-173038">
              <a:spcBef>
                <a:spcPct val="20000"/>
              </a:spcBef>
              <a:buFontTx/>
              <a:buChar char="•"/>
            </a:pPr>
            <a:r>
              <a:rPr kumimoji="0" lang="en-US" sz="1400" b="1">
                <a:solidFill>
                  <a:srgbClr val="000000"/>
                </a:solidFill>
                <a:latin typeface="Arial" charset="0"/>
                <a:cs typeface="Arial" charset="0"/>
              </a:rPr>
              <a:t>Location: </a:t>
            </a:r>
            <a:r>
              <a:rPr kumimoji="0" lang="en-US" sz="1400" b="1">
                <a:solidFill>
                  <a:srgbClr val="5F5F5F"/>
                </a:solidFill>
                <a:latin typeface="Arial" charset="0"/>
                <a:cs typeface="Arial" charset="0"/>
              </a:rPr>
              <a:t>Middle of the Nile Delta</a:t>
            </a:r>
          </a:p>
          <a:p>
            <a:pPr marL="173038" indent="-173038">
              <a:spcBef>
                <a:spcPct val="20000"/>
              </a:spcBef>
              <a:buFontTx/>
              <a:buChar char="•"/>
            </a:pPr>
            <a:r>
              <a:rPr kumimoji="0" lang="en-US" sz="1400" b="1">
                <a:solidFill>
                  <a:srgbClr val="000000"/>
                </a:solidFill>
                <a:latin typeface="Arial" charset="0"/>
                <a:cs typeface="Arial" charset="0"/>
              </a:rPr>
              <a:t>Key Industries: </a:t>
            </a:r>
            <a:r>
              <a:rPr kumimoji="0" lang="en-US" sz="1400" b="1">
                <a:solidFill>
                  <a:srgbClr val="5F5F5F"/>
                </a:solidFill>
                <a:latin typeface="Arial" charset="0"/>
                <a:cs typeface="Arial" charset="0"/>
              </a:rPr>
              <a:t>Textiles and Clothing</a:t>
            </a:r>
          </a:p>
          <a:p>
            <a:pPr marL="173038" indent="-173038">
              <a:spcBef>
                <a:spcPct val="20000"/>
              </a:spcBef>
              <a:buFontTx/>
              <a:buChar char="•"/>
            </a:pPr>
            <a:endParaRPr kumimoji="0" lang="en-US" sz="1400" b="1">
              <a:solidFill>
                <a:srgbClr val="000000"/>
              </a:solidFill>
              <a:latin typeface="Arial" charset="0"/>
              <a:cs typeface="Arial" charset="0"/>
            </a:endParaRPr>
          </a:p>
          <a:p>
            <a:pPr marL="173038" indent="-173038">
              <a:spcBef>
                <a:spcPct val="20000"/>
              </a:spcBef>
              <a:buFontTx/>
              <a:buChar char="•"/>
            </a:pPr>
            <a:r>
              <a:rPr kumimoji="0" lang="en-US" sz="1400" b="1">
                <a:solidFill>
                  <a:srgbClr val="000000"/>
                </a:solidFill>
                <a:latin typeface="Arial" charset="0"/>
                <a:cs typeface="Arial" charset="0"/>
              </a:rPr>
              <a:t>Cause for Intervention: </a:t>
            </a:r>
            <a:r>
              <a:rPr kumimoji="0" lang="en-US" sz="1400" b="1">
                <a:solidFill>
                  <a:srgbClr val="5F5F5F"/>
                </a:solidFill>
                <a:latin typeface="Arial" charset="0"/>
                <a:cs typeface="Arial" charset="0"/>
              </a:rPr>
              <a:t>Local economy fully dependent on single industry with disgruntled labor force</a:t>
            </a:r>
            <a:endParaRPr kumimoji="0" lang="en-US" sz="900" b="1">
              <a:solidFill>
                <a:srgbClr val="5F5F5F"/>
              </a:solidFill>
              <a:latin typeface="Arial" charset="0"/>
              <a:cs typeface="Arial" charset="0"/>
            </a:endParaRPr>
          </a:p>
        </p:txBody>
      </p:sp>
      <p:sp>
        <p:nvSpPr>
          <p:cNvPr id="805923" name="Line 35"/>
          <p:cNvSpPr>
            <a:spLocks noChangeShapeType="1"/>
          </p:cNvSpPr>
          <p:nvPr/>
        </p:nvSpPr>
        <p:spPr bwMode="auto">
          <a:xfrm>
            <a:off x="4572000" y="1930400"/>
            <a:ext cx="0" cy="4038600"/>
          </a:xfrm>
          <a:prstGeom prst="line">
            <a:avLst/>
          </a:prstGeom>
          <a:noFill/>
          <a:ln w="9525">
            <a:solidFill>
              <a:schemeClr val="tx1"/>
            </a:solidFill>
            <a:miter lim="800000"/>
            <a:headEnd/>
            <a:tailEnd/>
          </a:ln>
          <a:effectLst/>
        </p:spPr>
        <p:txBody>
          <a:bodyPr wrap="none"/>
          <a:lstStyle/>
          <a:p>
            <a:endParaRPr lang="en-US"/>
          </a:p>
        </p:txBody>
      </p:sp>
      <p:sp>
        <p:nvSpPr>
          <p:cNvPr id="805924" name="Rectangle 36"/>
          <p:cNvSpPr>
            <a:spLocks noChangeArrowheads="1"/>
          </p:cNvSpPr>
          <p:nvPr/>
        </p:nvSpPr>
        <p:spPr bwMode="auto">
          <a:xfrm>
            <a:off x="5334000" y="1625600"/>
            <a:ext cx="2743200" cy="304800"/>
          </a:xfrm>
          <a:prstGeom prst="rect">
            <a:avLst/>
          </a:prstGeom>
          <a:gradFill rotWithShape="0">
            <a:gsLst>
              <a:gs pos="0">
                <a:srgbClr val="CC0000">
                  <a:gamma/>
                  <a:shade val="46275"/>
                  <a:invGamma/>
                </a:srgbClr>
              </a:gs>
              <a:gs pos="50000">
                <a:srgbClr val="CC0000"/>
              </a:gs>
              <a:gs pos="100000">
                <a:srgbClr val="CC0000">
                  <a:gamma/>
                  <a:shade val="46275"/>
                  <a:invGamma/>
                </a:srgbClr>
              </a:gs>
            </a:gsLst>
            <a:lin ang="5400000" scaled="1"/>
          </a:gradFill>
          <a:ln w="9525">
            <a:solidFill>
              <a:srgbClr val="003366"/>
            </a:solidFill>
            <a:miter lim="800000"/>
            <a:headEnd/>
            <a:tailEnd/>
          </a:ln>
          <a:effectLst/>
        </p:spPr>
        <p:txBody>
          <a:bodyPr anchor="ctr"/>
          <a:lstStyle/>
          <a:p>
            <a:pPr algn="ctr">
              <a:lnSpc>
                <a:spcPct val="80000"/>
              </a:lnSpc>
            </a:pPr>
            <a:r>
              <a:rPr kumimoji="0" lang="en-US" sz="1700" b="1">
                <a:solidFill>
                  <a:schemeClr val="bg1"/>
                </a:solidFill>
                <a:latin typeface="Arial" charset="0"/>
                <a:cs typeface="Arial" charset="0"/>
              </a:rPr>
              <a:t>Mahalla</a:t>
            </a:r>
          </a:p>
        </p:txBody>
      </p:sp>
      <p:sp>
        <p:nvSpPr>
          <p:cNvPr id="805925" name="Rectangle 37"/>
          <p:cNvSpPr>
            <a:spLocks noChangeArrowheads="1"/>
          </p:cNvSpPr>
          <p:nvPr/>
        </p:nvSpPr>
        <p:spPr bwMode="auto">
          <a:xfrm>
            <a:off x="914400" y="1625600"/>
            <a:ext cx="2743200" cy="304800"/>
          </a:xfrm>
          <a:prstGeom prst="rect">
            <a:avLst/>
          </a:prstGeom>
          <a:gradFill rotWithShape="0">
            <a:gsLst>
              <a:gs pos="0">
                <a:srgbClr val="CC0000">
                  <a:gamma/>
                  <a:shade val="46275"/>
                  <a:invGamma/>
                </a:srgbClr>
              </a:gs>
              <a:gs pos="50000">
                <a:srgbClr val="CC0000"/>
              </a:gs>
              <a:gs pos="100000">
                <a:srgbClr val="CC0000">
                  <a:gamma/>
                  <a:shade val="46275"/>
                  <a:invGamma/>
                </a:srgbClr>
              </a:gs>
            </a:gsLst>
            <a:lin ang="5400000" scaled="1"/>
          </a:gradFill>
          <a:ln w="9525">
            <a:solidFill>
              <a:srgbClr val="003366"/>
            </a:solidFill>
            <a:miter lim="800000"/>
            <a:headEnd/>
            <a:tailEnd/>
          </a:ln>
          <a:effectLst/>
        </p:spPr>
        <p:txBody>
          <a:bodyPr anchor="ctr"/>
          <a:lstStyle/>
          <a:p>
            <a:pPr algn="ctr">
              <a:lnSpc>
                <a:spcPct val="80000"/>
              </a:lnSpc>
            </a:pPr>
            <a:r>
              <a:rPr kumimoji="0" lang="en-US" sz="1700" b="1">
                <a:solidFill>
                  <a:schemeClr val="bg1"/>
                </a:solidFill>
                <a:latin typeface="Arial" charset="0"/>
                <a:cs typeface="Arial" charset="0"/>
              </a:rPr>
              <a:t>Sohag</a:t>
            </a:r>
          </a:p>
        </p:txBody>
      </p:sp>
      <p:pic>
        <p:nvPicPr>
          <p:cNvPr id="805926" name="Picture 38"/>
          <p:cNvPicPr>
            <a:picLocks noChangeAspect="1" noChangeArrowheads="1"/>
          </p:cNvPicPr>
          <p:nvPr/>
        </p:nvPicPr>
        <p:blipFill>
          <a:blip r:embed="rId3"/>
          <a:srcRect/>
          <a:stretch>
            <a:fillRect/>
          </a:stretch>
        </p:blipFill>
        <p:spPr bwMode="auto">
          <a:xfrm>
            <a:off x="5461000" y="2006600"/>
            <a:ext cx="2533650" cy="1687513"/>
          </a:xfrm>
          <a:prstGeom prst="rect">
            <a:avLst/>
          </a:prstGeom>
          <a:noFill/>
          <a:ln w="9525">
            <a:noFill/>
            <a:miter lim="800000"/>
            <a:headEnd/>
            <a:tailEnd/>
          </a:ln>
          <a:effectLst/>
        </p:spPr>
      </p:pic>
      <p:pic>
        <p:nvPicPr>
          <p:cNvPr id="805927" name="Picture 39"/>
          <p:cNvPicPr>
            <a:picLocks noChangeAspect="1" noChangeArrowheads="1"/>
          </p:cNvPicPr>
          <p:nvPr/>
        </p:nvPicPr>
        <p:blipFill>
          <a:blip r:embed="rId4"/>
          <a:srcRect t="6837" b="14529"/>
          <a:stretch>
            <a:fillRect/>
          </a:stretch>
        </p:blipFill>
        <p:spPr bwMode="auto">
          <a:xfrm>
            <a:off x="1219200" y="2006600"/>
            <a:ext cx="219075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152400" y="381000"/>
            <a:ext cx="8991600" cy="755650"/>
          </a:xfrm>
        </p:spPr>
        <p:txBody>
          <a:bodyPr/>
          <a:lstStyle/>
          <a:p>
            <a:r>
              <a:rPr lang="en-US" sz="3800">
                <a:solidFill>
                  <a:srgbClr val="000000"/>
                </a:solidFill>
              </a:rPr>
              <a:t>The Proposed Strategy</a:t>
            </a:r>
            <a:br>
              <a:rPr lang="en-US" sz="3800">
                <a:solidFill>
                  <a:srgbClr val="000000"/>
                </a:solidFill>
              </a:rPr>
            </a:br>
            <a:r>
              <a:rPr lang="en-US" sz="2200">
                <a:solidFill>
                  <a:srgbClr val="000000"/>
                </a:solidFill>
              </a:rPr>
              <a:t>Part I</a:t>
            </a:r>
          </a:p>
        </p:txBody>
      </p:sp>
      <p:grpSp>
        <p:nvGrpSpPr>
          <p:cNvPr id="807939" name="Group 3"/>
          <p:cNvGrpSpPr>
            <a:grpSpLocks/>
          </p:cNvGrpSpPr>
          <p:nvPr/>
        </p:nvGrpSpPr>
        <p:grpSpPr bwMode="auto">
          <a:xfrm>
            <a:off x="20638" y="1447800"/>
            <a:ext cx="9169400" cy="138113"/>
            <a:chOff x="0" y="4032"/>
            <a:chExt cx="5776" cy="87"/>
          </a:xfrm>
        </p:grpSpPr>
        <p:sp>
          <p:nvSpPr>
            <p:cNvPr id="807940" name="Freeform 4"/>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07941" name="Freeform 5"/>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07942" name="Freeform 6"/>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807943" name="Group 7"/>
          <p:cNvGrpSpPr>
            <a:grpSpLocks/>
          </p:cNvGrpSpPr>
          <p:nvPr/>
        </p:nvGrpSpPr>
        <p:grpSpPr bwMode="auto">
          <a:xfrm>
            <a:off x="-12700" y="6324600"/>
            <a:ext cx="9156700" cy="590550"/>
            <a:chOff x="0" y="0"/>
            <a:chExt cx="5768" cy="477"/>
          </a:xfrm>
        </p:grpSpPr>
        <p:sp>
          <p:nvSpPr>
            <p:cNvPr id="807944" name="Freeform 8"/>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807945" name="Freeform 9"/>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7946" name="Freeform 10"/>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47" name="Freeform 11"/>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48" name="Freeform 12"/>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49" name="Freeform 13"/>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0" name="Freeform 14"/>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1" name="Freeform 15"/>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2" name="Freeform 16"/>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3" name="Freeform 17"/>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4" name="Freeform 18"/>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5" name="Freeform 19"/>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6" name="Freeform 20"/>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7" name="Freeform 21"/>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8" name="Freeform 22"/>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59" name="Freeform 23"/>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60" name="Freeform 24"/>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61" name="Freeform 25"/>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62" name="Freeform 26"/>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7963" name="Freeform 27"/>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7964" name="Freeform 28"/>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7965" name="Freeform 29"/>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
        <p:nvSpPr>
          <p:cNvPr id="807966" name="Rectangle 30"/>
          <p:cNvSpPr>
            <a:spLocks noChangeArrowheads="1"/>
          </p:cNvSpPr>
          <p:nvPr/>
        </p:nvSpPr>
        <p:spPr bwMode="auto">
          <a:xfrm>
            <a:off x="228600" y="1676400"/>
            <a:ext cx="8686800" cy="4419600"/>
          </a:xfrm>
          <a:prstGeom prst="rect">
            <a:avLst/>
          </a:prstGeom>
          <a:noFill/>
          <a:ln w="9525" algn="ctr">
            <a:noFill/>
            <a:miter lim="800000"/>
            <a:headEnd/>
            <a:tailEnd/>
          </a:ln>
          <a:effectLst/>
        </p:spPr>
        <p:txBody>
          <a:bodyPr/>
          <a:lstStyle/>
          <a:p>
            <a:pPr marL="342900" indent="-342900">
              <a:spcBef>
                <a:spcPct val="5000"/>
              </a:spcBef>
              <a:spcAft>
                <a:spcPct val="25000"/>
              </a:spcAft>
              <a:buFontTx/>
              <a:buChar char="•"/>
            </a:pPr>
            <a:r>
              <a:rPr kumimoji="0" lang="en-US" sz="1900">
                <a:solidFill>
                  <a:srgbClr val="000000"/>
                </a:solidFill>
                <a:latin typeface="Arial" charset="0"/>
                <a:cs typeface="Arial" charset="0"/>
              </a:rPr>
              <a:t>The proposed approach involves developing teams of experts that would work with the national and local governments, as well as local stakeholders in five key areas:</a:t>
            </a:r>
          </a:p>
          <a:p>
            <a:pPr marL="742950" lvl="1" indent="-285750">
              <a:spcBef>
                <a:spcPct val="5000"/>
              </a:spcBef>
              <a:spcAft>
                <a:spcPct val="25000"/>
              </a:spcAft>
              <a:buFontTx/>
              <a:buChar char="–"/>
            </a:pPr>
            <a:r>
              <a:rPr kumimoji="0" lang="en-US" sz="1700" b="1">
                <a:solidFill>
                  <a:srgbClr val="5F5F5F"/>
                </a:solidFill>
                <a:latin typeface="Arial" charset="0"/>
                <a:cs typeface="Arial" charset="0"/>
              </a:rPr>
              <a:t>Microfinance</a:t>
            </a:r>
          </a:p>
          <a:p>
            <a:pPr marL="742950" lvl="1" indent="-285750">
              <a:spcBef>
                <a:spcPct val="5000"/>
              </a:spcBef>
              <a:spcAft>
                <a:spcPct val="25000"/>
              </a:spcAft>
              <a:buFontTx/>
              <a:buChar char="–"/>
            </a:pPr>
            <a:r>
              <a:rPr kumimoji="0" lang="en-US" sz="1700" b="1">
                <a:solidFill>
                  <a:srgbClr val="5F5F5F"/>
                </a:solidFill>
                <a:latin typeface="Arial" charset="0"/>
                <a:cs typeface="Arial" charset="0"/>
              </a:rPr>
              <a:t>Wealth creation</a:t>
            </a:r>
          </a:p>
          <a:p>
            <a:pPr marL="742950" lvl="1" indent="-285750">
              <a:spcBef>
                <a:spcPct val="5000"/>
              </a:spcBef>
              <a:spcAft>
                <a:spcPct val="25000"/>
              </a:spcAft>
              <a:buFontTx/>
              <a:buChar char="–"/>
            </a:pPr>
            <a:r>
              <a:rPr kumimoji="0" lang="en-US" sz="1700" b="1">
                <a:solidFill>
                  <a:srgbClr val="5F5F5F"/>
                </a:solidFill>
                <a:latin typeface="Arial" charset="0"/>
                <a:cs typeface="Arial" charset="0"/>
              </a:rPr>
              <a:t>Education</a:t>
            </a:r>
          </a:p>
          <a:p>
            <a:pPr marL="742950" lvl="1" indent="-285750">
              <a:spcBef>
                <a:spcPct val="5000"/>
              </a:spcBef>
              <a:spcAft>
                <a:spcPct val="25000"/>
              </a:spcAft>
              <a:buFontTx/>
              <a:buChar char="–"/>
            </a:pPr>
            <a:r>
              <a:rPr kumimoji="0" lang="en-US" sz="1700" b="1">
                <a:solidFill>
                  <a:srgbClr val="5F5F5F"/>
                </a:solidFill>
                <a:latin typeface="Arial" charset="0"/>
                <a:cs typeface="Arial" charset="0"/>
              </a:rPr>
              <a:t>Urban Planning</a:t>
            </a:r>
          </a:p>
          <a:p>
            <a:pPr marL="742950" lvl="1" indent="-285750">
              <a:spcBef>
                <a:spcPct val="5000"/>
              </a:spcBef>
              <a:spcAft>
                <a:spcPct val="25000"/>
              </a:spcAft>
              <a:buFontTx/>
              <a:buChar char="–"/>
            </a:pPr>
            <a:r>
              <a:rPr kumimoji="0" lang="en-US" sz="1700" b="1">
                <a:solidFill>
                  <a:srgbClr val="5F5F5F"/>
                </a:solidFill>
                <a:latin typeface="Arial" charset="0"/>
                <a:cs typeface="Arial" charset="0"/>
              </a:rPr>
              <a:t>Outsourcing</a:t>
            </a:r>
          </a:p>
          <a:p>
            <a:pPr marL="342900" indent="-342900">
              <a:spcBef>
                <a:spcPct val="5000"/>
              </a:spcBef>
              <a:spcAft>
                <a:spcPct val="25000"/>
              </a:spcAft>
              <a:buFontTx/>
              <a:buChar char="•"/>
            </a:pPr>
            <a:r>
              <a:rPr kumimoji="0" lang="en-US" sz="1900">
                <a:solidFill>
                  <a:srgbClr val="000000"/>
                </a:solidFill>
                <a:latin typeface="Arial" charset="0"/>
                <a:cs typeface="Arial" charset="0"/>
              </a:rPr>
              <a:t>These teams would be operating out of each of the targeted governorates, and would have an engagement period of no less than three to five years.</a:t>
            </a:r>
          </a:p>
          <a:p>
            <a:pPr marL="342900" indent="-342900">
              <a:spcBef>
                <a:spcPct val="5000"/>
              </a:spcBef>
              <a:spcAft>
                <a:spcPct val="25000"/>
              </a:spcAft>
              <a:buFontTx/>
              <a:buChar char="•"/>
            </a:pPr>
            <a:r>
              <a:rPr kumimoji="0" lang="en-US" sz="1900">
                <a:solidFill>
                  <a:srgbClr val="000000"/>
                </a:solidFill>
                <a:latin typeface="Arial" charset="0"/>
                <a:cs typeface="Arial" charset="0"/>
              </a:rPr>
              <a:t>The focus of these teams would be to help embed a local competitive framework that would stand at the core of the regional transformation process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152400" y="381000"/>
            <a:ext cx="8991600" cy="755650"/>
          </a:xfrm>
        </p:spPr>
        <p:txBody>
          <a:bodyPr/>
          <a:lstStyle/>
          <a:p>
            <a:r>
              <a:rPr lang="en-US" sz="4200">
                <a:solidFill>
                  <a:srgbClr val="000000"/>
                </a:solidFill>
              </a:rPr>
              <a:t>Micro-Finance</a:t>
            </a:r>
            <a:br>
              <a:rPr lang="en-US" sz="4200">
                <a:solidFill>
                  <a:srgbClr val="000000"/>
                </a:solidFill>
              </a:rPr>
            </a:br>
            <a:r>
              <a:rPr lang="en-US" sz="2600">
                <a:solidFill>
                  <a:srgbClr val="000000"/>
                </a:solidFill>
              </a:rPr>
              <a:t>Part II</a:t>
            </a:r>
          </a:p>
        </p:txBody>
      </p:sp>
      <p:sp>
        <p:nvSpPr>
          <p:cNvPr id="789507" name="Rectangle 3"/>
          <p:cNvSpPr>
            <a:spLocks noGrp="1" noChangeArrowheads="1"/>
          </p:cNvSpPr>
          <p:nvPr>
            <p:ph type="body" idx="1"/>
          </p:nvPr>
        </p:nvSpPr>
        <p:spPr>
          <a:xfrm>
            <a:off x="228600" y="1676400"/>
            <a:ext cx="7391400" cy="4419600"/>
          </a:xfrm>
        </p:spPr>
        <p:txBody>
          <a:bodyPr/>
          <a:lstStyle/>
          <a:p>
            <a:pPr>
              <a:spcAft>
                <a:spcPct val="30000"/>
              </a:spcAft>
            </a:pPr>
            <a:r>
              <a:rPr lang="en-US" sz="2000"/>
              <a:t>The micro-finance team would be charged with the development of effective micro-finance schemes targeted at the </a:t>
            </a:r>
            <a:r>
              <a:rPr lang="en-US" sz="2000">
                <a:latin typeface="Times New Roman"/>
              </a:rPr>
              <a:t>‘</a:t>
            </a:r>
            <a:r>
              <a:rPr lang="en-US" sz="2000"/>
              <a:t>poorest of the poor</a:t>
            </a:r>
            <a:r>
              <a:rPr lang="en-US" sz="2000">
                <a:latin typeface="Times New Roman"/>
              </a:rPr>
              <a:t>’</a:t>
            </a:r>
            <a:endParaRPr lang="en-US" sz="2000"/>
          </a:p>
          <a:p>
            <a:pPr lvl="1">
              <a:spcAft>
                <a:spcPct val="30000"/>
              </a:spcAft>
            </a:pPr>
            <a:r>
              <a:rPr lang="en-US" sz="1700" b="1">
                <a:solidFill>
                  <a:srgbClr val="5F5F5F"/>
                </a:solidFill>
              </a:rPr>
              <a:t>One component would involve a tie-in to the new mortgage law, seeking to assist with helping citizens own their own homes, with a second component focusing on small and medium enterprise (SME) development</a:t>
            </a:r>
          </a:p>
          <a:p>
            <a:pPr>
              <a:spcAft>
                <a:spcPct val="30000"/>
              </a:spcAft>
            </a:pPr>
            <a:r>
              <a:rPr lang="en-US" sz="2000"/>
              <a:t>Nobel laureate Mohamed Yunus developed a similar program to the micro-loans initiative in this context, turning $27 in funding into $15 billion in Bangladesh</a:t>
            </a:r>
          </a:p>
          <a:p>
            <a:pPr lvl="1">
              <a:spcAft>
                <a:spcPct val="30000"/>
              </a:spcAft>
            </a:pPr>
            <a:r>
              <a:rPr lang="en-US" sz="1700" b="1">
                <a:solidFill>
                  <a:srgbClr val="5F5F5F"/>
                </a:solidFill>
              </a:rPr>
              <a:t>The initiative would support loans of $500 or less for local populace to help them meet short-term funding needs (such as helping a daughter with a wedding, etc.)</a:t>
            </a:r>
          </a:p>
        </p:txBody>
      </p:sp>
      <p:grpSp>
        <p:nvGrpSpPr>
          <p:cNvPr id="789508" name="Group 4"/>
          <p:cNvGrpSpPr>
            <a:grpSpLocks/>
          </p:cNvGrpSpPr>
          <p:nvPr/>
        </p:nvGrpSpPr>
        <p:grpSpPr bwMode="auto">
          <a:xfrm>
            <a:off x="20638" y="1447800"/>
            <a:ext cx="9169400" cy="138113"/>
            <a:chOff x="0" y="4032"/>
            <a:chExt cx="5776" cy="87"/>
          </a:xfrm>
        </p:grpSpPr>
        <p:sp>
          <p:nvSpPr>
            <p:cNvPr id="789509" name="Freeform 5"/>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789510" name="Freeform 6"/>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789511" name="Freeform 7"/>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789512" name="Group 8"/>
          <p:cNvGrpSpPr>
            <a:grpSpLocks/>
          </p:cNvGrpSpPr>
          <p:nvPr/>
        </p:nvGrpSpPr>
        <p:grpSpPr bwMode="auto">
          <a:xfrm>
            <a:off x="-12700" y="6324600"/>
            <a:ext cx="9156700" cy="590550"/>
            <a:chOff x="0" y="0"/>
            <a:chExt cx="5768" cy="477"/>
          </a:xfrm>
        </p:grpSpPr>
        <p:sp>
          <p:nvSpPr>
            <p:cNvPr id="789513" name="Freeform 9"/>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789514" name="Freeform 10"/>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89515" name="Freeform 11"/>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16" name="Freeform 12"/>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17" name="Freeform 13"/>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18" name="Freeform 14"/>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19" name="Freeform 15"/>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0" name="Freeform 16"/>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1" name="Freeform 17"/>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2" name="Freeform 18"/>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3" name="Freeform 19"/>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4" name="Freeform 20"/>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5" name="Freeform 21"/>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6" name="Freeform 22"/>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7" name="Freeform 23"/>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8" name="Freeform 24"/>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29" name="Freeform 25"/>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30" name="Freeform 26"/>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31" name="Freeform 27"/>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789532" name="Freeform 28"/>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89533" name="Freeform 29"/>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789534" name="Freeform 30"/>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pic>
        <p:nvPicPr>
          <p:cNvPr id="789542" name="Picture 38" descr="busy bazaar street close to al azhar mosque">
            <a:hlinkClick r:id="rId3"/>
          </p:cNvPr>
          <p:cNvPicPr>
            <a:picLocks noChangeAspect="1" noChangeArrowheads="1"/>
          </p:cNvPicPr>
          <p:nvPr/>
        </p:nvPicPr>
        <p:blipFill>
          <a:blip r:embed="rId4" cstate="print"/>
          <a:srcRect/>
          <a:stretch>
            <a:fillRect/>
          </a:stretch>
        </p:blipFill>
        <p:spPr bwMode="auto">
          <a:xfrm>
            <a:off x="7772400" y="3084513"/>
            <a:ext cx="1371600" cy="1725612"/>
          </a:xfrm>
          <a:prstGeom prst="rect">
            <a:avLst/>
          </a:prstGeom>
          <a:noFill/>
        </p:spPr>
      </p:pic>
      <p:pic>
        <p:nvPicPr>
          <p:cNvPr id="789543" name="Picture 39" descr="Ramses III outside his station">
            <a:hlinkClick r:id="rId5"/>
          </p:cNvPr>
          <p:cNvPicPr>
            <a:picLocks noChangeAspect="1" noChangeArrowheads="1"/>
          </p:cNvPicPr>
          <p:nvPr/>
        </p:nvPicPr>
        <p:blipFill>
          <a:blip r:embed="rId6" cstate="print"/>
          <a:srcRect/>
          <a:stretch>
            <a:fillRect/>
          </a:stretch>
        </p:blipFill>
        <p:spPr bwMode="auto">
          <a:xfrm>
            <a:off x="7772400" y="4760913"/>
            <a:ext cx="1371600" cy="1030287"/>
          </a:xfrm>
          <a:prstGeom prst="rect">
            <a:avLst/>
          </a:prstGeom>
          <a:noFill/>
        </p:spPr>
      </p:pic>
      <p:pic>
        <p:nvPicPr>
          <p:cNvPr id="789544" name="Picture 40" descr="khanelkhalili_fatherson_b580"/>
          <p:cNvPicPr>
            <a:picLocks noChangeAspect="1" noChangeArrowheads="1"/>
          </p:cNvPicPr>
          <p:nvPr/>
        </p:nvPicPr>
        <p:blipFill>
          <a:blip r:embed="rId7" cstate="print"/>
          <a:srcRect/>
          <a:stretch>
            <a:fillRect/>
          </a:stretch>
        </p:blipFill>
        <p:spPr bwMode="auto">
          <a:xfrm>
            <a:off x="7772400" y="2051050"/>
            <a:ext cx="1371600" cy="10334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152400" y="381000"/>
            <a:ext cx="8991600" cy="755650"/>
          </a:xfrm>
        </p:spPr>
        <p:txBody>
          <a:bodyPr/>
          <a:lstStyle/>
          <a:p>
            <a:r>
              <a:rPr lang="en-US" sz="4200">
                <a:solidFill>
                  <a:srgbClr val="000000"/>
                </a:solidFill>
              </a:rPr>
              <a:t>Micro-Finance</a:t>
            </a:r>
            <a:br>
              <a:rPr lang="en-US" sz="4200">
                <a:solidFill>
                  <a:srgbClr val="000000"/>
                </a:solidFill>
              </a:rPr>
            </a:br>
            <a:r>
              <a:rPr lang="en-US" sz="2600">
                <a:solidFill>
                  <a:srgbClr val="000000"/>
                </a:solidFill>
              </a:rPr>
              <a:t>Part II</a:t>
            </a:r>
          </a:p>
        </p:txBody>
      </p:sp>
      <p:sp>
        <p:nvSpPr>
          <p:cNvPr id="809987" name="Rectangle 3"/>
          <p:cNvSpPr>
            <a:spLocks noGrp="1" noChangeArrowheads="1"/>
          </p:cNvSpPr>
          <p:nvPr>
            <p:ph type="body" idx="1"/>
          </p:nvPr>
        </p:nvSpPr>
        <p:spPr>
          <a:xfrm>
            <a:off x="228600" y="1676400"/>
            <a:ext cx="8686800" cy="4419600"/>
          </a:xfrm>
        </p:spPr>
        <p:txBody>
          <a:bodyPr/>
          <a:lstStyle/>
          <a:p>
            <a:pPr>
              <a:lnSpc>
                <a:spcPct val="90000"/>
              </a:lnSpc>
              <a:spcAft>
                <a:spcPct val="50000"/>
              </a:spcAft>
              <a:buFontTx/>
              <a:buNone/>
            </a:pPr>
            <a:r>
              <a:rPr lang="en-US" sz="1800" u="sng"/>
              <a:t>Short-Term Micro-Loans</a:t>
            </a:r>
          </a:p>
          <a:p>
            <a:pPr>
              <a:lnSpc>
                <a:spcPct val="90000"/>
              </a:lnSpc>
              <a:spcAft>
                <a:spcPct val="50000"/>
              </a:spcAft>
            </a:pPr>
            <a:r>
              <a:rPr lang="en-US" sz="1800"/>
              <a:t>The micro-loans program would involve establishing and raising capital for a small public sector banking institution that would assist in the disbursement of micro-loans to local populace who may not be in a position to provide collateral</a:t>
            </a:r>
          </a:p>
          <a:p>
            <a:pPr lvl="1">
              <a:lnSpc>
                <a:spcPct val="90000"/>
              </a:lnSpc>
              <a:spcAft>
                <a:spcPct val="50000"/>
              </a:spcAft>
            </a:pPr>
            <a:r>
              <a:rPr lang="en-US" sz="1500" b="1">
                <a:solidFill>
                  <a:srgbClr val="5F5F5F"/>
                </a:solidFill>
              </a:rPr>
              <a:t>These loans would fund activities that range from buying a dairy cow to investing in small oven</a:t>
            </a:r>
          </a:p>
          <a:p>
            <a:pPr>
              <a:lnSpc>
                <a:spcPct val="90000"/>
              </a:lnSpc>
              <a:spcAft>
                <a:spcPct val="50000"/>
              </a:spcAft>
            </a:pPr>
            <a:r>
              <a:rPr lang="en-US" sz="1800"/>
              <a:t>These programs would involve a high-level of personal attention, as evidenced by the </a:t>
            </a:r>
            <a:r>
              <a:rPr lang="en-US" sz="1800">
                <a:latin typeface="Times New Roman"/>
              </a:rPr>
              <a:t>‘</a:t>
            </a:r>
            <a:r>
              <a:rPr lang="en-US" sz="1800"/>
              <a:t>Yunus model</a:t>
            </a:r>
            <a:r>
              <a:rPr lang="en-US" sz="1800">
                <a:latin typeface="Times New Roman"/>
              </a:rPr>
              <a:t>’</a:t>
            </a:r>
            <a:r>
              <a:rPr lang="en-US" sz="1800"/>
              <a:t> lead to very high repayment rates</a:t>
            </a:r>
          </a:p>
          <a:p>
            <a:pPr lvl="1">
              <a:lnSpc>
                <a:spcPct val="90000"/>
              </a:lnSpc>
              <a:spcAft>
                <a:spcPct val="50000"/>
              </a:spcAft>
            </a:pPr>
            <a:r>
              <a:rPr lang="en-US" sz="1500" b="1">
                <a:solidFill>
                  <a:srgbClr val="5F5F5F"/>
                </a:solidFill>
              </a:rPr>
              <a:t>Yunus</a:t>
            </a:r>
            <a:r>
              <a:rPr lang="en-US" sz="1500" b="1">
                <a:solidFill>
                  <a:srgbClr val="5F5F5F"/>
                </a:solidFill>
                <a:latin typeface="Times New Roman"/>
              </a:rPr>
              <a:t>’</a:t>
            </a:r>
            <a:r>
              <a:rPr lang="en-US" sz="1500" b="1">
                <a:solidFill>
                  <a:srgbClr val="5F5F5F"/>
                </a:solidFill>
              </a:rPr>
              <a:t> Grameen Bank off-sets weekly meetings with its borrows with high interest rates (up to 20 percent) to help the borrows succeed by leveraging the help of experts who can assist them in their business goals and have yielded exceptional results in terms of loan repayments and bringing locals out of poverty</a:t>
            </a:r>
          </a:p>
          <a:p>
            <a:pPr lvl="1">
              <a:lnSpc>
                <a:spcPct val="90000"/>
              </a:lnSpc>
              <a:spcAft>
                <a:spcPct val="50000"/>
              </a:spcAft>
            </a:pPr>
            <a:r>
              <a:rPr lang="en-US" sz="1500" b="1">
                <a:solidFill>
                  <a:srgbClr val="5F5F5F"/>
                </a:solidFill>
              </a:rPr>
              <a:t>The success of this program will hinge on ensuring that the banking institution is not only a lender, but also an advisor that acts as a de-facto incubator</a:t>
            </a:r>
          </a:p>
        </p:txBody>
      </p:sp>
      <p:grpSp>
        <p:nvGrpSpPr>
          <p:cNvPr id="809988" name="Group 4"/>
          <p:cNvGrpSpPr>
            <a:grpSpLocks/>
          </p:cNvGrpSpPr>
          <p:nvPr/>
        </p:nvGrpSpPr>
        <p:grpSpPr bwMode="auto">
          <a:xfrm>
            <a:off x="20638" y="1447800"/>
            <a:ext cx="9169400" cy="138113"/>
            <a:chOff x="0" y="4032"/>
            <a:chExt cx="5776" cy="87"/>
          </a:xfrm>
        </p:grpSpPr>
        <p:sp>
          <p:nvSpPr>
            <p:cNvPr id="809989" name="Freeform 5"/>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09990" name="Freeform 6"/>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09991" name="Freeform 7"/>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809992" name="Group 8"/>
          <p:cNvGrpSpPr>
            <a:grpSpLocks/>
          </p:cNvGrpSpPr>
          <p:nvPr/>
        </p:nvGrpSpPr>
        <p:grpSpPr bwMode="auto">
          <a:xfrm>
            <a:off x="-12700" y="6324600"/>
            <a:ext cx="9156700" cy="590550"/>
            <a:chOff x="0" y="0"/>
            <a:chExt cx="5768" cy="477"/>
          </a:xfrm>
        </p:grpSpPr>
        <p:sp>
          <p:nvSpPr>
            <p:cNvPr id="809993" name="Freeform 9"/>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809994" name="Freeform 10"/>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09995" name="Freeform 11"/>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9996" name="Freeform 12"/>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9997" name="Freeform 13"/>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9998" name="Freeform 14"/>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09999" name="Freeform 15"/>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0" name="Freeform 16"/>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1" name="Freeform 17"/>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2" name="Freeform 18"/>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3" name="Freeform 19"/>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4" name="Freeform 20"/>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5" name="Freeform 21"/>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6" name="Freeform 22"/>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7" name="Freeform 23"/>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8" name="Freeform 24"/>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09" name="Freeform 25"/>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10" name="Freeform 26"/>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11" name="Freeform 27"/>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0012" name="Freeform 28"/>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10013" name="Freeform 29"/>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10014" name="Freeform 30"/>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381000"/>
            <a:ext cx="8991600" cy="755650"/>
          </a:xfrm>
        </p:spPr>
        <p:txBody>
          <a:bodyPr/>
          <a:lstStyle/>
          <a:p>
            <a:r>
              <a:rPr lang="en-US" sz="4200">
                <a:solidFill>
                  <a:srgbClr val="000000"/>
                </a:solidFill>
              </a:rPr>
              <a:t>Micro-Finance</a:t>
            </a:r>
            <a:br>
              <a:rPr lang="en-US" sz="4200">
                <a:solidFill>
                  <a:srgbClr val="000000"/>
                </a:solidFill>
              </a:rPr>
            </a:br>
            <a:r>
              <a:rPr lang="en-US" sz="2600">
                <a:solidFill>
                  <a:srgbClr val="000000"/>
                </a:solidFill>
              </a:rPr>
              <a:t>Part II</a:t>
            </a:r>
          </a:p>
        </p:txBody>
      </p:sp>
      <p:sp>
        <p:nvSpPr>
          <p:cNvPr id="812035" name="Rectangle 3"/>
          <p:cNvSpPr>
            <a:spLocks noGrp="1" noChangeArrowheads="1"/>
          </p:cNvSpPr>
          <p:nvPr>
            <p:ph type="body" idx="1"/>
          </p:nvPr>
        </p:nvSpPr>
        <p:spPr>
          <a:xfrm>
            <a:off x="228600" y="1676400"/>
            <a:ext cx="8686800" cy="4419600"/>
          </a:xfrm>
        </p:spPr>
        <p:txBody>
          <a:bodyPr/>
          <a:lstStyle/>
          <a:p>
            <a:pPr marL="0" indent="0">
              <a:buFontTx/>
              <a:buNone/>
            </a:pPr>
            <a:r>
              <a:rPr lang="en-US" sz="1800"/>
              <a:t>The micro-loans program would be the first phase in a three-pronged investment strategy that focuses on developing a competitive local economy:</a:t>
            </a:r>
          </a:p>
        </p:txBody>
      </p:sp>
      <p:grpSp>
        <p:nvGrpSpPr>
          <p:cNvPr id="812036" name="Group 4"/>
          <p:cNvGrpSpPr>
            <a:grpSpLocks/>
          </p:cNvGrpSpPr>
          <p:nvPr/>
        </p:nvGrpSpPr>
        <p:grpSpPr bwMode="auto">
          <a:xfrm>
            <a:off x="20638" y="1447800"/>
            <a:ext cx="9169400" cy="138113"/>
            <a:chOff x="0" y="4032"/>
            <a:chExt cx="5776" cy="87"/>
          </a:xfrm>
        </p:grpSpPr>
        <p:sp>
          <p:nvSpPr>
            <p:cNvPr id="812037" name="Freeform 5"/>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12038" name="Freeform 6"/>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sp>
          <p:nvSpPr>
            <p:cNvPr id="812039" name="Freeform 7"/>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1">
              <a:gsLst>
                <a:gs pos="0">
                  <a:srgbClr val="990000"/>
                </a:gs>
                <a:gs pos="100000">
                  <a:srgbClr val="990000">
                    <a:gamma/>
                    <a:shade val="46275"/>
                    <a:invGamma/>
                  </a:srgbClr>
                </a:gs>
              </a:gsLst>
              <a:path path="rect">
                <a:fillToRect l="50000" t="50000" r="50000" b="50000"/>
              </a:path>
            </a:gradFill>
            <a:ln w="9525" cap="flat" cmpd="sng">
              <a:noFill/>
              <a:prstDash val="solid"/>
              <a:round/>
              <a:headEnd type="none" w="med" len="med"/>
              <a:tailEnd type="none" w="med" len="med"/>
            </a:ln>
            <a:effectLst/>
          </p:spPr>
          <p:txBody>
            <a:bodyPr wrap="none" anchor="ctr"/>
            <a:lstStyle/>
            <a:p>
              <a:endParaRPr lang="en-US"/>
            </a:p>
          </p:txBody>
        </p:sp>
      </p:grpSp>
      <p:grpSp>
        <p:nvGrpSpPr>
          <p:cNvPr id="812040" name="Group 8"/>
          <p:cNvGrpSpPr>
            <a:grpSpLocks/>
          </p:cNvGrpSpPr>
          <p:nvPr/>
        </p:nvGrpSpPr>
        <p:grpSpPr bwMode="auto">
          <a:xfrm>
            <a:off x="-12700" y="6324600"/>
            <a:ext cx="9156700" cy="590550"/>
            <a:chOff x="0" y="0"/>
            <a:chExt cx="5768" cy="477"/>
          </a:xfrm>
        </p:grpSpPr>
        <p:sp>
          <p:nvSpPr>
            <p:cNvPr id="812041" name="Freeform 9"/>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gradFill rotWithShape="1">
              <a:gsLst>
                <a:gs pos="0">
                  <a:srgbClr val="990000">
                    <a:gamma/>
                    <a:shade val="40000"/>
                    <a:invGamma/>
                  </a:srgbClr>
                </a:gs>
                <a:gs pos="50000">
                  <a:srgbClr val="990000"/>
                </a:gs>
                <a:gs pos="100000">
                  <a:srgbClr val="990000">
                    <a:gamma/>
                    <a:shade val="40000"/>
                    <a:invGamma/>
                  </a:srgbClr>
                </a:gs>
              </a:gsLst>
              <a:lin ang="5400000" scaled="1"/>
            </a:gradFill>
            <a:ln w="9525" cap="flat" cmpd="sng">
              <a:noFill/>
              <a:prstDash val="solid"/>
              <a:round/>
              <a:headEnd/>
              <a:tailEnd/>
            </a:ln>
            <a:effectLst/>
          </p:spPr>
          <p:txBody>
            <a:bodyPr wrap="none" anchor="ctr"/>
            <a:lstStyle/>
            <a:p>
              <a:endParaRPr lang="en-US"/>
            </a:p>
          </p:txBody>
        </p:sp>
        <p:sp>
          <p:nvSpPr>
            <p:cNvPr id="812042" name="Freeform 10"/>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12043" name="Freeform 11"/>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44" name="Freeform 12"/>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45" name="Freeform 13"/>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46" name="Freeform 14"/>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47" name="Freeform 15"/>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48" name="Freeform 16"/>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49" name="Freeform 17"/>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0" name="Freeform 18"/>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1" name="Freeform 19"/>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2" name="Freeform 20"/>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3" name="Freeform 21"/>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4" name="Freeform 22"/>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5" name="Freeform 23"/>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6" name="Freeform 24"/>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7" name="Freeform 25"/>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8" name="Freeform 26"/>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59" name="Freeform 27"/>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12060" name="Freeform 28"/>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12061" name="Freeform 29"/>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a:noFill/>
              <a:round/>
              <a:headEnd/>
              <a:tailEnd/>
            </a:ln>
            <a:effectLst/>
          </p:spPr>
          <p:txBody>
            <a:bodyPr wrap="none" anchor="ctr"/>
            <a:lstStyle/>
            <a:p>
              <a:endParaRPr lang="en-US"/>
            </a:p>
          </p:txBody>
        </p:sp>
        <p:sp>
          <p:nvSpPr>
            <p:cNvPr id="812062" name="Freeform 30"/>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1">
              <a:gsLst>
                <a:gs pos="0">
                  <a:srgbClr val="990000">
                    <a:gamma/>
                    <a:tint val="0"/>
                    <a:invGamma/>
                  </a:srgbClr>
                </a:gs>
                <a:gs pos="50000">
                  <a:srgbClr val="990000">
                    <a:alpha val="89999"/>
                  </a:srgbClr>
                </a:gs>
                <a:gs pos="100000">
                  <a:srgbClr val="990000">
                    <a:gamma/>
                    <a:tint val="0"/>
                    <a:invGamma/>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 useBgFill="1">
        <p:nvSpPr>
          <p:cNvPr id="812064" name="Rectangle 32"/>
          <p:cNvSpPr>
            <a:spLocks noChangeArrowheads="1"/>
          </p:cNvSpPr>
          <p:nvPr/>
        </p:nvSpPr>
        <p:spPr bwMode="auto">
          <a:xfrm>
            <a:off x="152400" y="3733800"/>
            <a:ext cx="8839200" cy="1371600"/>
          </a:xfrm>
          <a:prstGeom prst="rect">
            <a:avLst/>
          </a:prstGeom>
          <a:ln w="9525">
            <a:noFill/>
            <a:miter lim="800000"/>
            <a:headEnd/>
            <a:tailEnd/>
          </a:ln>
          <a:effectLst/>
        </p:spPr>
        <p:txBody>
          <a:bodyPr wrap="none" anchor="ctr"/>
          <a:lstStyle/>
          <a:p>
            <a:endParaRPr lang="en-US"/>
          </a:p>
        </p:txBody>
      </p:sp>
      <p:graphicFrame>
        <p:nvGraphicFramePr>
          <p:cNvPr id="812134" name="Group 102"/>
          <p:cNvGraphicFramePr>
            <a:graphicFrameLocks noGrp="1"/>
          </p:cNvGraphicFramePr>
          <p:nvPr/>
        </p:nvGraphicFramePr>
        <p:xfrm>
          <a:off x="152400" y="2590800"/>
          <a:ext cx="8839200" cy="3567113"/>
        </p:xfrm>
        <a:graphic>
          <a:graphicData uri="http://schemas.openxmlformats.org/drawingml/2006/table">
            <a:tbl>
              <a:tblPr/>
              <a:tblGrid>
                <a:gridCol w="1330325"/>
                <a:gridCol w="7508875"/>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cs typeface="Arial" charset="0"/>
                        </a:rPr>
                        <a:t>Capacity Building</a:t>
                      </a:r>
                    </a:p>
                  </a:txBody>
                  <a:tcPr anchor="ctr" anchorCtr="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rgbClr val="6289D6"/>
                        </a:gs>
                        <a:gs pos="50000">
                          <a:schemeClr val="bg1"/>
                        </a:gs>
                        <a:gs pos="100000">
                          <a:srgbClr val="6289D6"/>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rgbClr val="6289D6"/>
                        </a:gs>
                        <a:gs pos="50000">
                          <a:schemeClr val="bg1"/>
                        </a:gs>
                        <a:gs pos="100000">
                          <a:srgbClr val="6289D6"/>
                        </a:gs>
                      </a:gsLst>
                      <a:lin ang="5400000" scaled="1"/>
                    </a:gradFill>
                  </a:tcPr>
                </a:tc>
              </a:tr>
              <a:tr h="1382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cs typeface="Arial" charset="0"/>
                        </a:rPr>
                        <a:t>Enterprise Cycle</a:t>
                      </a:r>
                    </a:p>
                  </a:txBody>
                  <a:tcPr anchor="ctr" anchorCtr="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cs typeface="Arial" charset="0"/>
                        </a:rPr>
                        <a:t>Financing</a:t>
                      </a:r>
                    </a:p>
                  </a:txBody>
                  <a:tcPr anchor="ctr" anchorCtr="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gradFill rotWithShape="0">
                      <a:gsLst>
                        <a:gs pos="0">
                          <a:srgbClr val="6289D6"/>
                        </a:gs>
                        <a:gs pos="50000">
                          <a:schemeClr val="bg1"/>
                        </a:gs>
                        <a:gs pos="100000">
                          <a:srgbClr val="6289D6"/>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gradFill rotWithShape="0">
                      <a:gsLst>
                        <a:gs pos="0">
                          <a:srgbClr val="6289D6"/>
                        </a:gs>
                        <a:gs pos="50000">
                          <a:schemeClr val="bg1"/>
                        </a:gs>
                        <a:gs pos="100000">
                          <a:srgbClr val="6289D6"/>
                        </a:gs>
                      </a:gsLst>
                      <a:lin ang="5400000" scaled="1"/>
                    </a:gradFill>
                  </a:tcPr>
                </a:tc>
              </a:tr>
            </a:tbl>
          </a:graphicData>
        </a:graphic>
      </p:graphicFrame>
      <p:sp>
        <p:nvSpPr>
          <p:cNvPr id="812087" name="Text Box 55"/>
          <p:cNvSpPr txBox="1">
            <a:spLocks noChangeArrowheads="1"/>
          </p:cNvSpPr>
          <p:nvPr/>
        </p:nvSpPr>
        <p:spPr bwMode="auto">
          <a:xfrm>
            <a:off x="1409700" y="2743200"/>
            <a:ext cx="2895600" cy="596900"/>
          </a:xfrm>
          <a:prstGeom prst="rect">
            <a:avLst/>
          </a:prstGeom>
          <a:noFill/>
          <a:ln w="9525">
            <a:noFill/>
            <a:miter lim="800000"/>
            <a:headEnd/>
            <a:tailEnd/>
          </a:ln>
          <a:effectLst/>
        </p:spPr>
        <p:txBody>
          <a:bodyPr>
            <a:spAutoFit/>
          </a:bodyPr>
          <a:lstStyle/>
          <a:p>
            <a:pPr algn="ctr"/>
            <a:r>
              <a:rPr lang="en-US" sz="1100" b="1">
                <a:solidFill>
                  <a:srgbClr val="000000"/>
                </a:solidFill>
                <a:latin typeface="Arial" charset="0"/>
              </a:rPr>
              <a:t>Hands-on training</a:t>
            </a:r>
          </a:p>
          <a:p>
            <a:pPr algn="ctr"/>
            <a:r>
              <a:rPr lang="en-US" sz="1100" b="1">
                <a:solidFill>
                  <a:srgbClr val="000000"/>
                </a:solidFill>
                <a:latin typeface="Arial" charset="0"/>
              </a:rPr>
              <a:t>Prototype business ideas</a:t>
            </a:r>
          </a:p>
          <a:p>
            <a:pPr algn="ctr"/>
            <a:r>
              <a:rPr lang="en-US" sz="1100" b="1">
                <a:solidFill>
                  <a:srgbClr val="000000"/>
                </a:solidFill>
                <a:latin typeface="Arial" charset="0"/>
              </a:rPr>
              <a:t>Advisory services for business planning</a:t>
            </a:r>
          </a:p>
        </p:txBody>
      </p:sp>
      <p:sp>
        <p:nvSpPr>
          <p:cNvPr id="812088" name="Text Box 56"/>
          <p:cNvSpPr txBox="1">
            <a:spLocks noChangeArrowheads="1"/>
          </p:cNvSpPr>
          <p:nvPr/>
        </p:nvSpPr>
        <p:spPr bwMode="auto">
          <a:xfrm>
            <a:off x="3581400" y="2743200"/>
            <a:ext cx="3886200" cy="596900"/>
          </a:xfrm>
          <a:prstGeom prst="rect">
            <a:avLst/>
          </a:prstGeom>
          <a:noFill/>
          <a:ln w="9525">
            <a:noFill/>
            <a:miter lim="800000"/>
            <a:headEnd/>
            <a:tailEnd/>
          </a:ln>
          <a:effectLst/>
        </p:spPr>
        <p:txBody>
          <a:bodyPr>
            <a:spAutoFit/>
          </a:bodyPr>
          <a:lstStyle/>
          <a:p>
            <a:pPr algn="ctr"/>
            <a:r>
              <a:rPr lang="en-US" sz="1100" b="1">
                <a:solidFill>
                  <a:srgbClr val="000000"/>
                </a:solidFill>
                <a:latin typeface="Arial" charset="0"/>
              </a:rPr>
              <a:t>Business Incubators</a:t>
            </a:r>
          </a:p>
          <a:p>
            <a:pPr algn="ctr"/>
            <a:r>
              <a:rPr lang="en-US" sz="1100" b="1">
                <a:solidFill>
                  <a:srgbClr val="000000"/>
                </a:solidFill>
                <a:latin typeface="Arial" charset="0"/>
              </a:rPr>
              <a:t>Advisory services/More specialized training</a:t>
            </a:r>
          </a:p>
          <a:p>
            <a:pPr algn="ctr"/>
            <a:r>
              <a:rPr lang="en-US" sz="1100" b="1">
                <a:solidFill>
                  <a:srgbClr val="000000"/>
                </a:solidFill>
                <a:latin typeface="Arial" charset="0"/>
              </a:rPr>
              <a:t>Office space and services</a:t>
            </a:r>
          </a:p>
        </p:txBody>
      </p:sp>
      <p:sp>
        <p:nvSpPr>
          <p:cNvPr id="812089" name="Text Box 57"/>
          <p:cNvSpPr txBox="1">
            <a:spLocks noChangeArrowheads="1"/>
          </p:cNvSpPr>
          <p:nvPr/>
        </p:nvSpPr>
        <p:spPr bwMode="auto">
          <a:xfrm>
            <a:off x="1600200" y="4273550"/>
            <a:ext cx="1768475" cy="457200"/>
          </a:xfrm>
          <a:prstGeom prst="rect">
            <a:avLst/>
          </a:prstGeom>
          <a:noFill/>
          <a:ln w="9525">
            <a:noFill/>
            <a:miter lim="800000"/>
            <a:headEnd/>
            <a:tailEnd/>
          </a:ln>
          <a:effectLst/>
        </p:spPr>
        <p:txBody>
          <a:bodyPr>
            <a:spAutoFit/>
          </a:bodyPr>
          <a:lstStyle/>
          <a:p>
            <a:endParaRPr lang="en-US"/>
          </a:p>
        </p:txBody>
      </p:sp>
      <p:sp>
        <p:nvSpPr>
          <p:cNvPr id="812090" name="Text Box 58"/>
          <p:cNvSpPr txBox="1">
            <a:spLocks noChangeArrowheads="1"/>
          </p:cNvSpPr>
          <p:nvPr/>
        </p:nvSpPr>
        <p:spPr bwMode="auto">
          <a:xfrm>
            <a:off x="1552575" y="4425950"/>
            <a:ext cx="1828800" cy="304800"/>
          </a:xfrm>
          <a:prstGeom prst="rect">
            <a:avLst/>
          </a:prstGeom>
          <a:gradFill rotWithShape="0">
            <a:gsLst>
              <a:gs pos="0">
                <a:schemeClr val="accent2"/>
              </a:gs>
              <a:gs pos="100000">
                <a:schemeClr val="bg1"/>
              </a:gs>
            </a:gsLst>
            <a:path path="shape">
              <a:fillToRect l="50000" t="50000" r="50000" b="50000"/>
            </a:path>
          </a:gradFill>
          <a:ln w="9525">
            <a:noFill/>
            <a:miter lim="800000"/>
            <a:headEnd/>
            <a:tailEnd/>
          </a:ln>
          <a:effectLst/>
        </p:spPr>
        <p:txBody>
          <a:bodyPr/>
          <a:lstStyle/>
          <a:p>
            <a:pPr algn="ctr"/>
            <a:r>
              <a:rPr lang="en-US" sz="1400" b="1">
                <a:solidFill>
                  <a:srgbClr val="000000"/>
                </a:solidFill>
                <a:latin typeface="Arial" charset="0"/>
              </a:rPr>
              <a:t>Pre-start</a:t>
            </a:r>
          </a:p>
        </p:txBody>
      </p:sp>
      <p:sp>
        <p:nvSpPr>
          <p:cNvPr id="812091" name="Text Box 59"/>
          <p:cNvSpPr txBox="1">
            <a:spLocks noChangeArrowheads="1"/>
          </p:cNvSpPr>
          <p:nvPr/>
        </p:nvSpPr>
        <p:spPr bwMode="auto">
          <a:xfrm>
            <a:off x="3381375" y="4111625"/>
            <a:ext cx="1828800" cy="304800"/>
          </a:xfrm>
          <a:prstGeom prst="rect">
            <a:avLst/>
          </a:prstGeom>
          <a:gradFill rotWithShape="0">
            <a:gsLst>
              <a:gs pos="0">
                <a:srgbClr val="FFCC00"/>
              </a:gs>
              <a:gs pos="100000">
                <a:schemeClr val="bg1"/>
              </a:gs>
            </a:gsLst>
            <a:path path="shape">
              <a:fillToRect l="50000" t="50000" r="50000" b="50000"/>
            </a:path>
          </a:gradFill>
          <a:ln w="9525">
            <a:noFill/>
            <a:miter lim="800000"/>
            <a:headEnd/>
            <a:tailEnd/>
          </a:ln>
          <a:effectLst/>
        </p:spPr>
        <p:txBody>
          <a:bodyPr/>
          <a:lstStyle/>
          <a:p>
            <a:pPr algn="ctr"/>
            <a:r>
              <a:rPr lang="en-US" sz="1400" b="1">
                <a:solidFill>
                  <a:srgbClr val="000000"/>
                </a:solidFill>
                <a:latin typeface="Arial" charset="0"/>
              </a:rPr>
              <a:t>Startup</a:t>
            </a:r>
          </a:p>
        </p:txBody>
      </p:sp>
      <p:sp>
        <p:nvSpPr>
          <p:cNvPr id="812092" name="Text Box 60"/>
          <p:cNvSpPr txBox="1">
            <a:spLocks noChangeArrowheads="1"/>
          </p:cNvSpPr>
          <p:nvPr/>
        </p:nvSpPr>
        <p:spPr bwMode="auto">
          <a:xfrm>
            <a:off x="5200650" y="3797300"/>
            <a:ext cx="1828800" cy="304800"/>
          </a:xfrm>
          <a:prstGeom prst="rect">
            <a:avLst/>
          </a:prstGeom>
          <a:gradFill rotWithShape="0">
            <a:gsLst>
              <a:gs pos="0">
                <a:srgbClr val="C40214"/>
              </a:gs>
              <a:gs pos="100000">
                <a:schemeClr val="bg1"/>
              </a:gs>
            </a:gsLst>
            <a:path path="shape">
              <a:fillToRect l="50000" t="50000" r="50000" b="50000"/>
            </a:path>
          </a:gradFill>
          <a:ln w="9525">
            <a:noFill/>
            <a:miter lim="800000"/>
            <a:headEnd/>
            <a:tailEnd/>
          </a:ln>
          <a:effectLst/>
        </p:spPr>
        <p:txBody>
          <a:bodyPr/>
          <a:lstStyle/>
          <a:p>
            <a:pPr algn="ctr"/>
            <a:r>
              <a:rPr lang="en-US" sz="1400" b="1">
                <a:solidFill>
                  <a:srgbClr val="000000"/>
                </a:solidFill>
                <a:latin typeface="Arial" charset="0"/>
              </a:rPr>
              <a:t>Development</a:t>
            </a:r>
          </a:p>
        </p:txBody>
      </p:sp>
      <p:sp>
        <p:nvSpPr>
          <p:cNvPr id="812093" name="Text Box 61"/>
          <p:cNvSpPr txBox="1">
            <a:spLocks noChangeArrowheads="1"/>
          </p:cNvSpPr>
          <p:nvPr/>
        </p:nvSpPr>
        <p:spPr bwMode="auto">
          <a:xfrm>
            <a:off x="7038975" y="3482975"/>
            <a:ext cx="1828800" cy="304800"/>
          </a:xfrm>
          <a:prstGeom prst="rect">
            <a:avLst/>
          </a:prstGeom>
          <a:gradFill rotWithShape="0">
            <a:gsLst>
              <a:gs pos="0">
                <a:srgbClr val="3366CC"/>
              </a:gs>
              <a:gs pos="100000">
                <a:schemeClr val="bg1"/>
              </a:gs>
            </a:gsLst>
            <a:path path="shape">
              <a:fillToRect l="50000" t="50000" r="50000" b="50000"/>
            </a:path>
          </a:gradFill>
          <a:ln w="9525">
            <a:noFill/>
            <a:miter lim="800000"/>
            <a:headEnd/>
            <a:tailEnd/>
          </a:ln>
          <a:effectLst/>
        </p:spPr>
        <p:txBody>
          <a:bodyPr/>
          <a:lstStyle/>
          <a:p>
            <a:pPr algn="ctr"/>
            <a:r>
              <a:rPr lang="en-US" sz="1400" b="1">
                <a:solidFill>
                  <a:srgbClr val="000000"/>
                </a:solidFill>
                <a:latin typeface="Arial" charset="0"/>
              </a:rPr>
              <a:t>Growth</a:t>
            </a:r>
          </a:p>
        </p:txBody>
      </p:sp>
      <p:sp>
        <p:nvSpPr>
          <p:cNvPr id="812094" name="Line 62"/>
          <p:cNvSpPr>
            <a:spLocks noChangeShapeType="1"/>
          </p:cNvSpPr>
          <p:nvPr/>
        </p:nvSpPr>
        <p:spPr bwMode="auto">
          <a:xfrm>
            <a:off x="1549400" y="4413250"/>
            <a:ext cx="1828800" cy="0"/>
          </a:xfrm>
          <a:prstGeom prst="line">
            <a:avLst/>
          </a:prstGeom>
          <a:noFill/>
          <a:ln w="14605">
            <a:solidFill>
              <a:srgbClr val="000000"/>
            </a:solidFill>
            <a:miter lim="800000"/>
            <a:headEnd/>
            <a:tailEnd/>
          </a:ln>
          <a:effectLst/>
        </p:spPr>
        <p:txBody>
          <a:bodyPr wrap="none"/>
          <a:lstStyle/>
          <a:p>
            <a:endParaRPr lang="en-US"/>
          </a:p>
        </p:txBody>
      </p:sp>
      <p:sp>
        <p:nvSpPr>
          <p:cNvPr id="812095" name="Line 63"/>
          <p:cNvSpPr>
            <a:spLocks noChangeShapeType="1"/>
          </p:cNvSpPr>
          <p:nvPr/>
        </p:nvSpPr>
        <p:spPr bwMode="auto">
          <a:xfrm>
            <a:off x="3378200" y="4092575"/>
            <a:ext cx="1828800" cy="0"/>
          </a:xfrm>
          <a:prstGeom prst="line">
            <a:avLst/>
          </a:prstGeom>
          <a:noFill/>
          <a:ln w="14605">
            <a:solidFill>
              <a:srgbClr val="000000"/>
            </a:solidFill>
            <a:miter lim="800000"/>
            <a:headEnd/>
            <a:tailEnd/>
          </a:ln>
          <a:effectLst/>
        </p:spPr>
        <p:txBody>
          <a:bodyPr wrap="none"/>
          <a:lstStyle/>
          <a:p>
            <a:endParaRPr lang="en-US"/>
          </a:p>
        </p:txBody>
      </p:sp>
      <p:sp>
        <p:nvSpPr>
          <p:cNvPr id="812096" name="Line 64"/>
          <p:cNvSpPr>
            <a:spLocks noChangeShapeType="1"/>
          </p:cNvSpPr>
          <p:nvPr/>
        </p:nvSpPr>
        <p:spPr bwMode="auto">
          <a:xfrm>
            <a:off x="5207000" y="3778250"/>
            <a:ext cx="1828800" cy="0"/>
          </a:xfrm>
          <a:prstGeom prst="line">
            <a:avLst/>
          </a:prstGeom>
          <a:noFill/>
          <a:ln w="14605">
            <a:solidFill>
              <a:srgbClr val="000000"/>
            </a:solidFill>
            <a:miter lim="800000"/>
            <a:headEnd/>
            <a:tailEnd/>
          </a:ln>
          <a:effectLst/>
        </p:spPr>
        <p:txBody>
          <a:bodyPr wrap="none"/>
          <a:lstStyle/>
          <a:p>
            <a:endParaRPr lang="en-US"/>
          </a:p>
        </p:txBody>
      </p:sp>
      <p:sp>
        <p:nvSpPr>
          <p:cNvPr id="812097" name="Line 65"/>
          <p:cNvSpPr>
            <a:spLocks noChangeShapeType="1"/>
          </p:cNvSpPr>
          <p:nvPr/>
        </p:nvSpPr>
        <p:spPr bwMode="auto">
          <a:xfrm>
            <a:off x="7042150" y="3463925"/>
            <a:ext cx="1828800" cy="0"/>
          </a:xfrm>
          <a:prstGeom prst="line">
            <a:avLst/>
          </a:prstGeom>
          <a:noFill/>
          <a:ln w="14605">
            <a:solidFill>
              <a:srgbClr val="000000"/>
            </a:solidFill>
            <a:miter lim="800000"/>
            <a:headEnd/>
            <a:tailEnd/>
          </a:ln>
          <a:effectLst/>
        </p:spPr>
        <p:txBody>
          <a:bodyPr wrap="none"/>
          <a:lstStyle/>
          <a:p>
            <a:endParaRPr lang="en-US"/>
          </a:p>
        </p:txBody>
      </p:sp>
      <p:sp>
        <p:nvSpPr>
          <p:cNvPr id="812098" name="Line 66"/>
          <p:cNvSpPr>
            <a:spLocks noChangeShapeType="1"/>
          </p:cNvSpPr>
          <p:nvPr/>
        </p:nvSpPr>
        <p:spPr bwMode="auto">
          <a:xfrm>
            <a:off x="3375025" y="4095750"/>
            <a:ext cx="0" cy="311150"/>
          </a:xfrm>
          <a:prstGeom prst="line">
            <a:avLst/>
          </a:prstGeom>
          <a:noFill/>
          <a:ln w="14605">
            <a:solidFill>
              <a:srgbClr val="000000"/>
            </a:solidFill>
            <a:miter lim="800000"/>
            <a:headEnd/>
            <a:tailEnd/>
          </a:ln>
          <a:effectLst/>
        </p:spPr>
        <p:txBody>
          <a:bodyPr wrap="none"/>
          <a:lstStyle/>
          <a:p>
            <a:endParaRPr lang="en-US"/>
          </a:p>
        </p:txBody>
      </p:sp>
      <p:sp>
        <p:nvSpPr>
          <p:cNvPr id="812099" name="Line 67"/>
          <p:cNvSpPr>
            <a:spLocks noChangeShapeType="1"/>
          </p:cNvSpPr>
          <p:nvPr/>
        </p:nvSpPr>
        <p:spPr bwMode="auto">
          <a:xfrm>
            <a:off x="7038975" y="3463925"/>
            <a:ext cx="0" cy="311150"/>
          </a:xfrm>
          <a:prstGeom prst="line">
            <a:avLst/>
          </a:prstGeom>
          <a:noFill/>
          <a:ln w="14605">
            <a:solidFill>
              <a:srgbClr val="000000"/>
            </a:solidFill>
            <a:miter lim="800000"/>
            <a:headEnd/>
            <a:tailEnd/>
          </a:ln>
          <a:effectLst/>
        </p:spPr>
        <p:txBody>
          <a:bodyPr wrap="none"/>
          <a:lstStyle/>
          <a:p>
            <a:endParaRPr lang="en-US"/>
          </a:p>
        </p:txBody>
      </p:sp>
      <p:sp>
        <p:nvSpPr>
          <p:cNvPr id="812100" name="Line 68"/>
          <p:cNvSpPr>
            <a:spLocks noChangeShapeType="1"/>
          </p:cNvSpPr>
          <p:nvPr/>
        </p:nvSpPr>
        <p:spPr bwMode="auto">
          <a:xfrm>
            <a:off x="5210175" y="3778250"/>
            <a:ext cx="0" cy="311150"/>
          </a:xfrm>
          <a:prstGeom prst="line">
            <a:avLst/>
          </a:prstGeom>
          <a:noFill/>
          <a:ln w="14605">
            <a:solidFill>
              <a:srgbClr val="000000"/>
            </a:solidFill>
            <a:miter lim="800000"/>
            <a:headEnd/>
            <a:tailEnd/>
          </a:ln>
          <a:effectLst/>
        </p:spPr>
        <p:txBody>
          <a:bodyPr wrap="none"/>
          <a:lstStyle/>
          <a:p>
            <a:endParaRPr lang="en-US"/>
          </a:p>
        </p:txBody>
      </p:sp>
      <p:sp>
        <p:nvSpPr>
          <p:cNvPr id="812101" name="AutoShape 69"/>
          <p:cNvSpPr>
            <a:spLocks noChangeArrowheads="1"/>
          </p:cNvSpPr>
          <p:nvPr/>
        </p:nvSpPr>
        <p:spPr bwMode="auto">
          <a:xfrm>
            <a:off x="2438400" y="3368675"/>
            <a:ext cx="192088" cy="822325"/>
          </a:xfrm>
          <a:prstGeom prst="downArrow">
            <a:avLst>
              <a:gd name="adj1" fmla="val 50000"/>
              <a:gd name="adj2" fmla="val 107025"/>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sp>
        <p:nvSpPr>
          <p:cNvPr id="812102" name="AutoShape 70"/>
          <p:cNvSpPr>
            <a:spLocks noChangeArrowheads="1"/>
          </p:cNvSpPr>
          <p:nvPr/>
        </p:nvSpPr>
        <p:spPr bwMode="auto">
          <a:xfrm rot="2259937">
            <a:off x="4462463" y="3267075"/>
            <a:ext cx="192087" cy="822325"/>
          </a:xfrm>
          <a:prstGeom prst="downArrow">
            <a:avLst>
              <a:gd name="adj1" fmla="val 50000"/>
              <a:gd name="adj2" fmla="val 107025"/>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sp>
        <p:nvSpPr>
          <p:cNvPr id="812103" name="AutoShape 71"/>
          <p:cNvSpPr>
            <a:spLocks noChangeArrowheads="1"/>
          </p:cNvSpPr>
          <p:nvPr/>
        </p:nvSpPr>
        <p:spPr bwMode="auto">
          <a:xfrm rot="19373668">
            <a:off x="5730875" y="3302000"/>
            <a:ext cx="192088" cy="503238"/>
          </a:xfrm>
          <a:prstGeom prst="downArrow">
            <a:avLst>
              <a:gd name="adj1" fmla="val 50000"/>
              <a:gd name="adj2" fmla="val 65496"/>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grpSp>
        <p:nvGrpSpPr>
          <p:cNvPr id="812105" name="Group 73"/>
          <p:cNvGrpSpPr>
            <a:grpSpLocks/>
          </p:cNvGrpSpPr>
          <p:nvPr/>
        </p:nvGrpSpPr>
        <p:grpSpPr bwMode="auto">
          <a:xfrm>
            <a:off x="2057400" y="5410200"/>
            <a:ext cx="1066800" cy="685800"/>
            <a:chOff x="672" y="2352"/>
            <a:chExt cx="672" cy="432"/>
          </a:xfrm>
        </p:grpSpPr>
        <p:sp>
          <p:nvSpPr>
            <p:cNvPr id="812106" name="Rectangle 74"/>
            <p:cNvSpPr>
              <a:spLocks noChangeArrowheads="1"/>
            </p:cNvSpPr>
            <p:nvPr/>
          </p:nvSpPr>
          <p:spPr bwMode="auto">
            <a:xfrm>
              <a:off x="672" y="2352"/>
              <a:ext cx="672" cy="432"/>
            </a:xfrm>
            <a:prstGeom prst="rect">
              <a:avLst/>
            </a:prstGeom>
            <a:gradFill rotWithShape="0">
              <a:gsLst>
                <a:gs pos="0">
                  <a:schemeClr val="bg1"/>
                </a:gs>
                <a:gs pos="50000">
                  <a:srgbClr val="E1E1FF"/>
                </a:gs>
                <a:gs pos="100000">
                  <a:schemeClr val="bg1"/>
                </a:gs>
              </a:gsLst>
              <a:lin ang="2700000" scaled="1"/>
            </a:gradFill>
            <a:ln w="9525">
              <a:solidFill>
                <a:schemeClr val="tx1"/>
              </a:solidFill>
              <a:miter lim="800000"/>
              <a:headEnd/>
              <a:tailEnd/>
            </a:ln>
            <a:effectLst/>
          </p:spPr>
          <p:txBody>
            <a:bodyPr wrap="none" anchor="ctr"/>
            <a:lstStyle/>
            <a:p>
              <a:pPr algn="ctr"/>
              <a:r>
                <a:rPr lang="en-US" sz="1000" b="1">
                  <a:solidFill>
                    <a:srgbClr val="000000"/>
                  </a:solidFill>
                  <a:latin typeface="Tahoma" pitchFamily="34" charset="0"/>
                </a:rPr>
                <a:t>Micro-lending</a:t>
              </a:r>
            </a:p>
            <a:p>
              <a:pPr algn="ctr"/>
              <a:endParaRPr lang="en-US" sz="400" b="1">
                <a:solidFill>
                  <a:srgbClr val="000000"/>
                </a:solidFill>
                <a:latin typeface="Tahoma" pitchFamily="34" charset="0"/>
              </a:endParaRPr>
            </a:p>
            <a:p>
              <a:pPr algn="ctr"/>
              <a:endParaRPr lang="en-US" sz="400" b="1">
                <a:solidFill>
                  <a:srgbClr val="000000"/>
                </a:solidFill>
                <a:latin typeface="Tahoma" pitchFamily="34" charset="0"/>
              </a:endParaRPr>
            </a:p>
            <a:p>
              <a:pPr algn="ctr"/>
              <a:r>
                <a:rPr lang="en-US" sz="1000" b="1">
                  <a:solidFill>
                    <a:srgbClr val="000000"/>
                  </a:solidFill>
                  <a:latin typeface="Tahoma" pitchFamily="34" charset="0"/>
                </a:rPr>
                <a:t>Own Funds</a:t>
              </a:r>
            </a:p>
            <a:p>
              <a:pPr algn="ctr"/>
              <a:endParaRPr lang="en-US" sz="400" b="1">
                <a:solidFill>
                  <a:srgbClr val="000000"/>
                </a:solidFill>
                <a:latin typeface="Tahoma" pitchFamily="34" charset="0"/>
              </a:endParaRPr>
            </a:p>
          </p:txBody>
        </p:sp>
        <p:sp>
          <p:nvSpPr>
            <p:cNvPr id="812107" name="Line 75"/>
            <p:cNvSpPr>
              <a:spLocks noChangeShapeType="1"/>
            </p:cNvSpPr>
            <p:nvPr/>
          </p:nvSpPr>
          <p:spPr bwMode="auto">
            <a:xfrm>
              <a:off x="672" y="2568"/>
              <a:ext cx="672" cy="0"/>
            </a:xfrm>
            <a:prstGeom prst="line">
              <a:avLst/>
            </a:prstGeom>
            <a:noFill/>
            <a:ln w="9525">
              <a:solidFill>
                <a:schemeClr val="tx1"/>
              </a:solidFill>
              <a:miter lim="800000"/>
              <a:headEnd/>
              <a:tailEnd/>
            </a:ln>
            <a:effectLst/>
          </p:spPr>
          <p:txBody>
            <a:bodyPr wrap="none"/>
            <a:lstStyle/>
            <a:p>
              <a:endParaRPr lang="en-US"/>
            </a:p>
          </p:txBody>
        </p:sp>
      </p:grpSp>
      <p:grpSp>
        <p:nvGrpSpPr>
          <p:cNvPr id="812108" name="Group 76"/>
          <p:cNvGrpSpPr>
            <a:grpSpLocks/>
          </p:cNvGrpSpPr>
          <p:nvPr/>
        </p:nvGrpSpPr>
        <p:grpSpPr bwMode="auto">
          <a:xfrm>
            <a:off x="5822950" y="5194300"/>
            <a:ext cx="1187450" cy="914400"/>
            <a:chOff x="2420" y="2016"/>
            <a:chExt cx="960" cy="1056"/>
          </a:xfrm>
        </p:grpSpPr>
        <p:sp>
          <p:nvSpPr>
            <p:cNvPr id="812109" name="Rectangle 77"/>
            <p:cNvSpPr>
              <a:spLocks noChangeArrowheads="1"/>
            </p:cNvSpPr>
            <p:nvPr/>
          </p:nvSpPr>
          <p:spPr bwMode="auto">
            <a:xfrm>
              <a:off x="2420" y="2016"/>
              <a:ext cx="960" cy="1056"/>
            </a:xfrm>
            <a:prstGeom prst="rect">
              <a:avLst/>
            </a:prstGeom>
            <a:gradFill rotWithShape="0">
              <a:gsLst>
                <a:gs pos="0">
                  <a:schemeClr val="bg1"/>
                </a:gs>
                <a:gs pos="50000">
                  <a:srgbClr val="E1E1FF"/>
                </a:gs>
                <a:gs pos="100000">
                  <a:schemeClr val="bg1"/>
                </a:gs>
              </a:gsLst>
              <a:lin ang="2700000" scaled="1"/>
            </a:gradFill>
            <a:ln w="9525">
              <a:solidFill>
                <a:schemeClr val="tx1"/>
              </a:solidFill>
              <a:miter lim="800000"/>
              <a:headEnd/>
              <a:tailEnd/>
            </a:ln>
            <a:effectLst/>
          </p:spPr>
          <p:txBody>
            <a:bodyPr wrap="none" anchor="ctr"/>
            <a:lstStyle/>
            <a:p>
              <a:pPr algn="ctr">
                <a:lnSpc>
                  <a:spcPct val="90000"/>
                </a:lnSpc>
              </a:pPr>
              <a:r>
                <a:rPr lang="en-US" sz="1000" b="1">
                  <a:solidFill>
                    <a:srgbClr val="000000"/>
                  </a:solidFill>
                  <a:latin typeface="Tahoma" pitchFamily="34" charset="0"/>
                </a:rPr>
                <a:t>Private</a:t>
              </a:r>
            </a:p>
            <a:p>
              <a:pPr algn="ctr">
                <a:lnSpc>
                  <a:spcPct val="90000"/>
                </a:lnSpc>
              </a:pPr>
              <a:r>
                <a:rPr lang="en-US" sz="1000" b="1">
                  <a:solidFill>
                    <a:srgbClr val="000000"/>
                  </a:solidFill>
                  <a:latin typeface="Tahoma" pitchFamily="34" charset="0"/>
                </a:rPr>
                <a:t> Investors</a:t>
              </a:r>
            </a:p>
            <a:p>
              <a:pPr algn="ctr">
                <a:lnSpc>
                  <a:spcPct val="90000"/>
                </a:lnSpc>
              </a:pPr>
              <a:endParaRPr lang="en-US" sz="400" b="1">
                <a:solidFill>
                  <a:srgbClr val="000000"/>
                </a:solidFill>
                <a:latin typeface="Tahoma" pitchFamily="34" charset="0"/>
              </a:endParaRPr>
            </a:p>
            <a:p>
              <a:pPr algn="ctr">
                <a:lnSpc>
                  <a:spcPct val="90000"/>
                </a:lnSpc>
              </a:pPr>
              <a:r>
                <a:rPr lang="en-US" sz="1400" b="1">
                  <a:solidFill>
                    <a:schemeClr val="bg1"/>
                  </a:solidFill>
                  <a:latin typeface="Tahoma" pitchFamily="34" charset="0"/>
                </a:rPr>
                <a:t>.</a:t>
              </a:r>
              <a:r>
                <a:rPr lang="en-US" sz="1000" b="1">
                  <a:solidFill>
                    <a:srgbClr val="000000"/>
                  </a:solidFill>
                  <a:latin typeface="Tahoma" pitchFamily="34" charset="0"/>
                </a:rPr>
                <a:t>Government</a:t>
              </a:r>
            </a:p>
            <a:p>
              <a:pPr algn="ctr">
                <a:lnSpc>
                  <a:spcPct val="90000"/>
                </a:lnSpc>
              </a:pPr>
              <a:endParaRPr lang="en-US" sz="400" b="1">
                <a:solidFill>
                  <a:srgbClr val="000000"/>
                </a:solidFill>
                <a:latin typeface="Tahoma" pitchFamily="34" charset="0"/>
              </a:endParaRPr>
            </a:p>
            <a:p>
              <a:pPr algn="ctr">
                <a:lnSpc>
                  <a:spcPct val="90000"/>
                </a:lnSpc>
              </a:pPr>
              <a:endParaRPr lang="en-US" sz="400" b="1">
                <a:solidFill>
                  <a:srgbClr val="000000"/>
                </a:solidFill>
                <a:latin typeface="Tahoma" pitchFamily="34" charset="0"/>
              </a:endParaRPr>
            </a:p>
            <a:p>
              <a:pPr algn="ctr">
                <a:lnSpc>
                  <a:spcPct val="90000"/>
                </a:lnSpc>
              </a:pPr>
              <a:r>
                <a:rPr lang="en-US" sz="1000" b="1">
                  <a:solidFill>
                    <a:srgbClr val="000000"/>
                  </a:solidFill>
                  <a:latin typeface="Tahoma" pitchFamily="34" charset="0"/>
                </a:rPr>
                <a:t>Institutional </a:t>
              </a:r>
              <a:br>
                <a:rPr lang="en-US" sz="1000" b="1">
                  <a:solidFill>
                    <a:srgbClr val="000000"/>
                  </a:solidFill>
                  <a:latin typeface="Tahoma" pitchFamily="34" charset="0"/>
                </a:rPr>
              </a:br>
              <a:r>
                <a:rPr lang="en-US" sz="1000" b="1">
                  <a:solidFill>
                    <a:srgbClr val="000000"/>
                  </a:solidFill>
                  <a:latin typeface="Tahoma" pitchFamily="34" charset="0"/>
                </a:rPr>
                <a:t>Investors</a:t>
              </a:r>
            </a:p>
          </p:txBody>
        </p:sp>
        <p:sp>
          <p:nvSpPr>
            <p:cNvPr id="812110" name="Line 78"/>
            <p:cNvSpPr>
              <a:spLocks noChangeShapeType="1"/>
            </p:cNvSpPr>
            <p:nvPr/>
          </p:nvSpPr>
          <p:spPr bwMode="auto">
            <a:xfrm>
              <a:off x="2420" y="2352"/>
              <a:ext cx="960" cy="0"/>
            </a:xfrm>
            <a:prstGeom prst="line">
              <a:avLst/>
            </a:prstGeom>
            <a:noFill/>
            <a:ln w="9525">
              <a:solidFill>
                <a:schemeClr val="tx1"/>
              </a:solidFill>
              <a:miter lim="800000"/>
              <a:headEnd/>
              <a:tailEnd/>
            </a:ln>
            <a:effectLst/>
          </p:spPr>
          <p:txBody>
            <a:bodyPr wrap="none"/>
            <a:lstStyle/>
            <a:p>
              <a:endParaRPr lang="en-US"/>
            </a:p>
          </p:txBody>
        </p:sp>
        <p:sp>
          <p:nvSpPr>
            <p:cNvPr id="812111" name="Line 79"/>
            <p:cNvSpPr>
              <a:spLocks noChangeShapeType="1"/>
            </p:cNvSpPr>
            <p:nvPr/>
          </p:nvSpPr>
          <p:spPr bwMode="auto">
            <a:xfrm>
              <a:off x="2420" y="2688"/>
              <a:ext cx="960" cy="0"/>
            </a:xfrm>
            <a:prstGeom prst="line">
              <a:avLst/>
            </a:prstGeom>
            <a:noFill/>
            <a:ln w="9525">
              <a:solidFill>
                <a:schemeClr val="tx1"/>
              </a:solidFill>
              <a:miter lim="800000"/>
              <a:headEnd/>
              <a:tailEnd/>
            </a:ln>
            <a:effectLst/>
          </p:spPr>
          <p:txBody>
            <a:bodyPr wrap="none"/>
            <a:lstStyle/>
            <a:p>
              <a:endParaRPr lang="en-US"/>
            </a:p>
          </p:txBody>
        </p:sp>
      </p:grpSp>
      <p:sp>
        <p:nvSpPr>
          <p:cNvPr id="812120" name="AutoShape 88"/>
          <p:cNvSpPr>
            <a:spLocks noChangeArrowheads="1"/>
          </p:cNvSpPr>
          <p:nvPr/>
        </p:nvSpPr>
        <p:spPr bwMode="auto">
          <a:xfrm flipV="1">
            <a:off x="2438400" y="4724400"/>
            <a:ext cx="228600" cy="533400"/>
          </a:xfrm>
          <a:prstGeom prst="downArrow">
            <a:avLst>
              <a:gd name="adj1" fmla="val 50000"/>
              <a:gd name="adj2" fmla="val 58333"/>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sp>
        <p:nvSpPr>
          <p:cNvPr id="812121" name="AutoShape 89"/>
          <p:cNvSpPr>
            <a:spLocks noChangeArrowheads="1"/>
          </p:cNvSpPr>
          <p:nvPr/>
        </p:nvSpPr>
        <p:spPr bwMode="auto">
          <a:xfrm rot="3140063" flipV="1">
            <a:off x="3266282" y="4626769"/>
            <a:ext cx="192087" cy="822325"/>
          </a:xfrm>
          <a:prstGeom prst="downArrow">
            <a:avLst>
              <a:gd name="adj1" fmla="val 50000"/>
              <a:gd name="adj2" fmla="val 107025"/>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sp>
        <p:nvSpPr>
          <p:cNvPr id="812122" name="AutoShape 90"/>
          <p:cNvSpPr>
            <a:spLocks noChangeArrowheads="1"/>
          </p:cNvSpPr>
          <p:nvPr/>
        </p:nvSpPr>
        <p:spPr bwMode="auto">
          <a:xfrm flipV="1">
            <a:off x="4267200" y="4629150"/>
            <a:ext cx="228600" cy="552450"/>
          </a:xfrm>
          <a:prstGeom prst="downArrow">
            <a:avLst>
              <a:gd name="adj1" fmla="val 50000"/>
              <a:gd name="adj2" fmla="val 60417"/>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sp>
        <p:nvSpPr>
          <p:cNvPr id="812123" name="AutoShape 91"/>
          <p:cNvSpPr>
            <a:spLocks noChangeArrowheads="1"/>
          </p:cNvSpPr>
          <p:nvPr/>
        </p:nvSpPr>
        <p:spPr bwMode="auto">
          <a:xfrm rot="2082393" flipV="1">
            <a:off x="5092700" y="4400550"/>
            <a:ext cx="192088" cy="1004888"/>
          </a:xfrm>
          <a:prstGeom prst="downArrow">
            <a:avLst>
              <a:gd name="adj1" fmla="val 50000"/>
              <a:gd name="adj2" fmla="val 130785"/>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sp>
        <p:nvSpPr>
          <p:cNvPr id="812124" name="AutoShape 92"/>
          <p:cNvSpPr>
            <a:spLocks noChangeArrowheads="1"/>
          </p:cNvSpPr>
          <p:nvPr/>
        </p:nvSpPr>
        <p:spPr bwMode="auto">
          <a:xfrm flipV="1">
            <a:off x="6343650" y="4335463"/>
            <a:ext cx="192088" cy="731837"/>
          </a:xfrm>
          <a:prstGeom prst="downArrow">
            <a:avLst>
              <a:gd name="adj1" fmla="val 50000"/>
              <a:gd name="adj2" fmla="val 95248"/>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sp>
        <p:nvSpPr>
          <p:cNvPr id="812125" name="AutoShape 93"/>
          <p:cNvSpPr>
            <a:spLocks noChangeArrowheads="1"/>
          </p:cNvSpPr>
          <p:nvPr/>
        </p:nvSpPr>
        <p:spPr bwMode="auto">
          <a:xfrm rot="2082393" flipV="1">
            <a:off x="7275513" y="4038600"/>
            <a:ext cx="192087" cy="1143000"/>
          </a:xfrm>
          <a:prstGeom prst="downArrow">
            <a:avLst>
              <a:gd name="adj1" fmla="val 50000"/>
              <a:gd name="adj2" fmla="val 148761"/>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grpSp>
        <p:nvGrpSpPr>
          <p:cNvPr id="812139" name="Group 107"/>
          <p:cNvGrpSpPr>
            <a:grpSpLocks/>
          </p:cNvGrpSpPr>
          <p:nvPr/>
        </p:nvGrpSpPr>
        <p:grpSpPr bwMode="auto">
          <a:xfrm>
            <a:off x="3733800" y="5410200"/>
            <a:ext cx="1066800" cy="685800"/>
            <a:chOff x="672" y="2352"/>
            <a:chExt cx="672" cy="432"/>
          </a:xfrm>
        </p:grpSpPr>
        <p:sp>
          <p:nvSpPr>
            <p:cNvPr id="812140" name="Rectangle 108"/>
            <p:cNvSpPr>
              <a:spLocks noChangeArrowheads="1"/>
            </p:cNvSpPr>
            <p:nvPr/>
          </p:nvSpPr>
          <p:spPr bwMode="auto">
            <a:xfrm>
              <a:off x="672" y="2352"/>
              <a:ext cx="672" cy="432"/>
            </a:xfrm>
            <a:prstGeom prst="rect">
              <a:avLst/>
            </a:prstGeom>
            <a:gradFill rotWithShape="0">
              <a:gsLst>
                <a:gs pos="0">
                  <a:schemeClr val="bg1"/>
                </a:gs>
                <a:gs pos="50000">
                  <a:srgbClr val="E1E1FF"/>
                </a:gs>
                <a:gs pos="100000">
                  <a:schemeClr val="bg1"/>
                </a:gs>
              </a:gsLst>
              <a:lin ang="2700000" scaled="1"/>
            </a:gradFill>
            <a:ln w="9525">
              <a:solidFill>
                <a:schemeClr val="tx1"/>
              </a:solidFill>
              <a:miter lim="800000"/>
              <a:headEnd/>
              <a:tailEnd/>
            </a:ln>
            <a:effectLst/>
          </p:spPr>
          <p:txBody>
            <a:bodyPr wrap="none" anchor="ctr"/>
            <a:lstStyle/>
            <a:p>
              <a:pPr algn="ctr"/>
              <a:r>
                <a:rPr lang="en-US" sz="1000" b="1">
                  <a:solidFill>
                    <a:srgbClr val="000000"/>
                  </a:solidFill>
                  <a:latin typeface="Tahoma" pitchFamily="34" charset="0"/>
                </a:rPr>
                <a:t>SME lending</a:t>
              </a:r>
            </a:p>
            <a:p>
              <a:pPr algn="ctr"/>
              <a:endParaRPr lang="en-US" sz="300" b="1">
                <a:solidFill>
                  <a:srgbClr val="000000"/>
                </a:solidFill>
                <a:latin typeface="Tahoma" pitchFamily="34" charset="0"/>
              </a:endParaRPr>
            </a:p>
            <a:p>
              <a:pPr algn="ctr"/>
              <a:endParaRPr lang="en-US" sz="1000" b="1">
                <a:solidFill>
                  <a:srgbClr val="000000"/>
                </a:solidFill>
                <a:latin typeface="Tahoma" pitchFamily="34" charset="0"/>
              </a:endParaRPr>
            </a:p>
            <a:p>
              <a:pPr algn="ctr"/>
              <a:r>
                <a:rPr lang="en-US" sz="1000" b="1">
                  <a:solidFill>
                    <a:srgbClr val="000000"/>
                  </a:solidFill>
                  <a:latin typeface="Tahoma" pitchFamily="34" charset="0"/>
                </a:rPr>
                <a:t>Micro-leasing</a:t>
              </a:r>
              <a:endParaRPr lang="en-US" sz="400" b="1">
                <a:solidFill>
                  <a:srgbClr val="000000"/>
                </a:solidFill>
                <a:latin typeface="Tahoma" pitchFamily="34" charset="0"/>
              </a:endParaRPr>
            </a:p>
          </p:txBody>
        </p:sp>
        <p:sp>
          <p:nvSpPr>
            <p:cNvPr id="812141" name="Line 109"/>
            <p:cNvSpPr>
              <a:spLocks noChangeShapeType="1"/>
            </p:cNvSpPr>
            <p:nvPr/>
          </p:nvSpPr>
          <p:spPr bwMode="auto">
            <a:xfrm>
              <a:off x="672" y="2568"/>
              <a:ext cx="672" cy="0"/>
            </a:xfrm>
            <a:prstGeom prst="line">
              <a:avLst/>
            </a:prstGeom>
            <a:noFill/>
            <a:ln w="9525">
              <a:solidFill>
                <a:schemeClr val="tx1"/>
              </a:solidFill>
              <a:miter lim="800000"/>
              <a:headEnd/>
              <a:tailEnd/>
            </a:ln>
            <a:effectLst/>
          </p:spPr>
          <p:txBody>
            <a:bodyPr wrap="none"/>
            <a:lstStyle/>
            <a:p>
              <a:endParaRPr lang="en-US"/>
            </a:p>
          </p:txBody>
        </p:sp>
      </p:grpSp>
      <p:sp>
        <p:nvSpPr>
          <p:cNvPr id="812145" name="AutoShape 113"/>
          <p:cNvSpPr>
            <a:spLocks noChangeArrowheads="1"/>
          </p:cNvSpPr>
          <p:nvPr/>
        </p:nvSpPr>
        <p:spPr bwMode="auto">
          <a:xfrm rot="19340063" flipH="1">
            <a:off x="3846513" y="3263900"/>
            <a:ext cx="192087" cy="822325"/>
          </a:xfrm>
          <a:prstGeom prst="downArrow">
            <a:avLst>
              <a:gd name="adj1" fmla="val 50000"/>
              <a:gd name="adj2" fmla="val 107025"/>
            </a:avLst>
          </a:prstGeom>
          <a:gradFill rotWithShape="0">
            <a:gsLst>
              <a:gs pos="0">
                <a:srgbClr val="CDCDFF"/>
              </a:gs>
              <a:gs pos="100000">
                <a:srgbClr val="F6F6F6"/>
              </a:gs>
            </a:gsLst>
            <a:path path="rect">
              <a:fillToRect l="50000" t="50000" r="50000" b="50000"/>
            </a:path>
          </a:gra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Times New Roman"/>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Reforms for Promoting Economic Growth</Template>
  <TotalTime>1549</TotalTime>
  <Words>1063</Words>
  <Application>Microsoft Office PowerPoint</Application>
  <PresentationFormat>On-screen Show (4:3)</PresentationFormat>
  <Paragraphs>124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Times New Roman</vt:lpstr>
      <vt:lpstr>Tahoma</vt:lpstr>
      <vt:lpstr>Arial</vt:lpstr>
      <vt:lpstr>Arial Narrow</vt:lpstr>
      <vt:lpstr>Impact</vt:lpstr>
      <vt:lpstr>Sumi Painting</vt:lpstr>
      <vt:lpstr>Slide 1</vt:lpstr>
      <vt:lpstr>Outline</vt:lpstr>
      <vt:lpstr>Background Part I</vt:lpstr>
      <vt:lpstr>Background Part I</vt:lpstr>
      <vt:lpstr>Example of Governorates Part I</vt:lpstr>
      <vt:lpstr>The Proposed Strategy Part I</vt:lpstr>
      <vt:lpstr>Micro-Finance Part II</vt:lpstr>
      <vt:lpstr>Micro-Finance Part II</vt:lpstr>
      <vt:lpstr>Micro-Finance Part II</vt:lpstr>
      <vt:lpstr>Micro-Finance Part II</vt:lpstr>
      <vt:lpstr>Wealth Creation Part III</vt:lpstr>
      <vt:lpstr>Wealth Creation Part III</vt:lpstr>
    </vt:vector>
  </TitlesOfParts>
  <Company>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Performance and Operational Quality in ECSPF</dc:title>
  <dc:creator>wb255383</dc:creator>
  <cp:lastModifiedBy>wb21797</cp:lastModifiedBy>
  <cp:revision>87</cp:revision>
  <cp:lastPrinted>1601-01-01T00:00:00Z</cp:lastPrinted>
  <dcterms:created xsi:type="dcterms:W3CDTF">2003-11-19T19:06:12Z</dcterms:created>
  <dcterms:modified xsi:type="dcterms:W3CDTF">2011-03-09T18:58:51Z</dcterms:modified>
</cp:coreProperties>
</file>