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handoutMasterIdLst>
    <p:handoutMasterId r:id="rId10"/>
  </p:handoutMasterIdLst>
  <p:sldIdLst>
    <p:sldId id="256" r:id="rId2"/>
    <p:sldId id="257" r:id="rId3"/>
    <p:sldId id="258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  <a:srgbClr val="DDDDDD"/>
    <a:srgbClr val="000000"/>
    <a:srgbClr val="A7C4FF"/>
    <a:srgbClr val="BFBFF7"/>
    <a:srgbClr val="F0EFE0"/>
    <a:srgbClr val="FF9797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3" autoAdjust="0"/>
    <p:restoredTop sz="94660"/>
  </p:normalViewPr>
  <p:slideViewPr>
    <p:cSldViewPr>
      <p:cViewPr varScale="1">
        <p:scale>
          <a:sx n="71" d="100"/>
          <a:sy n="71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2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064A5A-1001-4CFF-B3BE-0C531B988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62" name="Rectangle 6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="b" anchorCtr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7663" name="Rectangle 6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  <a:ln/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7664" name="Rectangle 6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 anchor="b"/>
          <a:lstStyle>
            <a:lvl1pPr>
              <a:defRPr>
                <a:latin typeface="Times New Roman" charset="0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537665" name="Rectangle 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 anchor="b"/>
          <a:lstStyle>
            <a:lvl1pPr>
              <a:defRPr>
                <a:latin typeface="Times New Roman" charset="0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537666" name="Rectangle 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 anchor="b"/>
          <a:lstStyle>
            <a:lvl1pPr>
              <a:defRPr>
                <a:latin typeface="Times New Roman" charset="0"/>
                <a:cs typeface="+mj-cs"/>
              </a:defRPr>
            </a:lvl1pPr>
          </a:lstStyle>
          <a:p>
            <a:fld id="{E56C009F-B4F8-422B-93AA-75031A9BA7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37671" name="Rectangle 71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7672" name="AutoShape 72"/>
          <p:cNvSpPr>
            <a:spLocks noChangeArrowheads="1"/>
          </p:cNvSpPr>
          <p:nvPr userDrawn="1"/>
        </p:nvSpPr>
        <p:spPr bwMode="auto">
          <a:xfrm>
            <a:off x="304800" y="1981200"/>
            <a:ext cx="8610600" cy="1752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00">
                  <a:gamma/>
                  <a:shade val="46275"/>
                  <a:invGamma/>
                </a:srgbClr>
              </a:gs>
              <a:gs pos="50000">
                <a:srgbClr val="CC0000"/>
              </a:gs>
              <a:gs pos="100000">
                <a:srgbClr val="CC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CB05-6C3C-424F-BC33-0EBF73215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709613"/>
            <a:ext cx="2247900" cy="5416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09613"/>
            <a:ext cx="6591300" cy="5416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5AE1D-B67D-4443-A058-EF4D96CA9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BD91-4FB1-4639-806C-3135732D8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6114E-72AC-4160-9CEB-27657C723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A58ED-6443-43D8-A5D3-23F80ADCA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095F8-71F0-467B-80AC-A3626FFC8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E9CA2-C2CC-4AA3-89B7-2B7064ACB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B340B-056F-4B66-B821-4C4744A42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97996-00FC-4E20-81D8-1B8D54355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2AAE7-DD2F-4CA0-A343-2860E7DDE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677" name="Rectangle 101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09613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6678" name="Rectangle 10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6679" name="Rectangle 10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36680" name="Rectangle 10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36681" name="Rectangle 10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D155E126-3976-4D2C-8772-109092B08C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rgbClr val="990000"/>
          </a:solidFill>
          <a:latin typeface="Tahoma" pitchFamily="34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gyptmyway.com/tours/citybrea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egyptmyway.com/tours/your_travelcompanion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002" name="Group 10"/>
          <p:cNvGrpSpPr>
            <a:grpSpLocks/>
          </p:cNvGrpSpPr>
          <p:nvPr/>
        </p:nvGrpSpPr>
        <p:grpSpPr bwMode="auto">
          <a:xfrm>
            <a:off x="4876800" y="6096000"/>
            <a:ext cx="838200" cy="533400"/>
            <a:chOff x="2616" y="3984"/>
            <a:chExt cx="528" cy="336"/>
          </a:xfrm>
        </p:grpSpPr>
        <p:pic>
          <p:nvPicPr>
            <p:cNvPr id="724996" name="Picture 4" descr="eg-lgfla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6" y="3984"/>
              <a:ext cx="5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4997" name="Rectangle 5"/>
            <p:cNvSpPr>
              <a:spLocks noChangeArrowheads="1"/>
            </p:cNvSpPr>
            <p:nvPr/>
          </p:nvSpPr>
          <p:spPr bwMode="auto">
            <a:xfrm>
              <a:off x="2616" y="3984"/>
              <a:ext cx="528" cy="115"/>
            </a:xfrm>
            <a:prstGeom prst="rect">
              <a:avLst/>
            </a:prstGeom>
            <a:solidFill>
              <a:srgbClr val="990000">
                <a:alpha val="89999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4999" name="Rectangle 7"/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en-US" sz="3000" b="1">
                <a:solidFill>
                  <a:schemeClr val="bg1"/>
                </a:solidFill>
                <a:latin typeface="Tahoma" pitchFamily="34" charset="0"/>
              </a:rPr>
              <a:t>Egypt: Meeting the Development Challenge through the Year 2025</a:t>
            </a:r>
          </a:p>
        </p:txBody>
      </p:sp>
      <p:sp>
        <p:nvSpPr>
          <p:cNvPr id="72500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267200"/>
            <a:ext cx="5943600" cy="1981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Dr. Khaled F. Sherif</a:t>
            </a:r>
          </a:p>
          <a:p>
            <a:pPr>
              <a:lnSpc>
                <a:spcPct val="80000"/>
              </a:lnSpc>
            </a:pPr>
            <a:r>
              <a:rPr lang="en-US" sz="2000" b="1"/>
              <a:t>Sector Manager</a:t>
            </a:r>
          </a:p>
          <a:p>
            <a:pPr>
              <a:lnSpc>
                <a:spcPct val="80000"/>
              </a:lnSpc>
            </a:pPr>
            <a:r>
              <a:rPr lang="en-US" sz="2000" b="1"/>
              <a:t>Private and Finance Development Sector Unit</a:t>
            </a:r>
          </a:p>
          <a:p>
            <a:pPr>
              <a:lnSpc>
                <a:spcPct val="80000"/>
              </a:lnSpc>
            </a:pPr>
            <a:r>
              <a:rPr lang="en-US" sz="2000" b="1"/>
              <a:t>Eastern Europe &amp; Central Asia Region</a:t>
            </a:r>
          </a:p>
          <a:p>
            <a:pPr>
              <a:lnSpc>
                <a:spcPct val="80000"/>
              </a:lnSpc>
            </a:pPr>
            <a:r>
              <a:rPr lang="en-US" sz="2000" b="1"/>
              <a:t>The World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5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7239000" cy="533400"/>
          </a:xfrm>
          <a:prstGeom prst="rect">
            <a:avLst/>
          </a:prstGeom>
          <a:gradFill rotWithShape="1">
            <a:gsLst>
              <a:gs pos="0">
                <a:srgbClr val="990000">
                  <a:gamma/>
                  <a:shade val="40000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Chapter 1: </a:t>
            </a:r>
            <a:br>
              <a:rPr lang="en-US" sz="180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The Challenge of the Emerging Labor Force</a:t>
            </a:r>
          </a:p>
        </p:txBody>
      </p:sp>
      <p:sp>
        <p:nvSpPr>
          <p:cNvPr id="727046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7239000" cy="533400"/>
          </a:xfrm>
          <a:prstGeom prst="rect">
            <a:avLst/>
          </a:prstGeom>
          <a:gradFill rotWithShape="1">
            <a:gsLst>
              <a:gs pos="0">
                <a:srgbClr val="990000">
                  <a:gamma/>
                  <a:shade val="40000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000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Chapter 2: </a:t>
            </a:r>
            <a:br>
              <a:rPr lang="en-US" sz="180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The Challenges to Regional Development</a:t>
            </a:r>
          </a:p>
        </p:txBody>
      </p:sp>
      <p:sp>
        <p:nvSpPr>
          <p:cNvPr id="727047" name="Text Box 7"/>
          <p:cNvSpPr txBox="1">
            <a:spLocks noChangeArrowheads="1"/>
          </p:cNvSpPr>
          <p:nvPr/>
        </p:nvSpPr>
        <p:spPr bwMode="auto">
          <a:xfrm>
            <a:off x="914400" y="3352800"/>
            <a:ext cx="7239000" cy="533400"/>
          </a:xfrm>
          <a:prstGeom prst="rect">
            <a:avLst/>
          </a:prstGeom>
          <a:gradFill rotWithShape="1">
            <a:gsLst>
              <a:gs pos="0">
                <a:srgbClr val="990000">
                  <a:gamma/>
                  <a:shade val="40000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000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Chapter 3: </a:t>
            </a:r>
            <a:br>
              <a:rPr lang="en-US" sz="180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Planning Industrial Development </a:t>
            </a:r>
          </a:p>
        </p:txBody>
      </p:sp>
      <p:sp>
        <p:nvSpPr>
          <p:cNvPr id="727048" name="Text Box 8"/>
          <p:cNvSpPr txBox="1">
            <a:spLocks noChangeArrowheads="1"/>
          </p:cNvSpPr>
          <p:nvPr/>
        </p:nvSpPr>
        <p:spPr bwMode="auto">
          <a:xfrm>
            <a:off x="914400" y="4191000"/>
            <a:ext cx="7239000" cy="533400"/>
          </a:xfrm>
          <a:prstGeom prst="rect">
            <a:avLst/>
          </a:prstGeom>
          <a:gradFill rotWithShape="1">
            <a:gsLst>
              <a:gs pos="0">
                <a:srgbClr val="990000">
                  <a:gamma/>
                  <a:shade val="40000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000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Chapter 4: </a:t>
            </a:r>
            <a:br>
              <a:rPr lang="en-US" sz="180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Tourism</a:t>
            </a:r>
          </a:p>
        </p:txBody>
      </p:sp>
      <p:sp>
        <p:nvSpPr>
          <p:cNvPr id="727049" name="Rectangle 9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086600" cy="762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Outline</a:t>
            </a:r>
          </a:p>
        </p:txBody>
      </p:sp>
      <p:sp>
        <p:nvSpPr>
          <p:cNvPr id="727050" name="Text Box 10"/>
          <p:cNvSpPr txBox="1">
            <a:spLocks noChangeArrowheads="1"/>
          </p:cNvSpPr>
          <p:nvPr/>
        </p:nvSpPr>
        <p:spPr bwMode="auto">
          <a:xfrm>
            <a:off x="914400" y="5029200"/>
            <a:ext cx="7239000" cy="533400"/>
          </a:xfrm>
          <a:prstGeom prst="rect">
            <a:avLst/>
          </a:prstGeom>
          <a:gradFill rotWithShape="1">
            <a:gsLst>
              <a:gs pos="0">
                <a:srgbClr val="990000">
                  <a:gamma/>
                  <a:shade val="40000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000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Chapter 5: </a:t>
            </a:r>
            <a:br>
              <a:rPr lang="en-US" sz="180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Education</a:t>
            </a:r>
          </a:p>
        </p:txBody>
      </p:sp>
      <p:sp>
        <p:nvSpPr>
          <p:cNvPr id="727051" name="Text Box 11"/>
          <p:cNvSpPr txBox="1">
            <a:spLocks noChangeArrowheads="1"/>
          </p:cNvSpPr>
          <p:nvPr/>
        </p:nvSpPr>
        <p:spPr bwMode="auto">
          <a:xfrm>
            <a:off x="914400" y="5867400"/>
            <a:ext cx="7239000" cy="533400"/>
          </a:xfrm>
          <a:prstGeom prst="rect">
            <a:avLst/>
          </a:prstGeom>
          <a:gradFill rotWithShape="1">
            <a:gsLst>
              <a:gs pos="0">
                <a:srgbClr val="990000">
                  <a:gamma/>
                  <a:shade val="40000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000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Chapter 6: </a:t>
            </a:r>
            <a:br>
              <a:rPr lang="en-US" sz="1800">
                <a:solidFill>
                  <a:schemeClr val="bg1"/>
                </a:solidFill>
                <a:latin typeface="Impact" pitchFamily="34" charset="0"/>
              </a:rPr>
            </a:br>
            <a:r>
              <a:rPr lang="en-US" sz="1800">
                <a:solidFill>
                  <a:schemeClr val="bg1"/>
                </a:solidFill>
                <a:latin typeface="Impact" pitchFamily="34" charset="0"/>
              </a:rPr>
              <a:t>Preparing Egypt for the Challenges of Becoming an Emerging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755650"/>
          </a:xfrm>
        </p:spPr>
        <p:txBody>
          <a:bodyPr/>
          <a:lstStyle/>
          <a:p>
            <a:r>
              <a:rPr lang="en-US" sz="3000">
                <a:solidFill>
                  <a:srgbClr val="000000"/>
                </a:solidFill>
              </a:rPr>
              <a:t>Chapter 1: </a:t>
            </a:r>
            <a:br>
              <a:rPr lang="en-US" sz="3000">
                <a:solidFill>
                  <a:srgbClr val="000000"/>
                </a:solidFill>
              </a:rPr>
            </a:br>
            <a:r>
              <a:rPr lang="en-US" sz="3000">
                <a:solidFill>
                  <a:srgbClr val="000000"/>
                </a:solidFill>
              </a:rPr>
              <a:t>The Challenge of the Emerging Labor Force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4196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sz="1900" b="1"/>
              <a:t>This chapter will review in detail Egypt</a:t>
            </a:r>
            <a:r>
              <a:rPr lang="en-US" sz="1900" b="1">
                <a:latin typeface="Times New Roman"/>
              </a:rPr>
              <a:t>’</a:t>
            </a:r>
            <a:r>
              <a:rPr lang="en-US" sz="1900" b="1"/>
              <a:t>s population growth trends.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sz="1900" b="1"/>
              <a:t>It will review in detail the expected growth rates in the labor force over the next two decades.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sz="1900" b="1"/>
              <a:t>It will review: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sz="1800"/>
              <a:t>Analysis of population growth rate trends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sz="1800"/>
              <a:t>Growth prospects in the white collar labor force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sz="1800"/>
              <a:t>Growth prospects in the blue collar labor force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sz="1800"/>
              <a:t>Expected annual increases in number of jobs required by specialization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sz="1800"/>
              <a:t>Expected job creation targets at current levels of GDP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sz="1800"/>
              <a:t>A review of possible employment gaps; and</a:t>
            </a:r>
          </a:p>
          <a:p>
            <a:pPr lvl="1">
              <a:lnSpc>
                <a:spcPct val="110000"/>
              </a:lnSpc>
              <a:spcBef>
                <a:spcPct val="5000"/>
              </a:spcBef>
            </a:pPr>
            <a:r>
              <a:rPr lang="en-US" sz="1800"/>
              <a:t>Recommendations for moving forward</a:t>
            </a:r>
          </a:p>
        </p:txBody>
      </p:sp>
      <p:grpSp>
        <p:nvGrpSpPr>
          <p:cNvPr id="728068" name="Group 4"/>
          <p:cNvGrpSpPr>
            <a:grpSpLocks/>
          </p:cNvGrpSpPr>
          <p:nvPr/>
        </p:nvGrpSpPr>
        <p:grpSpPr bwMode="auto">
          <a:xfrm>
            <a:off x="20638" y="1447800"/>
            <a:ext cx="9169400" cy="138113"/>
            <a:chOff x="0" y="4032"/>
            <a:chExt cx="5776" cy="87"/>
          </a:xfrm>
        </p:grpSpPr>
        <p:sp>
          <p:nvSpPr>
            <p:cNvPr id="728069" name="Freeform 5"/>
            <p:cNvSpPr>
              <a:spLocks/>
            </p:cNvSpPr>
            <p:nvPr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0" name="Freeform 6"/>
            <p:cNvSpPr>
              <a:spLocks/>
            </p:cNvSpPr>
            <p:nvPr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1" name="Freeform 7"/>
            <p:cNvSpPr>
              <a:spLocks/>
            </p:cNvSpPr>
            <p:nvPr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8072" name="Group 8"/>
          <p:cNvGrpSpPr>
            <a:grpSpLocks/>
          </p:cNvGrpSpPr>
          <p:nvPr/>
        </p:nvGrpSpPr>
        <p:grpSpPr bwMode="auto">
          <a:xfrm>
            <a:off x="-12700" y="6324600"/>
            <a:ext cx="9156700" cy="590550"/>
            <a:chOff x="0" y="0"/>
            <a:chExt cx="5768" cy="477"/>
          </a:xfrm>
        </p:grpSpPr>
        <p:sp>
          <p:nvSpPr>
            <p:cNvPr id="728073" name="Freeform 9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shade val="40000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000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4" name="Freeform 10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5" name="Freeform 11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6" name="Freeform 12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7" name="Freeform 13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8" name="Freeform 14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79" name="Freeform 15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0" name="Freeform 16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1" name="Freeform 17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2" name="Freeform 18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3" name="Freeform 19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4" name="Freeform 20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5" name="Freeform 21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6" name="Freeform 22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7" name="Freeform 23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8" name="Freeform 24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89" name="Freeform 25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90" name="Freeform 26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91" name="Freeform 27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92" name="Freeform 28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93" name="Freeform 29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94" name="Freeform 30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28098" name="Picture 34" descr="busy bazaar street close to al azhar mosqu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3084513"/>
            <a:ext cx="1371600" cy="1725612"/>
          </a:xfrm>
          <a:prstGeom prst="rect">
            <a:avLst/>
          </a:prstGeom>
          <a:noFill/>
        </p:spPr>
      </p:pic>
      <p:pic>
        <p:nvPicPr>
          <p:cNvPr id="728100" name="Picture 36" descr="Ramses III outside his sta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4760913"/>
            <a:ext cx="1371600" cy="1030287"/>
          </a:xfrm>
          <a:prstGeom prst="rect">
            <a:avLst/>
          </a:prstGeom>
          <a:noFill/>
        </p:spPr>
      </p:pic>
      <p:pic>
        <p:nvPicPr>
          <p:cNvPr id="728096" name="Picture 32" descr="khanelkhalili_fatherson_b58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2051050"/>
            <a:ext cx="1371600" cy="103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755650"/>
          </a:xfrm>
        </p:spPr>
        <p:txBody>
          <a:bodyPr/>
          <a:lstStyle/>
          <a:p>
            <a:r>
              <a:rPr lang="en-US" sz="3000">
                <a:solidFill>
                  <a:srgbClr val="000000"/>
                </a:solidFill>
              </a:rPr>
              <a:t>Chapter 2: </a:t>
            </a:r>
            <a:br>
              <a:rPr lang="en-US" sz="3000">
                <a:solidFill>
                  <a:srgbClr val="000000"/>
                </a:solidFill>
              </a:rPr>
            </a:br>
            <a:r>
              <a:rPr lang="en-US" sz="3000">
                <a:solidFill>
                  <a:srgbClr val="000000"/>
                </a:solidFill>
              </a:rPr>
              <a:t>The Challenges to Regional Development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/>
              <a:t>This chapter will review in detail the geography of the population boom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Where the largest number of new jobs across the different governorates will be required, and the skills bases that will emerge</a:t>
            </a:r>
          </a:p>
          <a:p>
            <a:pPr>
              <a:lnSpc>
                <a:spcPct val="80000"/>
              </a:lnSpc>
            </a:pPr>
            <a:r>
              <a:rPr lang="en-US" sz="1700" b="1"/>
              <a:t>It will review what investments will be needed geographically to target the sources of rapid entry into the labor force.</a:t>
            </a:r>
          </a:p>
          <a:p>
            <a:pPr>
              <a:lnSpc>
                <a:spcPct val="80000"/>
              </a:lnSpc>
            </a:pPr>
            <a:r>
              <a:rPr lang="en-US" sz="1700" b="1"/>
              <a:t>This chapter will propose a regional development strategy based on an approach emphasizing areas of specialization.</a:t>
            </a:r>
            <a:r>
              <a:rPr lang="en-US" sz="19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For example, locating new educational facilities specifically in certain governorates or targeting investments in tourism or industry in specialist areas in particular locations close to large population centers. </a:t>
            </a:r>
          </a:p>
          <a:p>
            <a:pPr>
              <a:lnSpc>
                <a:spcPct val="80000"/>
              </a:lnSpc>
            </a:pPr>
            <a:r>
              <a:rPr lang="en-US" sz="1700" b="1"/>
              <a:t>This chapter will include: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 review of demographic trends in governorates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Investment in governorates across specific locations reflecting the last five years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An estimation of the required investment across various governorates to meet labor demand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 review of the size of investment that will be required on a geographic basis through the year 2025</a:t>
            </a:r>
          </a:p>
        </p:txBody>
      </p:sp>
      <p:grpSp>
        <p:nvGrpSpPr>
          <p:cNvPr id="789508" name="Group 4"/>
          <p:cNvGrpSpPr>
            <a:grpSpLocks/>
          </p:cNvGrpSpPr>
          <p:nvPr/>
        </p:nvGrpSpPr>
        <p:grpSpPr bwMode="auto">
          <a:xfrm>
            <a:off x="20638" y="1447800"/>
            <a:ext cx="9169400" cy="138113"/>
            <a:chOff x="0" y="4032"/>
            <a:chExt cx="5776" cy="87"/>
          </a:xfrm>
        </p:grpSpPr>
        <p:sp>
          <p:nvSpPr>
            <p:cNvPr id="789509" name="Freeform 5"/>
            <p:cNvSpPr>
              <a:spLocks/>
            </p:cNvSpPr>
            <p:nvPr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0" name="Freeform 6"/>
            <p:cNvSpPr>
              <a:spLocks/>
            </p:cNvSpPr>
            <p:nvPr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1" name="Freeform 7"/>
            <p:cNvSpPr>
              <a:spLocks/>
            </p:cNvSpPr>
            <p:nvPr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9512" name="Group 8"/>
          <p:cNvGrpSpPr>
            <a:grpSpLocks/>
          </p:cNvGrpSpPr>
          <p:nvPr/>
        </p:nvGrpSpPr>
        <p:grpSpPr bwMode="auto">
          <a:xfrm>
            <a:off x="-12700" y="6324600"/>
            <a:ext cx="9156700" cy="590550"/>
            <a:chOff x="0" y="0"/>
            <a:chExt cx="5768" cy="477"/>
          </a:xfrm>
        </p:grpSpPr>
        <p:sp>
          <p:nvSpPr>
            <p:cNvPr id="789513" name="Freeform 9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shade val="40000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000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4" name="Freeform 10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5" name="Freeform 11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6" name="Freeform 12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7" name="Freeform 13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8" name="Freeform 14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19" name="Freeform 15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0" name="Freeform 16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1" name="Freeform 17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2" name="Freeform 18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3" name="Freeform 19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4" name="Freeform 20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5" name="Freeform 21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6" name="Freeform 22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7" name="Freeform 23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8" name="Freeform 24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29" name="Freeform 25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30" name="Freeform 26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31" name="Freeform 27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32" name="Freeform 28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33" name="Freeform 29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534" name="Freeform 30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89538" name="Picture 34" descr="egypt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1936750"/>
            <a:ext cx="13716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9539" name="Picture 35" descr="ca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908550"/>
            <a:ext cx="13716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9541" name="Picture 37" descr="feat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3284538"/>
            <a:ext cx="1371600" cy="162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755650"/>
          </a:xfrm>
        </p:spPr>
        <p:txBody>
          <a:bodyPr/>
          <a:lstStyle/>
          <a:p>
            <a:r>
              <a:rPr lang="en-US" sz="3000">
                <a:solidFill>
                  <a:srgbClr val="000000"/>
                </a:solidFill>
              </a:rPr>
              <a:t>Chapter 3:</a:t>
            </a:r>
            <a:br>
              <a:rPr lang="en-US" sz="3000">
                <a:solidFill>
                  <a:srgbClr val="000000"/>
                </a:solidFill>
              </a:rPr>
            </a:br>
            <a:r>
              <a:rPr lang="en-US" sz="3000">
                <a:solidFill>
                  <a:srgbClr val="000000"/>
                </a:solidFill>
              </a:rPr>
              <a:t>Planning Industrial Development 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41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700" b="1"/>
              <a:t>This chapter will review in detail the industrial development challenges through the year 2025. 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It will review in detail the investments that will be needed across the different governorates of Cairo to have industry fill part of the emerging labor force</a:t>
            </a:r>
            <a:r>
              <a:rPr lang="en-US" sz="1500">
                <a:latin typeface="Times New Roman"/>
              </a:rPr>
              <a:t>’</a:t>
            </a:r>
            <a:r>
              <a:rPr lang="en-US" sz="1500"/>
              <a:t>s requirements</a:t>
            </a:r>
            <a:endParaRPr lang="en-US" sz="1500" b="1"/>
          </a:p>
          <a:p>
            <a:pPr>
              <a:lnSpc>
                <a:spcPct val="90000"/>
              </a:lnSpc>
            </a:pPr>
            <a:r>
              <a:rPr lang="en-US" sz="1700" b="1"/>
              <a:t>The chapter will look at specialized investments in specific areas that will give Egypt a comparative advantage vis-</a:t>
            </a:r>
            <a:r>
              <a:rPr lang="en-US" sz="1700" b="1">
                <a:latin typeface="Times New Roman"/>
              </a:rPr>
              <a:t>à</a:t>
            </a:r>
            <a:r>
              <a:rPr lang="en-US" sz="1700" b="1"/>
              <a:t>-vis other countries in its industrial development. 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It will take a traditional approach to identify what investments are best needed, where they are best placed, and how the private sector can become a full partner in developing Egypt</a:t>
            </a:r>
            <a:r>
              <a:rPr lang="en-US" sz="1500">
                <a:latin typeface="Times New Roman"/>
              </a:rPr>
              <a:t>’</a:t>
            </a:r>
            <a:r>
              <a:rPr lang="en-US" sz="1500"/>
              <a:t>s industrial base</a:t>
            </a:r>
          </a:p>
          <a:p>
            <a:pPr>
              <a:lnSpc>
                <a:spcPct val="90000"/>
              </a:lnSpc>
            </a:pPr>
            <a:r>
              <a:rPr lang="en-US" sz="1700" b="1"/>
              <a:t>The objective is to achieve balanced regional industrial development and the chapter will review the following in detail: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Egypt</a:t>
            </a:r>
            <a:r>
              <a:rPr lang="en-US" sz="1600">
                <a:latin typeface="Times New Roman"/>
              </a:rPr>
              <a:t>’</a:t>
            </a:r>
            <a:r>
              <a:rPr lang="en-US" sz="1600"/>
              <a:t>s industrial development challenges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Potential areas of specialization in select industrial areas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Promoting the role of the private sector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Identifying sources of financing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The road forward</a:t>
            </a:r>
          </a:p>
        </p:txBody>
      </p:sp>
      <p:grpSp>
        <p:nvGrpSpPr>
          <p:cNvPr id="790532" name="Group 4"/>
          <p:cNvGrpSpPr>
            <a:grpSpLocks/>
          </p:cNvGrpSpPr>
          <p:nvPr/>
        </p:nvGrpSpPr>
        <p:grpSpPr bwMode="auto">
          <a:xfrm>
            <a:off x="20638" y="1447800"/>
            <a:ext cx="9169400" cy="138113"/>
            <a:chOff x="0" y="4032"/>
            <a:chExt cx="5776" cy="87"/>
          </a:xfrm>
        </p:grpSpPr>
        <p:sp>
          <p:nvSpPr>
            <p:cNvPr id="790533" name="Freeform 5"/>
            <p:cNvSpPr>
              <a:spLocks/>
            </p:cNvSpPr>
            <p:nvPr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34" name="Freeform 6"/>
            <p:cNvSpPr>
              <a:spLocks/>
            </p:cNvSpPr>
            <p:nvPr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35" name="Freeform 7"/>
            <p:cNvSpPr>
              <a:spLocks/>
            </p:cNvSpPr>
            <p:nvPr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0536" name="Group 8"/>
          <p:cNvGrpSpPr>
            <a:grpSpLocks/>
          </p:cNvGrpSpPr>
          <p:nvPr/>
        </p:nvGrpSpPr>
        <p:grpSpPr bwMode="auto">
          <a:xfrm>
            <a:off x="-12700" y="6324600"/>
            <a:ext cx="9156700" cy="590550"/>
            <a:chOff x="0" y="0"/>
            <a:chExt cx="5768" cy="477"/>
          </a:xfrm>
        </p:grpSpPr>
        <p:sp>
          <p:nvSpPr>
            <p:cNvPr id="790537" name="Freeform 9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shade val="40000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000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38" name="Freeform 10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39" name="Freeform 11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0" name="Freeform 12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1" name="Freeform 13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2" name="Freeform 14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3" name="Freeform 15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4" name="Freeform 16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5" name="Freeform 17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6" name="Freeform 18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7" name="Freeform 19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8" name="Freeform 20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49" name="Freeform 21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0" name="Freeform 22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1" name="Freeform 23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2" name="Freeform 24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3" name="Freeform 25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4" name="Freeform 26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5" name="Freeform 27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6" name="Freeform 28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7" name="Freeform 29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0558" name="Freeform 30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90565" name="Picture 37" descr="P1210019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347913"/>
            <a:ext cx="1371600" cy="1027112"/>
          </a:xfrm>
          <a:prstGeom prst="rect">
            <a:avLst/>
          </a:prstGeom>
          <a:noFill/>
        </p:spPr>
      </p:pic>
      <p:pic>
        <p:nvPicPr>
          <p:cNvPr id="790567" name="Picture 39" descr="pl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252913"/>
            <a:ext cx="1371600" cy="1157287"/>
          </a:xfrm>
          <a:prstGeom prst="rect">
            <a:avLst/>
          </a:prstGeom>
          <a:noFill/>
        </p:spPr>
      </p:pic>
      <p:pic>
        <p:nvPicPr>
          <p:cNvPr id="790569" name="Picture 41" descr="suezbigsh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3324225"/>
            <a:ext cx="13716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755650"/>
          </a:xfrm>
        </p:spPr>
        <p:txBody>
          <a:bodyPr/>
          <a:lstStyle/>
          <a:p>
            <a:r>
              <a:rPr lang="en-US" sz="3000">
                <a:solidFill>
                  <a:srgbClr val="000000"/>
                </a:solidFill>
              </a:rPr>
              <a:t>Chapter 4:</a:t>
            </a:r>
            <a:br>
              <a:rPr lang="en-US" sz="3000">
                <a:solidFill>
                  <a:srgbClr val="000000"/>
                </a:solidFill>
              </a:rPr>
            </a:br>
            <a:r>
              <a:rPr lang="en-US" sz="3000">
                <a:solidFill>
                  <a:srgbClr val="000000"/>
                </a:solidFill>
              </a:rPr>
              <a:t>Tourism 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419600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1900" b="1"/>
              <a:t>This chapter will review in detail the primary challenges to tourism development in Egypt, and what the key opportunities are for the development of the sector. </a:t>
            </a:r>
          </a:p>
          <a:p>
            <a:pPr>
              <a:spcBef>
                <a:spcPct val="5000"/>
              </a:spcBef>
            </a:pPr>
            <a:r>
              <a:rPr lang="en-US" sz="1900" b="1"/>
              <a:t>The chapter will analyze the tourism industry in terms of clusters; with a focus on different types of tourism (based on geography and type) and the synergies across different regions of the country. </a:t>
            </a:r>
          </a:p>
          <a:p>
            <a:pPr>
              <a:spcBef>
                <a:spcPct val="5000"/>
              </a:spcBef>
            </a:pPr>
            <a:r>
              <a:rPr lang="en-US" sz="1900" b="1"/>
              <a:t>Specifically, this will involve looking at:</a:t>
            </a:r>
          </a:p>
          <a:p>
            <a:pPr lvl="1">
              <a:spcBef>
                <a:spcPct val="5000"/>
              </a:spcBef>
            </a:pPr>
            <a:r>
              <a:rPr lang="en-US" sz="1800"/>
              <a:t>How the overall trend of decline of Egypt</a:t>
            </a:r>
            <a:r>
              <a:rPr lang="en-US" sz="1800">
                <a:latin typeface="Times New Roman"/>
              </a:rPr>
              <a:t>’</a:t>
            </a:r>
            <a:r>
              <a:rPr lang="en-US" sz="1800"/>
              <a:t>s tourism-along-the-Nile sector can be reversed</a:t>
            </a:r>
          </a:p>
          <a:p>
            <a:pPr lvl="1">
              <a:spcBef>
                <a:spcPct val="5000"/>
              </a:spcBef>
            </a:pPr>
            <a:r>
              <a:rPr lang="en-US" sz="1800"/>
              <a:t>Key nodes of current growth: how can they be leveraged further (e.g. the Red Sea coast line)</a:t>
            </a:r>
          </a:p>
          <a:p>
            <a:pPr lvl="1">
              <a:spcBef>
                <a:spcPct val="5000"/>
              </a:spcBef>
            </a:pPr>
            <a:r>
              <a:rPr lang="en-US" sz="1800"/>
              <a:t>Small specialist clusters development (e.g. Spas, etc.)</a:t>
            </a:r>
          </a:p>
          <a:p>
            <a:pPr lvl="1">
              <a:spcBef>
                <a:spcPct val="5000"/>
              </a:spcBef>
            </a:pPr>
            <a:r>
              <a:rPr lang="en-US" sz="1800"/>
              <a:t>Trends in development of the industry for local citizens</a:t>
            </a:r>
          </a:p>
          <a:p>
            <a:pPr lvl="1">
              <a:spcBef>
                <a:spcPct val="5000"/>
              </a:spcBef>
            </a:pPr>
            <a:r>
              <a:rPr lang="en-US" sz="1800"/>
              <a:t>Potential drivers for the industry</a:t>
            </a:r>
            <a:r>
              <a:rPr lang="en-US" sz="1800">
                <a:latin typeface="Times New Roman"/>
              </a:rPr>
              <a:t>’</a:t>
            </a:r>
            <a:r>
              <a:rPr lang="en-US" sz="1800"/>
              <a:t>s growth through 2025</a:t>
            </a:r>
          </a:p>
        </p:txBody>
      </p:sp>
      <p:grpSp>
        <p:nvGrpSpPr>
          <p:cNvPr id="791556" name="Group 4"/>
          <p:cNvGrpSpPr>
            <a:grpSpLocks/>
          </p:cNvGrpSpPr>
          <p:nvPr/>
        </p:nvGrpSpPr>
        <p:grpSpPr bwMode="auto">
          <a:xfrm>
            <a:off x="20638" y="1447800"/>
            <a:ext cx="9169400" cy="138113"/>
            <a:chOff x="0" y="4032"/>
            <a:chExt cx="5776" cy="87"/>
          </a:xfrm>
        </p:grpSpPr>
        <p:sp>
          <p:nvSpPr>
            <p:cNvPr id="791557" name="Freeform 5"/>
            <p:cNvSpPr>
              <a:spLocks/>
            </p:cNvSpPr>
            <p:nvPr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58" name="Freeform 6"/>
            <p:cNvSpPr>
              <a:spLocks/>
            </p:cNvSpPr>
            <p:nvPr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59" name="Freeform 7"/>
            <p:cNvSpPr>
              <a:spLocks/>
            </p:cNvSpPr>
            <p:nvPr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1560" name="Group 8"/>
          <p:cNvGrpSpPr>
            <a:grpSpLocks/>
          </p:cNvGrpSpPr>
          <p:nvPr/>
        </p:nvGrpSpPr>
        <p:grpSpPr bwMode="auto">
          <a:xfrm>
            <a:off x="-12700" y="6324600"/>
            <a:ext cx="9156700" cy="590550"/>
            <a:chOff x="0" y="0"/>
            <a:chExt cx="5768" cy="477"/>
          </a:xfrm>
        </p:grpSpPr>
        <p:sp>
          <p:nvSpPr>
            <p:cNvPr id="791561" name="Freeform 9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shade val="40000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000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2" name="Freeform 10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3" name="Freeform 11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4" name="Freeform 12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5" name="Freeform 13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6" name="Freeform 14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7" name="Freeform 15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8" name="Freeform 16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69" name="Freeform 17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0" name="Freeform 18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1" name="Freeform 19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2" name="Freeform 20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3" name="Freeform 21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4" name="Freeform 22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5" name="Freeform 23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6" name="Freeform 24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7" name="Freeform 25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8" name="Freeform 26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79" name="Freeform 27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80" name="Freeform 28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81" name="Freeform 29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1582" name="Freeform 30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91586" name="Picture 34" descr="123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0975" y="4572000"/>
            <a:ext cx="1371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1589" name="Picture 37" descr="gizapyramids3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0975" y="1828800"/>
            <a:ext cx="1371600" cy="923925"/>
          </a:xfrm>
          <a:prstGeom prst="rect">
            <a:avLst/>
          </a:prstGeom>
          <a:noFill/>
        </p:spPr>
      </p:pic>
      <p:pic>
        <p:nvPicPr>
          <p:cNvPr id="791591" name="Picture 39" descr="ni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00975" y="2590800"/>
            <a:ext cx="137160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755650"/>
          </a:xfrm>
        </p:spPr>
        <p:txBody>
          <a:bodyPr/>
          <a:lstStyle/>
          <a:p>
            <a:r>
              <a:rPr lang="en-US" sz="3000">
                <a:solidFill>
                  <a:srgbClr val="000000"/>
                </a:solidFill>
              </a:rPr>
              <a:t>Chapter 5:</a:t>
            </a:r>
            <a:br>
              <a:rPr lang="en-US" sz="3000">
                <a:solidFill>
                  <a:srgbClr val="000000"/>
                </a:solidFill>
              </a:rPr>
            </a:br>
            <a:r>
              <a:rPr lang="en-US" sz="3000">
                <a:solidFill>
                  <a:srgbClr val="000000"/>
                </a:solidFill>
              </a:rPr>
              <a:t>Education 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419600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1800" b="1"/>
              <a:t>This chapter will analyze in detail Egypt</a:t>
            </a:r>
            <a:r>
              <a:rPr lang="en-US" sz="1800" b="1">
                <a:latin typeface="Times New Roman"/>
              </a:rPr>
              <a:t>’</a:t>
            </a:r>
            <a:r>
              <a:rPr lang="en-US" sz="1800" b="1"/>
              <a:t>s current main challenges in specialist forms of education, and the likely course of development of the coming twenty years. </a:t>
            </a:r>
          </a:p>
          <a:p>
            <a:pPr>
              <a:spcBef>
                <a:spcPct val="5000"/>
              </a:spcBef>
            </a:pPr>
            <a:r>
              <a:rPr lang="en-US" sz="1800" b="1"/>
              <a:t>The focus of the chapter will be on higher education, digital literacy and lifelong learning. Specifically, this will include: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The evolution of higher education institutions over the past fifteen years and where they go from here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Training of trainers (and digital literacy) to improve the overall quality of education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The key impact of research and development and innovation and the development of a strategy to support the linkages between R&amp;D and industry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Training needs of the private sector and specializations of the labor force, i.e. linking learning to professional development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Focusing on economic incentives, institutional regimes and innovation systems for knowledge-based economic development</a:t>
            </a:r>
          </a:p>
        </p:txBody>
      </p:sp>
      <p:grpSp>
        <p:nvGrpSpPr>
          <p:cNvPr id="792580" name="Group 4"/>
          <p:cNvGrpSpPr>
            <a:grpSpLocks/>
          </p:cNvGrpSpPr>
          <p:nvPr/>
        </p:nvGrpSpPr>
        <p:grpSpPr bwMode="auto">
          <a:xfrm>
            <a:off x="20638" y="1447800"/>
            <a:ext cx="9169400" cy="138113"/>
            <a:chOff x="0" y="4032"/>
            <a:chExt cx="5776" cy="87"/>
          </a:xfrm>
        </p:grpSpPr>
        <p:sp>
          <p:nvSpPr>
            <p:cNvPr id="792581" name="Freeform 5"/>
            <p:cNvSpPr>
              <a:spLocks/>
            </p:cNvSpPr>
            <p:nvPr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2" name="Freeform 6"/>
            <p:cNvSpPr>
              <a:spLocks/>
            </p:cNvSpPr>
            <p:nvPr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3" name="Freeform 7"/>
            <p:cNvSpPr>
              <a:spLocks/>
            </p:cNvSpPr>
            <p:nvPr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2584" name="Group 8"/>
          <p:cNvGrpSpPr>
            <a:grpSpLocks/>
          </p:cNvGrpSpPr>
          <p:nvPr/>
        </p:nvGrpSpPr>
        <p:grpSpPr bwMode="auto">
          <a:xfrm>
            <a:off x="-12700" y="6324600"/>
            <a:ext cx="9156700" cy="590550"/>
            <a:chOff x="0" y="0"/>
            <a:chExt cx="5768" cy="477"/>
          </a:xfrm>
        </p:grpSpPr>
        <p:sp>
          <p:nvSpPr>
            <p:cNvPr id="792585" name="Freeform 9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shade val="40000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000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6" name="Freeform 10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7" name="Freeform 11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8" name="Freeform 12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89" name="Freeform 13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0" name="Freeform 14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1" name="Freeform 15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2" name="Freeform 16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3" name="Freeform 17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4" name="Freeform 18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5" name="Freeform 19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6" name="Freeform 20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7" name="Freeform 21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8" name="Freeform 22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599" name="Freeform 23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600" name="Freeform 24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601" name="Freeform 25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602" name="Freeform 26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603" name="Freeform 27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604" name="Freeform 28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605" name="Freeform 29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2606" name="Freeform 30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92610" name="Picture 34" descr="gender_it_egypt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203575"/>
            <a:ext cx="1371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2612" name="Picture 36" descr="_16858_egypt_education-4-8-2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212975"/>
            <a:ext cx="1371600" cy="982663"/>
          </a:xfrm>
          <a:prstGeom prst="rect">
            <a:avLst/>
          </a:prstGeom>
          <a:noFill/>
        </p:spPr>
      </p:pic>
      <p:pic>
        <p:nvPicPr>
          <p:cNvPr id="792614" name="Picture 38" descr="egy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651375"/>
            <a:ext cx="1371600" cy="91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755650"/>
          </a:xfrm>
        </p:spPr>
        <p:txBody>
          <a:bodyPr/>
          <a:lstStyle/>
          <a:p>
            <a:r>
              <a:rPr lang="en-US" sz="3000">
                <a:solidFill>
                  <a:srgbClr val="000000"/>
                </a:solidFill>
              </a:rPr>
              <a:t>Chapter 6:</a:t>
            </a:r>
            <a:br>
              <a:rPr lang="en-US" sz="3000">
                <a:solidFill>
                  <a:srgbClr val="000000"/>
                </a:solidFill>
              </a:rPr>
            </a:br>
            <a:r>
              <a:rPr lang="en-US" sz="3000">
                <a:solidFill>
                  <a:srgbClr val="000000"/>
                </a:solidFill>
              </a:rPr>
              <a:t>Preparing Egypt for the Challenges of Becoming an Emerging Market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419600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1800" b="1"/>
              <a:t>This chapter will focus on the key private and financial sector development issues which will be facing Egypt, and what the road map for moving forward should be to best-leverage Egypt</a:t>
            </a:r>
            <a:r>
              <a:rPr lang="en-US" sz="1800" b="1">
                <a:latin typeface="Times New Roman"/>
              </a:rPr>
              <a:t>’</a:t>
            </a:r>
            <a:r>
              <a:rPr lang="en-US" sz="1800" b="1"/>
              <a:t>s rich opportunities for development. </a:t>
            </a:r>
          </a:p>
          <a:p>
            <a:pPr>
              <a:spcBef>
                <a:spcPct val="5000"/>
              </a:spcBef>
            </a:pPr>
            <a:r>
              <a:rPr lang="en-US" sz="1800" b="1"/>
              <a:t>The key issues to be tackled in this chapter will include:</a:t>
            </a:r>
            <a:endParaRPr lang="en-US" sz="1900"/>
          </a:p>
          <a:p>
            <a:pPr lvl="1">
              <a:spcBef>
                <a:spcPct val="5000"/>
              </a:spcBef>
            </a:pPr>
            <a:r>
              <a:rPr lang="en-US" sz="1700"/>
              <a:t>Completing the unfinished privatization agenda for SOEs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Stimulating FDI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Developing export-driven growth strategies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Trade facilitation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Examining the role of the state in the provision of goods and services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Privatization of state banks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Supervision of the financial sector</a:t>
            </a:r>
          </a:p>
          <a:p>
            <a:pPr lvl="1">
              <a:spcBef>
                <a:spcPct val="5000"/>
              </a:spcBef>
            </a:pPr>
            <a:r>
              <a:rPr lang="en-US" sz="1700"/>
              <a:t>Development of capital markets and non-bank financial institutions (e.g. leasing and factoring)</a:t>
            </a:r>
          </a:p>
        </p:txBody>
      </p:sp>
      <p:grpSp>
        <p:nvGrpSpPr>
          <p:cNvPr id="793604" name="Group 4"/>
          <p:cNvGrpSpPr>
            <a:grpSpLocks/>
          </p:cNvGrpSpPr>
          <p:nvPr/>
        </p:nvGrpSpPr>
        <p:grpSpPr bwMode="auto">
          <a:xfrm>
            <a:off x="20638" y="1447800"/>
            <a:ext cx="9169400" cy="138113"/>
            <a:chOff x="0" y="4032"/>
            <a:chExt cx="5776" cy="87"/>
          </a:xfrm>
        </p:grpSpPr>
        <p:sp>
          <p:nvSpPr>
            <p:cNvPr id="793605" name="Freeform 5"/>
            <p:cNvSpPr>
              <a:spLocks/>
            </p:cNvSpPr>
            <p:nvPr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06" name="Freeform 6"/>
            <p:cNvSpPr>
              <a:spLocks/>
            </p:cNvSpPr>
            <p:nvPr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07" name="Freeform 7"/>
            <p:cNvSpPr>
              <a:spLocks/>
            </p:cNvSpPr>
            <p:nvPr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/>
                </a:gs>
                <a:gs pos="100000">
                  <a:srgbClr val="99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3608" name="Group 8"/>
          <p:cNvGrpSpPr>
            <a:grpSpLocks/>
          </p:cNvGrpSpPr>
          <p:nvPr/>
        </p:nvGrpSpPr>
        <p:grpSpPr bwMode="auto">
          <a:xfrm>
            <a:off x="-12700" y="6324600"/>
            <a:ext cx="9156700" cy="590550"/>
            <a:chOff x="0" y="0"/>
            <a:chExt cx="5768" cy="477"/>
          </a:xfrm>
        </p:grpSpPr>
        <p:sp>
          <p:nvSpPr>
            <p:cNvPr id="793609" name="Freeform 9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shade val="40000"/>
                    <a:invGamma/>
                  </a:srgbClr>
                </a:gs>
                <a:gs pos="50000">
                  <a:srgbClr val="990000"/>
                </a:gs>
                <a:gs pos="100000">
                  <a:srgbClr val="990000">
                    <a:gamma/>
                    <a:shade val="4000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0" name="Freeform 10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1" name="Freeform 11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2" name="Freeform 12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3" name="Freeform 13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4" name="Freeform 14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5" name="Freeform 15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6" name="Freeform 16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7" name="Freeform 17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8" name="Freeform 18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19" name="Freeform 19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0" name="Freeform 20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1" name="Freeform 21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2" name="Freeform 22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3" name="Freeform 23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4" name="Freeform 24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5" name="Freeform 25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6" name="Freeform 26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7" name="Freeform 27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8" name="Freeform 28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29" name="Freeform 29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3630" name="Freeform 30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990000">
                    <a:gamma/>
                    <a:tint val="0"/>
                    <a:invGamma/>
                  </a:srgbClr>
                </a:gs>
                <a:gs pos="50000">
                  <a:srgbClr val="990000">
                    <a:alpha val="89999"/>
                  </a:srgbClr>
                </a:gs>
                <a:gs pos="100000">
                  <a:srgbClr val="9900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93635" name="Picture 35" descr="borsa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338513"/>
            <a:ext cx="1371600" cy="1965325"/>
          </a:xfrm>
          <a:prstGeom prst="rect">
            <a:avLst/>
          </a:prstGeom>
          <a:noFill/>
        </p:spPr>
      </p:pic>
      <p:pic>
        <p:nvPicPr>
          <p:cNvPr id="793639" name="Picture 39" descr="atm_citibank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243513"/>
            <a:ext cx="1371600" cy="1028700"/>
          </a:xfrm>
          <a:prstGeom prst="rect">
            <a:avLst/>
          </a:prstGeom>
          <a:noFill/>
        </p:spPr>
      </p:pic>
      <p:grpSp>
        <p:nvGrpSpPr>
          <p:cNvPr id="793640" name="Group 40"/>
          <p:cNvGrpSpPr>
            <a:grpSpLocks/>
          </p:cNvGrpSpPr>
          <p:nvPr/>
        </p:nvGrpSpPr>
        <p:grpSpPr bwMode="auto">
          <a:xfrm>
            <a:off x="7772400" y="1662113"/>
            <a:ext cx="1371600" cy="1703387"/>
            <a:chOff x="1777" y="2262"/>
            <a:chExt cx="2840" cy="2682"/>
          </a:xfrm>
        </p:grpSpPr>
        <p:pic>
          <p:nvPicPr>
            <p:cNvPr id="793641" name="Picture 41" descr="egypt-1b"/>
            <p:cNvPicPr preferRelativeResize="0"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7" y="2262"/>
              <a:ext cx="2835" cy="1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3642" name="Picture 42" descr="pick_051_faced"/>
            <p:cNvPicPr preferRelativeResize="0"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82" y="3656"/>
              <a:ext cx="2835" cy="1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Times New Roman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Reforms for Promoting Economic Growth</Template>
  <TotalTime>1370</TotalTime>
  <Words>838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Tahoma</vt:lpstr>
      <vt:lpstr>Arial</vt:lpstr>
      <vt:lpstr>Arial Narrow</vt:lpstr>
      <vt:lpstr>Impact</vt:lpstr>
      <vt:lpstr>Sumi Painting</vt:lpstr>
      <vt:lpstr>Slide 1</vt:lpstr>
      <vt:lpstr>Outline</vt:lpstr>
      <vt:lpstr>Chapter 1:  The Challenge of the Emerging Labor Force</vt:lpstr>
      <vt:lpstr>Chapter 2:  The Challenges to Regional Development</vt:lpstr>
      <vt:lpstr>Chapter 3: Planning Industrial Development </vt:lpstr>
      <vt:lpstr>Chapter 4: Tourism </vt:lpstr>
      <vt:lpstr>Chapter 5: Education </vt:lpstr>
      <vt:lpstr>Chapter 6: Preparing Egypt for the Challenges of Becoming an Emerging Market</vt:lpstr>
    </vt:vector>
  </TitlesOfParts>
  <Company>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Performance and Operational Quality in ECSPF</dc:title>
  <dc:creator>wb255383</dc:creator>
  <cp:lastModifiedBy>wb21797</cp:lastModifiedBy>
  <cp:revision>72</cp:revision>
  <cp:lastPrinted>1601-01-01T00:00:00Z</cp:lastPrinted>
  <dcterms:created xsi:type="dcterms:W3CDTF">2003-11-19T19:06:12Z</dcterms:created>
  <dcterms:modified xsi:type="dcterms:W3CDTF">2010-05-06T15:34:57Z</dcterms:modified>
</cp:coreProperties>
</file>