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90" r:id="rId3"/>
    <p:sldId id="317" r:id="rId4"/>
    <p:sldId id="318" r:id="rId5"/>
    <p:sldId id="319" r:id="rId6"/>
    <p:sldId id="316" r:id="rId7"/>
    <p:sldId id="302" r:id="rId8"/>
    <p:sldId id="303" r:id="rId9"/>
    <p:sldId id="320" r:id="rId10"/>
    <p:sldId id="321" r:id="rId11"/>
    <p:sldId id="322" r:id="rId12"/>
    <p:sldId id="323" r:id="rId13"/>
    <p:sldId id="324" r:id="rId14"/>
    <p:sldId id="325" r:id="rId15"/>
    <p:sldId id="326"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D0FC"/>
    <a:srgbClr val="F4C80C"/>
    <a:srgbClr val="F8A808"/>
    <a:srgbClr val="00006C"/>
    <a:srgbClr val="1493AC"/>
    <a:srgbClr val="FF9900"/>
    <a:srgbClr val="0000CC"/>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696" y="-2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B958343-F63A-4B08-AC7C-C3E1AA401AC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49A1E0-BE7D-4037-A758-17BE5630EB3C}" type="slidenum">
              <a:rPr lang="en-US"/>
              <a:pPr/>
              <a:t>1</a:t>
            </a:fld>
            <a:endParaRPr lang="en-US"/>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62AEE0-25BB-42AE-A3BC-BCA0836FED1B}" type="slidenum">
              <a:rPr lang="en-US"/>
              <a:pPr/>
              <a:t>10</a:t>
            </a:fld>
            <a:endParaRPr lang="en-US"/>
          </a:p>
        </p:txBody>
      </p:sp>
      <p:sp>
        <p:nvSpPr>
          <p:cNvPr id="181250" name="Rectangle 2"/>
          <p:cNvSpPr>
            <a:spLocks noRo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2270FE-10B3-43E8-BEAF-7CFD70D3360D}" type="slidenum">
              <a:rPr lang="en-US"/>
              <a:pPr/>
              <a:t>11</a:t>
            </a:fld>
            <a:endParaRPr lang="en-US"/>
          </a:p>
        </p:txBody>
      </p:sp>
      <p:sp>
        <p:nvSpPr>
          <p:cNvPr id="183298" name="Rectangle 2"/>
          <p:cNvSpPr>
            <a:spLocks noRo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365F55-84C0-40DA-9F1E-AF388B6FD707}" type="slidenum">
              <a:rPr lang="en-US"/>
              <a:pPr/>
              <a:t>12</a:t>
            </a:fld>
            <a:endParaRPr lang="en-US"/>
          </a:p>
        </p:txBody>
      </p:sp>
      <p:sp>
        <p:nvSpPr>
          <p:cNvPr id="185346" name="Rectangle 2"/>
          <p:cNvSpPr>
            <a:spLocks noRo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2B4932-4939-4FA4-B281-350EDBB1C50F}" type="slidenum">
              <a:rPr lang="en-US"/>
              <a:pPr/>
              <a:t>13</a:t>
            </a:fld>
            <a:endParaRPr lang="en-US"/>
          </a:p>
        </p:txBody>
      </p:sp>
      <p:sp>
        <p:nvSpPr>
          <p:cNvPr id="187394" name="Rectangle 2"/>
          <p:cNvSpPr>
            <a:spLocks noRo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8930ED-1AC5-435D-838F-6380B07F018B}" type="slidenum">
              <a:rPr lang="en-US"/>
              <a:pPr/>
              <a:t>14</a:t>
            </a:fld>
            <a:endParaRPr lang="en-US"/>
          </a:p>
        </p:txBody>
      </p:sp>
      <p:sp>
        <p:nvSpPr>
          <p:cNvPr id="189442" name="Rectangle 2"/>
          <p:cNvSpPr>
            <a:spLocks noRo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336A22-A71E-441B-A6ED-592CBFDB4CFA}" type="slidenum">
              <a:rPr lang="en-US"/>
              <a:pPr/>
              <a:t>15</a:t>
            </a:fld>
            <a:endParaRPr lang="en-US"/>
          </a:p>
        </p:txBody>
      </p:sp>
      <p:sp>
        <p:nvSpPr>
          <p:cNvPr id="191490" name="Rectangle 2"/>
          <p:cNvSpPr>
            <a:spLocks noRot="1" noChangeArrowheads="1" noTextEdit="1"/>
          </p:cNvSpPr>
          <p:nvPr>
            <p:ph type="sldImg"/>
          </p:nvPr>
        </p:nvSpPr>
        <p:spPr>
          <a:ln/>
        </p:spPr>
      </p:sp>
      <p:sp>
        <p:nvSpPr>
          <p:cNvPr id="1914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DCDA33-F8E1-4301-91F1-7D3E416BE68C}" type="slidenum">
              <a:rPr lang="en-US"/>
              <a:pPr/>
              <a:t>2</a:t>
            </a:fld>
            <a:endParaRPr lang="en-US"/>
          </a:p>
        </p:txBody>
      </p:sp>
      <p:sp>
        <p:nvSpPr>
          <p:cNvPr id="117762" name="Rectangle 2"/>
          <p:cNvSpPr>
            <a:spLocks noRo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9878E4-5871-48FD-BA83-9A972AF06FE7}" type="slidenum">
              <a:rPr lang="en-US"/>
              <a:pPr/>
              <a:t>3</a:t>
            </a:fld>
            <a:endParaRPr lang="en-US"/>
          </a:p>
        </p:txBody>
      </p:sp>
      <p:sp>
        <p:nvSpPr>
          <p:cNvPr id="173058" name="Rectangle 2"/>
          <p:cNvSpPr>
            <a:spLocks noRo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5CFACA-9103-4E54-B4D2-C7140CB25EBD}" type="slidenum">
              <a:rPr lang="en-US"/>
              <a:pPr/>
              <a:t>4</a:t>
            </a:fld>
            <a:endParaRPr lang="en-US"/>
          </a:p>
        </p:txBody>
      </p:sp>
      <p:sp>
        <p:nvSpPr>
          <p:cNvPr id="175106" name="Rectangle 2"/>
          <p:cNvSpPr>
            <a:spLocks noRo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C12135-A7DB-4B29-8222-E394A59A7EA9}" type="slidenum">
              <a:rPr lang="en-US"/>
              <a:pPr/>
              <a:t>5</a:t>
            </a:fld>
            <a:endParaRPr lang="en-US"/>
          </a:p>
        </p:txBody>
      </p:sp>
      <p:sp>
        <p:nvSpPr>
          <p:cNvPr id="177154" name="Rectangle 2"/>
          <p:cNvSpPr>
            <a:spLocks noRo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0E7DDF-DFA9-4680-BFC4-9038EFC05195}" type="slidenum">
              <a:rPr lang="en-US"/>
              <a:pPr/>
              <a:t>6</a:t>
            </a:fld>
            <a:endParaRPr lang="en-US"/>
          </a:p>
        </p:txBody>
      </p:sp>
      <p:sp>
        <p:nvSpPr>
          <p:cNvPr id="171010" name="Rectangle 2"/>
          <p:cNvSpPr>
            <a:spLocks noRo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2EE287-ED8F-42F9-A525-8E825147755E}" type="slidenum">
              <a:rPr lang="en-US"/>
              <a:pPr/>
              <a:t>7</a:t>
            </a:fld>
            <a:endParaRPr lang="en-US"/>
          </a:p>
        </p:txBody>
      </p:sp>
      <p:sp>
        <p:nvSpPr>
          <p:cNvPr id="142338" name="Rectangle 2"/>
          <p:cNvSpPr>
            <a:spLocks noRo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A932E0-DF1D-4492-90B8-29C4D3409C1B}" type="slidenum">
              <a:rPr lang="en-US"/>
              <a:pPr/>
              <a:t>8</a:t>
            </a:fld>
            <a:endParaRPr lang="en-US"/>
          </a:p>
        </p:txBody>
      </p:sp>
      <p:sp>
        <p:nvSpPr>
          <p:cNvPr id="144386" name="Rectangle 2"/>
          <p:cNvSpPr>
            <a:spLocks noRo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7C253C-2AAD-4570-845C-35C0E413D25E}" type="slidenum">
              <a:rPr lang="en-US"/>
              <a:pPr/>
              <a:t>9</a:t>
            </a:fld>
            <a:endParaRPr lang="en-US"/>
          </a:p>
        </p:txBody>
      </p:sp>
      <p:sp>
        <p:nvSpPr>
          <p:cNvPr id="179202" name="Rectangle 2"/>
          <p:cNvSpPr>
            <a:spLocks noRo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62785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6278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133600"/>
            <a:ext cx="40386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33600"/>
            <a:ext cx="40386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33600"/>
            <a:ext cx="40386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33600"/>
            <a:ext cx="40386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54" name="Picture 30" descr="World-BLUE"/>
          <p:cNvPicPr>
            <a:picLocks noChangeAspect="1" noChangeArrowheads="1"/>
          </p:cNvPicPr>
          <p:nvPr userDrawn="1"/>
        </p:nvPicPr>
        <p:blipFill>
          <a:blip r:embed="rId14"/>
          <a:srcRect/>
          <a:stretch>
            <a:fillRect/>
          </a:stretch>
        </p:blipFill>
        <p:spPr bwMode="auto">
          <a:xfrm>
            <a:off x="0" y="2057400"/>
            <a:ext cx="9144000" cy="4625975"/>
          </a:xfrm>
          <a:prstGeom prst="rect">
            <a:avLst/>
          </a:prstGeom>
          <a:noFill/>
        </p:spPr>
      </p:pic>
      <p:sp>
        <p:nvSpPr>
          <p:cNvPr id="1052" name="Rectangle 28"/>
          <p:cNvSpPr>
            <a:spLocks noChangeArrowheads="1"/>
          </p:cNvSpPr>
          <p:nvPr userDrawn="1"/>
        </p:nvSpPr>
        <p:spPr bwMode="auto">
          <a:xfrm>
            <a:off x="0" y="0"/>
            <a:ext cx="9144000" cy="1600200"/>
          </a:xfrm>
          <a:prstGeom prst="rect">
            <a:avLst/>
          </a:prstGeom>
          <a:gradFill rotWithShape="1">
            <a:gsLst>
              <a:gs pos="0">
                <a:srgbClr val="F4C80C"/>
              </a:gs>
              <a:gs pos="50000">
                <a:srgbClr val="F4C80C">
                  <a:gamma/>
                  <a:tint val="73725"/>
                  <a:invGamma/>
                </a:srgbClr>
              </a:gs>
              <a:gs pos="100000">
                <a:srgbClr val="F4C80C"/>
              </a:gs>
            </a:gsLst>
            <a:lin ang="2700000" scaled="1"/>
          </a:gradFill>
          <a:ln w="9525">
            <a:noFill/>
            <a:miter lim="800000"/>
            <a:headEnd/>
            <a:tailEnd/>
          </a:ln>
          <a:effectLst/>
        </p:spPr>
        <p:txBody>
          <a:bodyPr wrap="none" anchor="ctr"/>
          <a:lstStyle/>
          <a:p>
            <a:pPr algn="ctr"/>
            <a:endParaRPr lang="en-GB"/>
          </a:p>
        </p:txBody>
      </p:sp>
      <p:sp>
        <p:nvSpPr>
          <p:cNvPr id="1053" name="Text Box 29"/>
          <p:cNvSpPr txBox="1">
            <a:spLocks noChangeArrowheads="1"/>
          </p:cNvSpPr>
          <p:nvPr userDrawn="1"/>
        </p:nvSpPr>
        <p:spPr bwMode="auto">
          <a:xfrm>
            <a:off x="2155825" y="1676400"/>
            <a:ext cx="4832350" cy="336550"/>
          </a:xfrm>
          <a:prstGeom prst="rect">
            <a:avLst/>
          </a:prstGeom>
          <a:noFill/>
          <a:ln w="9525">
            <a:noFill/>
            <a:miter lim="800000"/>
            <a:headEnd/>
            <a:tailEnd/>
          </a:ln>
          <a:effectLst/>
        </p:spPr>
        <p:txBody>
          <a:bodyPr wrap="none">
            <a:spAutoFit/>
          </a:bodyPr>
          <a:lstStyle/>
          <a:p>
            <a:r>
              <a:rPr lang="en-US" sz="1600" b="1">
                <a:solidFill>
                  <a:srgbClr val="B80000"/>
                </a:solidFill>
                <a:latin typeface="Franklin Gothic Medium" pitchFamily="34" charset="0"/>
              </a:rPr>
              <a:t>WORLD FINANCIAL MARKETS AFTER THE RECESSION</a:t>
            </a:r>
          </a:p>
        </p:txBody>
      </p:sp>
      <p:sp>
        <p:nvSpPr>
          <p:cNvPr id="1026" name="Rectangle 2"/>
          <p:cNvSpPr>
            <a:spLocks noGrp="1" noChangeArrowheads="1"/>
          </p:cNvSpPr>
          <p:nvPr>
            <p:ph type="title"/>
          </p:nvPr>
        </p:nvSpPr>
        <p:spPr bwMode="auto">
          <a:xfrm>
            <a:off x="457200" y="274638"/>
            <a:ext cx="8229600" cy="114300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2133600"/>
            <a:ext cx="8229600" cy="44196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46" name="Picture 22" descr="long_mhp_4c_cc copy"/>
          <p:cNvPicPr>
            <a:picLocks noChangeAspect="1" noChangeArrowheads="1"/>
          </p:cNvPicPr>
          <p:nvPr userDrawn="1"/>
        </p:nvPicPr>
        <p:blipFill>
          <a:blip r:embed="rId15"/>
          <a:srcRect/>
          <a:stretch>
            <a:fillRect/>
          </a:stretch>
        </p:blipFill>
        <p:spPr bwMode="auto">
          <a:xfrm>
            <a:off x="0" y="6670675"/>
            <a:ext cx="9144000" cy="190500"/>
          </a:xfrm>
          <a:prstGeom prst="rect">
            <a:avLst/>
          </a:prstGeom>
          <a:noFill/>
        </p:spPr>
      </p:pic>
      <p:pic>
        <p:nvPicPr>
          <p:cNvPr id="1047" name="Picture 23" descr="long_mhp_4c_cc copy"/>
          <p:cNvPicPr>
            <a:picLocks noChangeAspect="1" noChangeArrowheads="1"/>
          </p:cNvPicPr>
          <p:nvPr userDrawn="1"/>
        </p:nvPicPr>
        <p:blipFill>
          <a:blip r:embed="rId15"/>
          <a:srcRect l="22501" t="14166" r="52499"/>
          <a:stretch>
            <a:fillRect/>
          </a:stretch>
        </p:blipFill>
        <p:spPr bwMode="auto">
          <a:xfrm>
            <a:off x="0" y="6694488"/>
            <a:ext cx="2286000" cy="163512"/>
          </a:xfrm>
          <a:prstGeom prst="rect">
            <a:avLst/>
          </a:prstGeom>
          <a:noFill/>
        </p:spPr>
      </p:pic>
      <p:sp>
        <p:nvSpPr>
          <p:cNvPr id="1048" name="Text Box 24"/>
          <p:cNvSpPr txBox="1">
            <a:spLocks noChangeArrowheads="1"/>
          </p:cNvSpPr>
          <p:nvPr userDrawn="1"/>
        </p:nvSpPr>
        <p:spPr bwMode="auto">
          <a:xfrm>
            <a:off x="109538" y="6643688"/>
            <a:ext cx="1663700" cy="244475"/>
          </a:xfrm>
          <a:prstGeom prst="rect">
            <a:avLst/>
          </a:prstGeom>
          <a:noFill/>
          <a:ln w="9525">
            <a:noFill/>
            <a:miter lim="800000"/>
            <a:headEnd/>
            <a:tailEnd/>
          </a:ln>
          <a:effectLst/>
        </p:spPr>
        <p:txBody>
          <a:bodyPr wrap="none">
            <a:spAutoFit/>
          </a:bodyPr>
          <a:lstStyle/>
          <a:p>
            <a:r>
              <a:rPr lang="en-US" sz="1000">
                <a:solidFill>
                  <a:schemeClr val="bg1"/>
                </a:solidFill>
                <a:latin typeface="BankGothic Md BT" pitchFamily="34" charset="0"/>
              </a:rPr>
              <a:t>Dr.</a:t>
            </a:r>
            <a:r>
              <a:rPr lang="en-US" sz="1000" b="1">
                <a:solidFill>
                  <a:schemeClr val="bg1"/>
                </a:solidFill>
                <a:latin typeface="BankGothic Md BT" pitchFamily="34" charset="0"/>
              </a:rPr>
              <a:t> Khaled F. Sherif</a:t>
            </a:r>
          </a:p>
        </p:txBody>
      </p:sp>
      <p:sp>
        <p:nvSpPr>
          <p:cNvPr id="1050" name="Text Box 26"/>
          <p:cNvSpPr txBox="1">
            <a:spLocks noChangeArrowheads="1"/>
          </p:cNvSpPr>
          <p:nvPr userDrawn="1"/>
        </p:nvSpPr>
        <p:spPr bwMode="auto">
          <a:xfrm>
            <a:off x="7626350" y="6643688"/>
            <a:ext cx="1484313" cy="244475"/>
          </a:xfrm>
          <a:prstGeom prst="rect">
            <a:avLst/>
          </a:prstGeom>
          <a:noFill/>
          <a:ln w="9525">
            <a:noFill/>
            <a:miter lim="800000"/>
            <a:headEnd/>
            <a:tailEnd/>
          </a:ln>
          <a:effectLst/>
        </p:spPr>
        <p:txBody>
          <a:bodyPr wrap="none">
            <a:spAutoFit/>
          </a:bodyPr>
          <a:lstStyle/>
          <a:p>
            <a:r>
              <a:rPr lang="en-US" sz="1000">
                <a:solidFill>
                  <a:srgbClr val="00006C"/>
                </a:solidFill>
                <a:latin typeface="BankGothic Md BT" pitchFamily="34" charset="0"/>
              </a:rPr>
              <a:t>www.KSHERIF.com</a:t>
            </a:r>
            <a:endParaRPr lang="en-US" sz="1000" b="1">
              <a:solidFill>
                <a:srgbClr val="00006C"/>
              </a:solidFill>
              <a:latin typeface="BankGothic Md BT"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000">
          <a:solidFill>
            <a:srgbClr val="023E74"/>
          </a:solidFill>
          <a:latin typeface="+mj-lt"/>
          <a:ea typeface="+mj-ea"/>
          <a:cs typeface="+mj-cs"/>
        </a:defRPr>
      </a:lvl1pPr>
      <a:lvl2pPr algn="ctr" rtl="0" fontAlgn="base">
        <a:spcBef>
          <a:spcPct val="0"/>
        </a:spcBef>
        <a:spcAft>
          <a:spcPct val="0"/>
        </a:spcAft>
        <a:defRPr sz="4000">
          <a:solidFill>
            <a:srgbClr val="023E74"/>
          </a:solidFill>
          <a:latin typeface="Tahoma" pitchFamily="34" charset="0"/>
          <a:cs typeface="Arial" charset="0"/>
        </a:defRPr>
      </a:lvl2pPr>
      <a:lvl3pPr algn="ctr" rtl="0" fontAlgn="base">
        <a:spcBef>
          <a:spcPct val="0"/>
        </a:spcBef>
        <a:spcAft>
          <a:spcPct val="0"/>
        </a:spcAft>
        <a:defRPr sz="4000">
          <a:solidFill>
            <a:srgbClr val="023E74"/>
          </a:solidFill>
          <a:latin typeface="Tahoma" pitchFamily="34" charset="0"/>
          <a:cs typeface="Arial" charset="0"/>
        </a:defRPr>
      </a:lvl3pPr>
      <a:lvl4pPr algn="ctr" rtl="0" fontAlgn="base">
        <a:spcBef>
          <a:spcPct val="0"/>
        </a:spcBef>
        <a:spcAft>
          <a:spcPct val="0"/>
        </a:spcAft>
        <a:defRPr sz="4000">
          <a:solidFill>
            <a:srgbClr val="023E74"/>
          </a:solidFill>
          <a:latin typeface="Tahoma" pitchFamily="34" charset="0"/>
          <a:cs typeface="Arial" charset="0"/>
        </a:defRPr>
      </a:lvl4pPr>
      <a:lvl5pPr algn="ctr" rtl="0" fontAlgn="base">
        <a:spcBef>
          <a:spcPct val="0"/>
        </a:spcBef>
        <a:spcAft>
          <a:spcPct val="0"/>
        </a:spcAft>
        <a:defRPr sz="4000">
          <a:solidFill>
            <a:srgbClr val="023E74"/>
          </a:solidFill>
          <a:latin typeface="Tahoma" pitchFamily="34" charset="0"/>
          <a:cs typeface="Arial" charset="0"/>
        </a:defRPr>
      </a:lvl5pPr>
      <a:lvl6pPr marL="457200" algn="ctr" rtl="0" fontAlgn="base">
        <a:spcBef>
          <a:spcPct val="0"/>
        </a:spcBef>
        <a:spcAft>
          <a:spcPct val="0"/>
        </a:spcAft>
        <a:defRPr sz="4000">
          <a:solidFill>
            <a:srgbClr val="023E74"/>
          </a:solidFill>
          <a:latin typeface="Tahoma" pitchFamily="34" charset="0"/>
          <a:cs typeface="Arial" charset="0"/>
        </a:defRPr>
      </a:lvl6pPr>
      <a:lvl7pPr marL="914400" algn="ctr" rtl="0" fontAlgn="base">
        <a:spcBef>
          <a:spcPct val="0"/>
        </a:spcBef>
        <a:spcAft>
          <a:spcPct val="0"/>
        </a:spcAft>
        <a:defRPr sz="4000">
          <a:solidFill>
            <a:srgbClr val="023E74"/>
          </a:solidFill>
          <a:latin typeface="Tahoma" pitchFamily="34" charset="0"/>
          <a:cs typeface="Arial" charset="0"/>
        </a:defRPr>
      </a:lvl7pPr>
      <a:lvl8pPr marL="1371600" algn="ctr" rtl="0" fontAlgn="base">
        <a:spcBef>
          <a:spcPct val="0"/>
        </a:spcBef>
        <a:spcAft>
          <a:spcPct val="0"/>
        </a:spcAft>
        <a:defRPr sz="4000">
          <a:solidFill>
            <a:srgbClr val="023E74"/>
          </a:solidFill>
          <a:latin typeface="Tahoma" pitchFamily="34" charset="0"/>
          <a:cs typeface="Arial" charset="0"/>
        </a:defRPr>
      </a:lvl8pPr>
      <a:lvl9pPr marL="1828800" algn="ctr" rtl="0" fontAlgn="base">
        <a:spcBef>
          <a:spcPct val="0"/>
        </a:spcBef>
        <a:spcAft>
          <a:spcPct val="0"/>
        </a:spcAft>
        <a:defRPr sz="4000">
          <a:solidFill>
            <a:srgbClr val="023E74"/>
          </a:solidFill>
          <a:latin typeface="Tahoma" pitchFamily="34" charset="0"/>
          <a:cs typeface="Arial" charset="0"/>
        </a:defRPr>
      </a:lvl9pPr>
    </p:titleStyle>
    <p:bodyStyle>
      <a:lvl1pPr marL="342900" indent="-342900" algn="l" rtl="0" fontAlgn="base">
        <a:spcBef>
          <a:spcPct val="20000"/>
        </a:spcBef>
        <a:spcAft>
          <a:spcPct val="0"/>
        </a:spcAft>
        <a:buClr>
          <a:srgbClr val="FFDE53"/>
        </a:buClr>
        <a:buSzPct val="65000"/>
        <a:buChar char="►"/>
        <a:defRPr sz="2400">
          <a:solidFill>
            <a:schemeClr val="bg1"/>
          </a:solidFill>
          <a:latin typeface="+mn-lt"/>
          <a:ea typeface="+mn-ea"/>
          <a:cs typeface="+mn-cs"/>
        </a:defRPr>
      </a:lvl1pPr>
      <a:lvl2pPr marL="742950" indent="-285750" algn="l" rtl="0" fontAlgn="base">
        <a:spcBef>
          <a:spcPct val="20000"/>
        </a:spcBef>
        <a:spcAft>
          <a:spcPct val="0"/>
        </a:spcAft>
        <a:buClr>
          <a:schemeClr val="bg1"/>
        </a:buClr>
        <a:buSzPct val="65000"/>
        <a:buChar char="●"/>
        <a:defRPr sz="2400">
          <a:solidFill>
            <a:srgbClr val="FFDE53"/>
          </a:solidFill>
          <a:latin typeface="+mn-lt"/>
          <a:cs typeface="+mn-cs"/>
        </a:defRPr>
      </a:lvl2pPr>
      <a:lvl3pPr marL="1143000" indent="-228600" algn="l" rtl="0" fontAlgn="base">
        <a:spcBef>
          <a:spcPct val="20000"/>
        </a:spcBef>
        <a:spcAft>
          <a:spcPct val="0"/>
        </a:spcAft>
        <a:buClr>
          <a:srgbClr val="FFDE53"/>
        </a:buClr>
        <a:buSzPct val="65000"/>
        <a:buFont typeface="Wingdings" pitchFamily="2" charset="2"/>
        <a:buChar char="Ø"/>
        <a:defRPr sz="2000">
          <a:solidFill>
            <a:schemeClr val="bg1"/>
          </a:solidFill>
          <a:latin typeface="+mn-lt"/>
          <a:cs typeface="+mn-cs"/>
        </a:defRPr>
      </a:lvl3pPr>
      <a:lvl4pPr marL="1600200" indent="-228600" algn="l" rtl="0" fontAlgn="base">
        <a:spcBef>
          <a:spcPct val="20000"/>
        </a:spcBef>
        <a:spcAft>
          <a:spcPct val="0"/>
        </a:spcAft>
        <a:buClr>
          <a:srgbClr val="FFDE53"/>
        </a:buClr>
        <a:buSzPct val="65000"/>
        <a:buFont typeface="Wingdings" pitchFamily="2" charset="2"/>
        <a:buChar char="Ø"/>
        <a:defRPr sz="2000">
          <a:solidFill>
            <a:schemeClr val="bg1"/>
          </a:solidFill>
          <a:latin typeface="+mn-lt"/>
          <a:cs typeface="+mn-cs"/>
        </a:defRPr>
      </a:lvl4pPr>
      <a:lvl5pPr marL="2057400" indent="-228600" algn="l" rtl="0" fontAlgn="base">
        <a:spcBef>
          <a:spcPct val="20000"/>
        </a:spcBef>
        <a:spcAft>
          <a:spcPct val="0"/>
        </a:spcAft>
        <a:buClr>
          <a:srgbClr val="FFDE53"/>
        </a:buClr>
        <a:buSzPct val="65000"/>
        <a:buFont typeface="Wingdings" pitchFamily="2" charset="2"/>
        <a:buChar char="Ø"/>
        <a:defRPr sz="2000">
          <a:solidFill>
            <a:schemeClr val="bg1"/>
          </a:solidFill>
          <a:latin typeface="+mn-lt"/>
          <a:cs typeface="+mn-cs"/>
        </a:defRPr>
      </a:lvl5pPr>
      <a:lvl6pPr marL="2514600" indent="-228600" algn="l" rtl="0" fontAlgn="base">
        <a:spcBef>
          <a:spcPct val="20000"/>
        </a:spcBef>
        <a:spcAft>
          <a:spcPct val="0"/>
        </a:spcAft>
        <a:buClr>
          <a:srgbClr val="FFDE53"/>
        </a:buClr>
        <a:buSzPct val="65000"/>
        <a:buFont typeface="Wingdings" pitchFamily="2" charset="2"/>
        <a:buChar char="Ø"/>
        <a:defRPr sz="2000">
          <a:solidFill>
            <a:schemeClr val="bg1"/>
          </a:solidFill>
          <a:latin typeface="+mn-lt"/>
          <a:cs typeface="+mn-cs"/>
        </a:defRPr>
      </a:lvl6pPr>
      <a:lvl7pPr marL="2971800" indent="-228600" algn="l" rtl="0" fontAlgn="base">
        <a:spcBef>
          <a:spcPct val="20000"/>
        </a:spcBef>
        <a:spcAft>
          <a:spcPct val="0"/>
        </a:spcAft>
        <a:buClr>
          <a:srgbClr val="FFDE53"/>
        </a:buClr>
        <a:buSzPct val="65000"/>
        <a:buFont typeface="Wingdings" pitchFamily="2" charset="2"/>
        <a:buChar char="Ø"/>
        <a:defRPr sz="2000">
          <a:solidFill>
            <a:schemeClr val="bg1"/>
          </a:solidFill>
          <a:latin typeface="+mn-lt"/>
          <a:cs typeface="+mn-cs"/>
        </a:defRPr>
      </a:lvl7pPr>
      <a:lvl8pPr marL="3429000" indent="-228600" algn="l" rtl="0" fontAlgn="base">
        <a:spcBef>
          <a:spcPct val="20000"/>
        </a:spcBef>
        <a:spcAft>
          <a:spcPct val="0"/>
        </a:spcAft>
        <a:buClr>
          <a:srgbClr val="FFDE53"/>
        </a:buClr>
        <a:buSzPct val="65000"/>
        <a:buFont typeface="Wingdings" pitchFamily="2" charset="2"/>
        <a:buChar char="Ø"/>
        <a:defRPr sz="2000">
          <a:solidFill>
            <a:schemeClr val="bg1"/>
          </a:solidFill>
          <a:latin typeface="+mn-lt"/>
          <a:cs typeface="+mn-cs"/>
        </a:defRPr>
      </a:lvl8pPr>
      <a:lvl9pPr marL="3886200" indent="-228600" algn="l" rtl="0" fontAlgn="base">
        <a:spcBef>
          <a:spcPct val="20000"/>
        </a:spcBef>
        <a:spcAft>
          <a:spcPct val="0"/>
        </a:spcAft>
        <a:buClr>
          <a:srgbClr val="FFDE53"/>
        </a:buClr>
        <a:buSzPct val="65000"/>
        <a:buFont typeface="Wingdings" pitchFamily="2" charset="2"/>
        <a:buChar char="Ø"/>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2" name="Picture 24" descr="Intro Background logo2"/>
          <p:cNvPicPr>
            <a:picLocks noChangeAspect="1" noChangeArrowheads="1"/>
          </p:cNvPicPr>
          <p:nvPr/>
        </p:nvPicPr>
        <p:blipFill>
          <a:blip r:embed="rId3"/>
          <a:srcRect t="15138" b="18195"/>
          <a:stretch>
            <a:fillRect/>
          </a:stretch>
        </p:blipFill>
        <p:spPr bwMode="auto">
          <a:xfrm>
            <a:off x="0" y="838200"/>
            <a:ext cx="9144000" cy="5842000"/>
          </a:xfrm>
          <a:prstGeom prst="rect">
            <a:avLst/>
          </a:prstGeom>
          <a:noFill/>
        </p:spPr>
      </p:pic>
      <p:sp>
        <p:nvSpPr>
          <p:cNvPr id="2067" name="Rectangle 19"/>
          <p:cNvSpPr>
            <a:spLocks noGrp="1" noChangeArrowheads="1"/>
          </p:cNvSpPr>
          <p:nvPr>
            <p:ph type="ctrTitle"/>
          </p:nvPr>
        </p:nvSpPr>
        <p:spPr>
          <a:xfrm>
            <a:off x="495300" y="1066800"/>
            <a:ext cx="8153400" cy="2155825"/>
          </a:xfrm>
          <a:noFill/>
          <a:ln/>
        </p:spPr>
        <p:txBody>
          <a:bodyPr/>
          <a:lstStyle/>
          <a:p>
            <a:pPr>
              <a:spcBef>
                <a:spcPct val="50000"/>
              </a:spcBef>
              <a:spcAft>
                <a:spcPct val="50000"/>
              </a:spcAft>
            </a:pPr>
            <a:r>
              <a:rPr lang="en-US" b="1">
                <a:solidFill>
                  <a:srgbClr val="FFCC00"/>
                </a:solidFill>
              </a:rPr>
              <a:t>Managerial Excellence in Egypt’ Public Sector</a:t>
            </a:r>
          </a:p>
        </p:txBody>
      </p:sp>
      <p:sp>
        <p:nvSpPr>
          <p:cNvPr id="2068" name="Rectangle 20"/>
          <p:cNvSpPr>
            <a:spLocks noGrp="1" noChangeArrowheads="1"/>
          </p:cNvSpPr>
          <p:nvPr>
            <p:ph type="subTitle" idx="1"/>
          </p:nvPr>
        </p:nvSpPr>
        <p:spPr>
          <a:xfrm>
            <a:off x="1371600" y="5029200"/>
            <a:ext cx="6400800" cy="1371600"/>
          </a:xfrm>
          <a:noFill/>
          <a:ln/>
        </p:spPr>
        <p:txBody>
          <a:bodyPr/>
          <a:lstStyle/>
          <a:p>
            <a:r>
              <a:rPr lang="en-US" b="1">
                <a:latin typeface="Arial" charset="0"/>
              </a:rPr>
              <a:t>Dr. Khaled F. Sherif</a:t>
            </a:r>
          </a:p>
          <a:p>
            <a:r>
              <a:rPr lang="en-US" b="1">
                <a:latin typeface="Arial" charset="0"/>
              </a:rPr>
              <a:t>Chief Administrative Officer, Africa Region</a:t>
            </a:r>
          </a:p>
          <a:p>
            <a:r>
              <a:rPr lang="en-US" b="1">
                <a:latin typeface="Arial" charset="0"/>
              </a:rPr>
              <a:t>The World Bank</a:t>
            </a:r>
          </a:p>
        </p:txBody>
      </p:sp>
      <p:sp>
        <p:nvSpPr>
          <p:cNvPr id="2070" name="Rectangle 22"/>
          <p:cNvSpPr>
            <a:spLocks noChangeArrowheads="1"/>
          </p:cNvSpPr>
          <p:nvPr/>
        </p:nvSpPr>
        <p:spPr bwMode="auto">
          <a:xfrm>
            <a:off x="0" y="762000"/>
            <a:ext cx="9144000" cy="76200"/>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2071" name="Rectangle 23"/>
          <p:cNvSpPr>
            <a:spLocks noChangeArrowheads="1"/>
          </p:cNvSpPr>
          <p:nvPr/>
        </p:nvSpPr>
        <p:spPr bwMode="auto">
          <a:xfrm>
            <a:off x="0" y="0"/>
            <a:ext cx="9144000" cy="762000"/>
          </a:xfrm>
          <a:prstGeom prst="rect">
            <a:avLst/>
          </a:prstGeom>
          <a:gradFill rotWithShape="1">
            <a:gsLst>
              <a:gs pos="0">
                <a:srgbClr val="F4C80C"/>
              </a:gs>
              <a:gs pos="50000">
                <a:srgbClr val="F4C80C">
                  <a:gamma/>
                  <a:tint val="73725"/>
                  <a:invGamma/>
                </a:srgbClr>
              </a:gs>
              <a:gs pos="100000">
                <a:srgbClr val="F4C80C"/>
              </a:gs>
            </a:gsLst>
            <a:lin ang="2700000" scaled="1"/>
          </a:gradFill>
          <a:ln w="9525">
            <a:noFill/>
            <a:miter lim="800000"/>
            <a:headEnd/>
            <a:tailEnd/>
          </a:ln>
          <a:effectLst/>
        </p:spPr>
        <p:txBody>
          <a:bodyPr wrap="none" anchor="ctr"/>
          <a:lstStyle/>
          <a:p>
            <a:pPr algn="ctr"/>
            <a:endParaRPr lang="en-GB"/>
          </a:p>
        </p:txBody>
      </p:sp>
      <p:pic>
        <p:nvPicPr>
          <p:cNvPr id="2088" name="Picture 40"/>
          <p:cNvPicPr>
            <a:picLocks noChangeAspect="1" noChangeArrowheads="1"/>
          </p:cNvPicPr>
          <p:nvPr/>
        </p:nvPicPr>
        <p:blipFill>
          <a:blip r:embed="rId4"/>
          <a:srcRect/>
          <a:stretch>
            <a:fillRect/>
          </a:stretch>
        </p:blipFill>
        <p:spPr bwMode="auto">
          <a:xfrm>
            <a:off x="7415213" y="3168650"/>
            <a:ext cx="1550987" cy="1096963"/>
          </a:xfrm>
          <a:prstGeom prst="rect">
            <a:avLst/>
          </a:prstGeom>
          <a:noFill/>
          <a:ln w="19050" algn="ctr">
            <a:solidFill>
              <a:schemeClr val="bg1"/>
            </a:solidFill>
            <a:miter lim="800000"/>
            <a:headEnd/>
            <a:tailEnd/>
          </a:ln>
          <a:effectLst/>
        </p:spPr>
      </p:pic>
      <p:pic>
        <p:nvPicPr>
          <p:cNvPr id="2089" name="Picture 41"/>
          <p:cNvPicPr>
            <a:picLocks noChangeAspect="1" noChangeArrowheads="1"/>
          </p:cNvPicPr>
          <p:nvPr/>
        </p:nvPicPr>
        <p:blipFill>
          <a:blip r:embed="rId5"/>
          <a:srcRect/>
          <a:stretch>
            <a:fillRect/>
          </a:stretch>
        </p:blipFill>
        <p:spPr bwMode="auto">
          <a:xfrm>
            <a:off x="177800" y="3168650"/>
            <a:ext cx="914400" cy="1096963"/>
          </a:xfrm>
          <a:prstGeom prst="rect">
            <a:avLst/>
          </a:prstGeom>
          <a:noFill/>
          <a:ln w="19050" algn="ctr">
            <a:solidFill>
              <a:schemeClr val="bg1"/>
            </a:solidFill>
            <a:miter lim="800000"/>
            <a:headEnd/>
            <a:tailEnd/>
          </a:ln>
          <a:effectLst/>
        </p:spPr>
      </p:pic>
      <p:pic>
        <p:nvPicPr>
          <p:cNvPr id="2090" name="Picture 42"/>
          <p:cNvPicPr>
            <a:picLocks noChangeAspect="1" noChangeArrowheads="1"/>
          </p:cNvPicPr>
          <p:nvPr/>
        </p:nvPicPr>
        <p:blipFill>
          <a:blip r:embed="rId6"/>
          <a:srcRect/>
          <a:stretch>
            <a:fillRect/>
          </a:stretch>
        </p:blipFill>
        <p:spPr bwMode="auto">
          <a:xfrm>
            <a:off x="3995738" y="3170238"/>
            <a:ext cx="1638300" cy="1096962"/>
          </a:xfrm>
          <a:prstGeom prst="rect">
            <a:avLst/>
          </a:prstGeom>
          <a:noFill/>
          <a:ln w="19050" algn="ctr">
            <a:solidFill>
              <a:schemeClr val="bg1"/>
            </a:solidFill>
            <a:miter lim="800000"/>
            <a:headEnd/>
            <a:tailEnd/>
          </a:ln>
          <a:effectLst/>
        </p:spPr>
      </p:pic>
      <p:pic>
        <p:nvPicPr>
          <p:cNvPr id="2091" name="Picture 43"/>
          <p:cNvPicPr>
            <a:picLocks noChangeAspect="1" noChangeArrowheads="1"/>
          </p:cNvPicPr>
          <p:nvPr/>
        </p:nvPicPr>
        <p:blipFill>
          <a:blip r:embed="rId7"/>
          <a:srcRect/>
          <a:stretch>
            <a:fillRect/>
          </a:stretch>
        </p:blipFill>
        <p:spPr bwMode="auto">
          <a:xfrm>
            <a:off x="2384425" y="3170238"/>
            <a:ext cx="1433513" cy="1096962"/>
          </a:xfrm>
          <a:prstGeom prst="rect">
            <a:avLst/>
          </a:prstGeom>
          <a:noFill/>
          <a:ln w="19050" algn="ctr">
            <a:solidFill>
              <a:schemeClr val="bg1"/>
            </a:solidFill>
            <a:miter lim="800000"/>
            <a:headEnd/>
            <a:tailEnd/>
          </a:ln>
          <a:effectLst/>
        </p:spPr>
      </p:pic>
      <p:pic>
        <p:nvPicPr>
          <p:cNvPr id="2092" name="Picture 44"/>
          <p:cNvPicPr>
            <a:picLocks noChangeAspect="1" noChangeArrowheads="1"/>
          </p:cNvPicPr>
          <p:nvPr/>
        </p:nvPicPr>
        <p:blipFill>
          <a:blip r:embed="rId8"/>
          <a:srcRect/>
          <a:stretch>
            <a:fillRect/>
          </a:stretch>
        </p:blipFill>
        <p:spPr bwMode="auto">
          <a:xfrm>
            <a:off x="1270000" y="3168650"/>
            <a:ext cx="936625" cy="1096963"/>
          </a:xfrm>
          <a:prstGeom prst="rect">
            <a:avLst/>
          </a:prstGeom>
          <a:noFill/>
          <a:ln w="19050" algn="ctr">
            <a:solidFill>
              <a:schemeClr val="bg1"/>
            </a:solidFill>
            <a:miter lim="800000"/>
            <a:headEnd/>
            <a:tailEnd/>
          </a:ln>
          <a:effectLst/>
        </p:spPr>
      </p:pic>
      <p:pic>
        <p:nvPicPr>
          <p:cNvPr id="2093" name="Picture 45"/>
          <p:cNvPicPr>
            <a:picLocks noChangeAspect="1" noChangeArrowheads="1"/>
          </p:cNvPicPr>
          <p:nvPr/>
        </p:nvPicPr>
        <p:blipFill>
          <a:blip r:embed="rId9"/>
          <a:srcRect r="10390"/>
          <a:stretch>
            <a:fillRect/>
          </a:stretch>
        </p:blipFill>
        <p:spPr bwMode="auto">
          <a:xfrm>
            <a:off x="5811838" y="3170238"/>
            <a:ext cx="1423987" cy="1096962"/>
          </a:xfrm>
          <a:prstGeom prst="rect">
            <a:avLst/>
          </a:prstGeom>
          <a:noFill/>
          <a:ln w="19050" algn="ctr">
            <a:solidFill>
              <a:schemeClr val="bg1"/>
            </a:solid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en-US" b="1"/>
              <a:t>Organizational Behavior</a:t>
            </a:r>
          </a:p>
        </p:txBody>
      </p:sp>
      <p:sp>
        <p:nvSpPr>
          <p:cNvPr id="180227" name="Rectangle 3"/>
          <p:cNvSpPr>
            <a:spLocks noGrp="1" noChangeArrowheads="1"/>
          </p:cNvSpPr>
          <p:nvPr>
            <p:ph type="body" sz="half" idx="1"/>
          </p:nvPr>
        </p:nvSpPr>
        <p:spPr>
          <a:xfrm>
            <a:off x="304800" y="2362200"/>
            <a:ext cx="8534400" cy="4311650"/>
          </a:xfrm>
          <a:noFill/>
          <a:ln/>
        </p:spPr>
        <p:txBody>
          <a:bodyPr/>
          <a:lstStyle/>
          <a:p>
            <a:pPr marL="381000" indent="-381000">
              <a:spcBef>
                <a:spcPct val="0"/>
              </a:spcBef>
              <a:spcAft>
                <a:spcPct val="75000"/>
              </a:spcAft>
            </a:pPr>
            <a:r>
              <a:rPr lang="en-US" sz="2000"/>
              <a:t>The focus of this module would be on organizational behavior or ‘effective people management’</a:t>
            </a:r>
          </a:p>
          <a:p>
            <a:pPr marL="381000" indent="-381000">
              <a:spcBef>
                <a:spcPct val="0"/>
              </a:spcBef>
              <a:spcAft>
                <a:spcPct val="75000"/>
              </a:spcAft>
            </a:pPr>
            <a:r>
              <a:rPr lang="en-US" sz="2000"/>
              <a:t>Managers would be exposed to case studies and leading analysis on why certain behaviors lead to positive and negative relationships in the workplace and at home</a:t>
            </a:r>
          </a:p>
          <a:p>
            <a:pPr marL="381000" indent="-381000">
              <a:spcBef>
                <a:spcPct val="0"/>
              </a:spcBef>
              <a:spcAft>
                <a:spcPct val="75000"/>
              </a:spcAft>
            </a:pPr>
            <a:r>
              <a:rPr lang="en-US" sz="2000"/>
              <a:t>They would be exposed to specific examples of how ‘transference’ can impact relationships and how it can play out in various scenarios</a:t>
            </a:r>
          </a:p>
          <a:p>
            <a:pPr marL="381000" indent="-381000">
              <a:spcBef>
                <a:spcPct val="0"/>
              </a:spcBef>
              <a:spcAft>
                <a:spcPct val="75000"/>
              </a:spcAft>
            </a:pPr>
            <a:r>
              <a:rPr lang="en-US" sz="2000"/>
              <a:t>Managers would also receive a comprehensive understanding of various personality types and how they can manifest themselves in the workplace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r>
              <a:rPr lang="en-US" sz="3600" b="1"/>
              <a:t>Finance for Non-Financial Managers</a:t>
            </a:r>
          </a:p>
        </p:txBody>
      </p:sp>
      <p:sp>
        <p:nvSpPr>
          <p:cNvPr id="182275" name="Rectangle 3"/>
          <p:cNvSpPr>
            <a:spLocks noGrp="1" noChangeArrowheads="1"/>
          </p:cNvSpPr>
          <p:nvPr>
            <p:ph type="body" sz="half" idx="1"/>
          </p:nvPr>
        </p:nvSpPr>
        <p:spPr>
          <a:xfrm>
            <a:off x="304800" y="2362200"/>
            <a:ext cx="8534400" cy="4311650"/>
          </a:xfrm>
          <a:noFill/>
          <a:ln/>
        </p:spPr>
        <p:txBody>
          <a:bodyPr/>
          <a:lstStyle/>
          <a:p>
            <a:pPr marL="381000" indent="-381000">
              <a:spcBef>
                <a:spcPct val="0"/>
              </a:spcBef>
              <a:spcAft>
                <a:spcPct val="75000"/>
              </a:spcAft>
            </a:pPr>
            <a:r>
              <a:rPr lang="en-US" sz="2000"/>
              <a:t>This module would expose managers to the key principles of finance and position them to be able to comfortably oversee all aspects of their department’s financial operations</a:t>
            </a:r>
          </a:p>
          <a:p>
            <a:pPr marL="381000" indent="-381000">
              <a:spcBef>
                <a:spcPct val="0"/>
              </a:spcBef>
              <a:spcAft>
                <a:spcPct val="75000"/>
              </a:spcAft>
            </a:pPr>
            <a:r>
              <a:rPr lang="en-US" sz="2000"/>
              <a:t>Managers would receive high level training on how to read balance sheets, income statements, cash flow statements as well as on how to effectively prepare, manage and operate within a budget</a:t>
            </a:r>
          </a:p>
          <a:p>
            <a:pPr marL="381000" indent="-381000">
              <a:spcBef>
                <a:spcPct val="0"/>
              </a:spcBef>
              <a:spcAft>
                <a:spcPct val="75000"/>
              </a:spcAft>
            </a:pPr>
            <a:r>
              <a:rPr lang="en-US" sz="2000"/>
              <a:t>They would also be exposed to accounting standards and key audit principles in order to ensure that they can hold their finance teams accountable for performance across these areas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b="1"/>
              <a:t>Performance Appraisal</a:t>
            </a:r>
          </a:p>
        </p:txBody>
      </p:sp>
      <p:sp>
        <p:nvSpPr>
          <p:cNvPr id="184323" name="Rectangle 3"/>
          <p:cNvSpPr>
            <a:spLocks noGrp="1" noChangeArrowheads="1"/>
          </p:cNvSpPr>
          <p:nvPr>
            <p:ph type="body" sz="half" idx="1"/>
          </p:nvPr>
        </p:nvSpPr>
        <p:spPr>
          <a:xfrm>
            <a:off x="304800" y="2362200"/>
            <a:ext cx="8534400" cy="4311650"/>
          </a:xfrm>
          <a:noFill/>
          <a:ln/>
        </p:spPr>
        <p:txBody>
          <a:bodyPr/>
          <a:lstStyle/>
          <a:p>
            <a:pPr marL="381000" indent="-381000">
              <a:spcBef>
                <a:spcPct val="0"/>
              </a:spcBef>
              <a:spcAft>
                <a:spcPct val="75000"/>
              </a:spcAft>
            </a:pPr>
            <a:r>
              <a:rPr lang="en-US" sz="2000"/>
              <a:t>One of the core principles of the management training program will be on performance appraisal across the various segments of the work flow in their offices</a:t>
            </a:r>
          </a:p>
          <a:p>
            <a:pPr marL="381000" indent="-381000">
              <a:spcBef>
                <a:spcPct val="0"/>
              </a:spcBef>
              <a:spcAft>
                <a:spcPct val="75000"/>
              </a:spcAft>
            </a:pPr>
            <a:r>
              <a:rPr lang="en-US" sz="2000"/>
              <a:t>Managers would not only receive an intensive training on how to effectively structure performance criteria and implement programs with measurable outcomes, they would also access to (and training for) tools that they can leverage that would enable them to quickly and efficiently deploy better performance appraisal mechanisms across their work programs</a:t>
            </a:r>
          </a:p>
          <a:p>
            <a:pPr marL="381000" indent="-381000">
              <a:spcBef>
                <a:spcPct val="0"/>
              </a:spcBef>
              <a:spcAft>
                <a:spcPct val="75000"/>
              </a:spcAft>
            </a:pPr>
            <a:r>
              <a:rPr lang="en-US" sz="2000"/>
              <a:t>Managers would also be encouraged to adopt 360 degree performance appraisal systems within their own work as a means to continuously evaluate and enhance their own effectiveness and that of their teams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en-US" b="1"/>
              <a:t>Computing</a:t>
            </a:r>
          </a:p>
        </p:txBody>
      </p:sp>
      <p:sp>
        <p:nvSpPr>
          <p:cNvPr id="186371" name="Rectangle 3"/>
          <p:cNvSpPr>
            <a:spLocks noGrp="1" noChangeArrowheads="1"/>
          </p:cNvSpPr>
          <p:nvPr>
            <p:ph type="body" sz="half" idx="1"/>
          </p:nvPr>
        </p:nvSpPr>
        <p:spPr>
          <a:xfrm>
            <a:off x="304800" y="2362200"/>
            <a:ext cx="8534400" cy="4311650"/>
          </a:xfrm>
          <a:noFill/>
          <a:ln/>
        </p:spPr>
        <p:txBody>
          <a:bodyPr/>
          <a:lstStyle/>
          <a:p>
            <a:pPr marL="381000" indent="-381000">
              <a:lnSpc>
                <a:spcPct val="90000"/>
              </a:lnSpc>
              <a:spcBef>
                <a:spcPct val="0"/>
              </a:spcBef>
              <a:spcAft>
                <a:spcPct val="75000"/>
              </a:spcAft>
            </a:pPr>
            <a:r>
              <a:rPr lang="en-US" sz="2000"/>
              <a:t>The computing components of the certificate course would expose managers to:</a:t>
            </a:r>
          </a:p>
          <a:p>
            <a:pPr marL="838200" lvl="1" indent="-381000">
              <a:lnSpc>
                <a:spcPct val="90000"/>
              </a:lnSpc>
              <a:spcBef>
                <a:spcPct val="0"/>
              </a:spcBef>
              <a:spcAft>
                <a:spcPct val="75000"/>
              </a:spcAft>
            </a:pPr>
            <a:r>
              <a:rPr lang="en-US" sz="2000"/>
              <a:t>Basic Computing: Ensuring that they are well-versed in the use of Microsoft Office applications such as Word, Excel and PowerPoint</a:t>
            </a:r>
          </a:p>
          <a:p>
            <a:pPr marL="838200" lvl="1" indent="-381000">
              <a:lnSpc>
                <a:spcPct val="90000"/>
              </a:lnSpc>
              <a:spcBef>
                <a:spcPct val="0"/>
              </a:spcBef>
              <a:spcAft>
                <a:spcPct val="75000"/>
              </a:spcAft>
            </a:pPr>
            <a:r>
              <a:rPr lang="en-US" sz="2000"/>
              <a:t>Strategic Computing: Providing them with a strategic overview of the wide range of computer applications (such as project management tools) that they can draw upon to help them deploy and track initiatives across the broad spectrum of business that they may engage in</a:t>
            </a:r>
          </a:p>
          <a:p>
            <a:pPr marL="838200" lvl="1" indent="-381000">
              <a:lnSpc>
                <a:spcPct val="90000"/>
              </a:lnSpc>
              <a:spcBef>
                <a:spcPct val="0"/>
              </a:spcBef>
              <a:spcAft>
                <a:spcPct val="75000"/>
              </a:spcAft>
            </a:pPr>
            <a:r>
              <a:rPr lang="en-US" sz="2000"/>
              <a:t>Practical Computing: Exposing them to web technology (from basic search to eLearning) as well as mobile technologies that can enhance the way they do business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b="1"/>
              <a:t>Professional Business English</a:t>
            </a:r>
          </a:p>
        </p:txBody>
      </p:sp>
      <p:sp>
        <p:nvSpPr>
          <p:cNvPr id="188419" name="Rectangle 3"/>
          <p:cNvSpPr>
            <a:spLocks noGrp="1" noChangeArrowheads="1"/>
          </p:cNvSpPr>
          <p:nvPr>
            <p:ph type="body" sz="half" idx="1"/>
          </p:nvPr>
        </p:nvSpPr>
        <p:spPr>
          <a:xfrm>
            <a:off x="304800" y="2362200"/>
            <a:ext cx="8534400" cy="4311650"/>
          </a:xfrm>
          <a:noFill/>
          <a:ln/>
        </p:spPr>
        <p:txBody>
          <a:bodyPr/>
          <a:lstStyle/>
          <a:p>
            <a:pPr marL="381000" indent="-381000">
              <a:spcBef>
                <a:spcPct val="0"/>
              </a:spcBef>
              <a:spcAft>
                <a:spcPct val="75000"/>
              </a:spcAft>
            </a:pPr>
            <a:r>
              <a:rPr lang="en-US" sz="2000"/>
              <a:t>A short course in conversational business English would be effective in providing managers with the basic framework for how to communicate effectively with the rest of the world</a:t>
            </a:r>
          </a:p>
          <a:p>
            <a:pPr marL="381000" indent="-381000">
              <a:spcBef>
                <a:spcPct val="0"/>
              </a:spcBef>
              <a:spcAft>
                <a:spcPct val="75000"/>
              </a:spcAft>
            </a:pPr>
            <a:r>
              <a:rPr lang="en-US" sz="2000"/>
              <a:t>The objective of this module would not necessarily be to get them to upgrade their speaking or writing skills, but rather on providing them with the basic building blocks on how to navigate their way through the web to access information that could be useful to them, as well as on the key basis for engaging with officials from other countries</a:t>
            </a:r>
          </a:p>
          <a:p>
            <a:pPr marL="381000" indent="-381000">
              <a:spcBef>
                <a:spcPct val="0"/>
              </a:spcBef>
              <a:spcAft>
                <a:spcPct val="75000"/>
              </a:spcAft>
            </a:pPr>
            <a:r>
              <a:rPr lang="en-US" sz="2000"/>
              <a:t>This could then be expanded to an ongoing English-language course for those Civil Servants whose business would be enhanced by an upgrade in their language skills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en-US" b="1"/>
              <a:t>Course Characteristics</a:t>
            </a:r>
          </a:p>
        </p:txBody>
      </p:sp>
      <p:sp>
        <p:nvSpPr>
          <p:cNvPr id="190467" name="Rectangle 3"/>
          <p:cNvSpPr>
            <a:spLocks noGrp="1" noChangeArrowheads="1"/>
          </p:cNvSpPr>
          <p:nvPr>
            <p:ph type="body" sz="half" idx="1"/>
          </p:nvPr>
        </p:nvSpPr>
        <p:spPr>
          <a:xfrm>
            <a:off x="304800" y="2362200"/>
            <a:ext cx="8534400" cy="4311650"/>
          </a:xfrm>
          <a:noFill/>
          <a:ln/>
        </p:spPr>
        <p:txBody>
          <a:bodyPr/>
          <a:lstStyle/>
          <a:p>
            <a:pPr marL="381000" indent="-381000">
              <a:spcBef>
                <a:spcPct val="0"/>
              </a:spcBef>
              <a:spcAft>
                <a:spcPct val="75000"/>
              </a:spcAft>
            </a:pPr>
            <a:r>
              <a:rPr lang="en-US" sz="2000"/>
              <a:t>In order to enhance the development of these Civil Servants, this course would be structured as an accelerated certificate</a:t>
            </a:r>
          </a:p>
          <a:p>
            <a:pPr marL="381000" indent="-381000">
              <a:spcBef>
                <a:spcPct val="0"/>
              </a:spcBef>
              <a:spcAft>
                <a:spcPct val="75000"/>
              </a:spcAft>
            </a:pPr>
            <a:r>
              <a:rPr lang="en-US" sz="2000"/>
              <a:t>The entire course could be condensed into a two week program, where successful candidates would receive a professional certificate upon completion</a:t>
            </a:r>
          </a:p>
          <a:p>
            <a:pPr marL="838200" lvl="1" indent="-381000">
              <a:spcBef>
                <a:spcPct val="0"/>
              </a:spcBef>
              <a:spcAft>
                <a:spcPct val="75000"/>
              </a:spcAft>
            </a:pPr>
            <a:r>
              <a:rPr lang="en-US" sz="2000"/>
              <a:t>This could be an effective framework for establishing future salary adjustments and evaluating their performance</a:t>
            </a:r>
          </a:p>
          <a:p>
            <a:pPr marL="381000" indent="-381000">
              <a:spcBef>
                <a:spcPct val="0"/>
              </a:spcBef>
              <a:spcAft>
                <a:spcPct val="75000"/>
              </a:spcAft>
            </a:pPr>
            <a:r>
              <a:rPr lang="en-US" sz="2000"/>
              <a:t>Furthermore, these staff could be ‘incetivized’ and rewarded through the provision of smartphones and/or netbooks upon successfully completing the course so that they can begin to utilize what they have learned immediately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sz="3600" b="1"/>
              <a:t>The Case for Public Sector Management Training</a:t>
            </a:r>
          </a:p>
        </p:txBody>
      </p:sp>
      <p:sp>
        <p:nvSpPr>
          <p:cNvPr id="116739" name="Rectangle 3"/>
          <p:cNvSpPr>
            <a:spLocks noGrp="1" noChangeArrowheads="1"/>
          </p:cNvSpPr>
          <p:nvPr>
            <p:ph type="body" sz="half" idx="1"/>
          </p:nvPr>
        </p:nvSpPr>
        <p:spPr>
          <a:xfrm>
            <a:off x="304800" y="2178050"/>
            <a:ext cx="8534400" cy="4495800"/>
          </a:xfrm>
          <a:noFill/>
          <a:ln/>
        </p:spPr>
        <p:txBody>
          <a:bodyPr/>
          <a:lstStyle/>
          <a:p>
            <a:pPr marL="381000" indent="-381000">
              <a:spcBef>
                <a:spcPct val="0"/>
              </a:spcBef>
              <a:spcAft>
                <a:spcPct val="50000"/>
              </a:spcAft>
            </a:pPr>
            <a:r>
              <a:rPr lang="en-US" sz="2100"/>
              <a:t>With today’s fast-paced evolution in science and technology, the competitiveness of every economy is dependent on how effective it can harness these advances in the best manner possible across industry, commerce and the delivery of services, both within the private and the public sector</a:t>
            </a:r>
          </a:p>
          <a:p>
            <a:pPr marL="381000" indent="-381000">
              <a:spcBef>
                <a:spcPct val="0"/>
              </a:spcBef>
              <a:spcAft>
                <a:spcPct val="50000"/>
              </a:spcAft>
            </a:pPr>
            <a:r>
              <a:rPr lang="en-US" sz="2100"/>
              <a:t>The need to continuously align our human resource base with international benchmarks is key to improving Egypt’s international competitiveness, and this is highlighted by a need for sustained lifelong learning in all sectors of the economy—including the Civil Service</a:t>
            </a:r>
          </a:p>
          <a:p>
            <a:pPr marL="381000" indent="-381000">
              <a:spcBef>
                <a:spcPct val="0"/>
              </a:spcBef>
              <a:spcAft>
                <a:spcPct val="50000"/>
              </a:spcAft>
            </a:pPr>
            <a:r>
              <a:rPr lang="en-US" sz="2100"/>
              <a:t>The Civil Service plays a crucial role in promoting Egypt’s prosperity, and in the welfare of its citizens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en-US" sz="3600" b="1"/>
              <a:t>The Case for Public Sector Management Training</a:t>
            </a:r>
          </a:p>
        </p:txBody>
      </p:sp>
      <p:sp>
        <p:nvSpPr>
          <p:cNvPr id="172035" name="Rectangle 3"/>
          <p:cNvSpPr>
            <a:spLocks noGrp="1" noChangeArrowheads="1"/>
          </p:cNvSpPr>
          <p:nvPr>
            <p:ph type="body" sz="half" idx="1"/>
          </p:nvPr>
        </p:nvSpPr>
        <p:spPr>
          <a:xfrm>
            <a:off x="304800" y="2178050"/>
            <a:ext cx="8534400" cy="4495800"/>
          </a:xfrm>
          <a:noFill/>
          <a:ln/>
        </p:spPr>
        <p:txBody>
          <a:bodyPr/>
          <a:lstStyle/>
          <a:p>
            <a:pPr marL="381000" indent="-381000">
              <a:lnSpc>
                <a:spcPct val="90000"/>
              </a:lnSpc>
              <a:spcBef>
                <a:spcPct val="0"/>
              </a:spcBef>
              <a:spcAft>
                <a:spcPct val="50000"/>
              </a:spcAft>
            </a:pPr>
            <a:r>
              <a:rPr lang="en-US" sz="2100"/>
              <a:t>With a continuous demand for better quality public services, there is a need for continuous improvement in performance in every organization within the Civil Service</a:t>
            </a:r>
          </a:p>
          <a:p>
            <a:pPr marL="838200" lvl="1" indent="-381000">
              <a:lnSpc>
                <a:spcPct val="90000"/>
              </a:lnSpc>
              <a:spcBef>
                <a:spcPct val="0"/>
              </a:spcBef>
              <a:spcAft>
                <a:spcPct val="50000"/>
              </a:spcAft>
            </a:pPr>
            <a:r>
              <a:rPr lang="en-US" sz="2100"/>
              <a:t>This improvement is needed as the pace and scale of change accelerates in an increasingly competitive global environment</a:t>
            </a:r>
          </a:p>
          <a:p>
            <a:pPr marL="381000" indent="-381000">
              <a:lnSpc>
                <a:spcPct val="90000"/>
              </a:lnSpc>
              <a:spcBef>
                <a:spcPct val="0"/>
              </a:spcBef>
              <a:spcAft>
                <a:spcPct val="50000"/>
              </a:spcAft>
            </a:pPr>
            <a:r>
              <a:rPr lang="en-US" sz="2100"/>
              <a:t>The Government’s use of new technology is paving the way for some of the most exciting programs for Egypt’s future</a:t>
            </a:r>
          </a:p>
          <a:p>
            <a:pPr marL="381000" indent="-381000">
              <a:lnSpc>
                <a:spcPct val="90000"/>
              </a:lnSpc>
              <a:spcBef>
                <a:spcPct val="0"/>
              </a:spcBef>
              <a:spcAft>
                <a:spcPct val="50000"/>
              </a:spcAft>
            </a:pPr>
            <a:r>
              <a:rPr lang="en-US" sz="2100"/>
              <a:t>Information technology is making it possible to deliver services in new and innovative ways, often directly to individuals or businesses </a:t>
            </a:r>
          </a:p>
          <a:p>
            <a:pPr marL="381000" indent="-381000">
              <a:lnSpc>
                <a:spcPct val="90000"/>
              </a:lnSpc>
              <a:spcBef>
                <a:spcPct val="0"/>
              </a:spcBef>
              <a:spcAft>
                <a:spcPct val="50000"/>
              </a:spcAft>
            </a:pPr>
            <a:r>
              <a:rPr lang="en-US" sz="2100"/>
              <a:t>This process will accelerate with more transactions taking place electronically as the population becomes more frequent users of new media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r>
              <a:rPr lang="en-US" sz="3600" b="1"/>
              <a:t>The Case for Public Sector Management Training</a:t>
            </a:r>
          </a:p>
        </p:txBody>
      </p:sp>
      <p:sp>
        <p:nvSpPr>
          <p:cNvPr id="174083" name="Rectangle 3"/>
          <p:cNvSpPr>
            <a:spLocks noGrp="1" noChangeArrowheads="1"/>
          </p:cNvSpPr>
          <p:nvPr>
            <p:ph type="body" sz="half" idx="1"/>
          </p:nvPr>
        </p:nvSpPr>
        <p:spPr>
          <a:xfrm>
            <a:off x="304800" y="2178050"/>
            <a:ext cx="8534400" cy="4495800"/>
          </a:xfrm>
          <a:noFill/>
          <a:ln/>
        </p:spPr>
        <p:txBody>
          <a:bodyPr/>
          <a:lstStyle/>
          <a:p>
            <a:pPr marL="381000" indent="-381000">
              <a:lnSpc>
                <a:spcPct val="90000"/>
              </a:lnSpc>
              <a:spcBef>
                <a:spcPct val="0"/>
              </a:spcBef>
              <a:spcAft>
                <a:spcPct val="50000"/>
              </a:spcAft>
            </a:pPr>
            <a:r>
              <a:rPr lang="en-US" sz="2100"/>
              <a:t>With a continuous demand for better quality public services, there is a need for continuous improvement in performance in every organization within the Civil Service</a:t>
            </a:r>
          </a:p>
          <a:p>
            <a:pPr marL="838200" lvl="1" indent="-381000">
              <a:lnSpc>
                <a:spcPct val="90000"/>
              </a:lnSpc>
              <a:spcBef>
                <a:spcPct val="0"/>
              </a:spcBef>
              <a:spcAft>
                <a:spcPct val="50000"/>
              </a:spcAft>
            </a:pPr>
            <a:r>
              <a:rPr lang="en-US" sz="2100"/>
              <a:t>This improvement is needed as the pace and scale of change accelerates in an increasingly competitive global environment</a:t>
            </a:r>
          </a:p>
          <a:p>
            <a:pPr marL="381000" indent="-381000">
              <a:lnSpc>
                <a:spcPct val="90000"/>
              </a:lnSpc>
              <a:spcBef>
                <a:spcPct val="0"/>
              </a:spcBef>
              <a:spcAft>
                <a:spcPct val="50000"/>
              </a:spcAft>
            </a:pPr>
            <a:r>
              <a:rPr lang="en-US" sz="2100"/>
              <a:t>The Government’s use of new technology is paving the way for some of the most exciting programs for Egypt’s future</a:t>
            </a:r>
          </a:p>
          <a:p>
            <a:pPr marL="381000" indent="-381000">
              <a:lnSpc>
                <a:spcPct val="90000"/>
              </a:lnSpc>
              <a:spcBef>
                <a:spcPct val="0"/>
              </a:spcBef>
              <a:spcAft>
                <a:spcPct val="50000"/>
              </a:spcAft>
            </a:pPr>
            <a:r>
              <a:rPr lang="en-US" sz="2100"/>
              <a:t>Information technology is making it possible to deliver services in new and innovative ways, often directly to individuals or businesses </a:t>
            </a:r>
          </a:p>
          <a:p>
            <a:pPr marL="381000" indent="-381000">
              <a:lnSpc>
                <a:spcPct val="90000"/>
              </a:lnSpc>
              <a:spcBef>
                <a:spcPct val="0"/>
              </a:spcBef>
              <a:spcAft>
                <a:spcPct val="50000"/>
              </a:spcAft>
            </a:pPr>
            <a:r>
              <a:rPr lang="en-US" sz="2100"/>
              <a:t>This process will accelerate with more transactions taking place electronically as the population becomes more frequent users of new media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r>
              <a:rPr lang="en-US" sz="3600" b="1"/>
              <a:t>The Case for Public Sector Management Training</a:t>
            </a:r>
          </a:p>
        </p:txBody>
      </p:sp>
      <p:sp>
        <p:nvSpPr>
          <p:cNvPr id="176131" name="Rectangle 3"/>
          <p:cNvSpPr>
            <a:spLocks noGrp="1" noChangeArrowheads="1"/>
          </p:cNvSpPr>
          <p:nvPr>
            <p:ph type="body" sz="half" idx="1"/>
          </p:nvPr>
        </p:nvSpPr>
        <p:spPr>
          <a:xfrm>
            <a:off x="304800" y="2178050"/>
            <a:ext cx="8534400" cy="4495800"/>
          </a:xfrm>
          <a:noFill/>
          <a:ln/>
        </p:spPr>
        <p:txBody>
          <a:bodyPr/>
          <a:lstStyle/>
          <a:p>
            <a:pPr marL="381000" indent="-381000">
              <a:spcBef>
                <a:spcPct val="0"/>
              </a:spcBef>
              <a:spcAft>
                <a:spcPct val="50000"/>
              </a:spcAft>
            </a:pPr>
            <a:r>
              <a:rPr lang="en-US" sz="2100"/>
              <a:t>As a result, the Civil Service must always be a step ahead in understanding and knowing how to best use and deploy these new technologies</a:t>
            </a:r>
          </a:p>
          <a:p>
            <a:pPr marL="381000" indent="-381000">
              <a:spcBef>
                <a:spcPct val="0"/>
              </a:spcBef>
              <a:spcAft>
                <a:spcPct val="50000"/>
              </a:spcAft>
            </a:pPr>
            <a:r>
              <a:rPr lang="en-US" sz="2100"/>
              <a:t>This will mean more integration of services for Civil Servants across the board, and more collaboration across the various departments within the Civil Service</a:t>
            </a:r>
          </a:p>
          <a:p>
            <a:pPr marL="381000" indent="-381000">
              <a:spcBef>
                <a:spcPct val="0"/>
              </a:spcBef>
              <a:spcAft>
                <a:spcPct val="50000"/>
              </a:spcAft>
            </a:pPr>
            <a:r>
              <a:rPr lang="en-US" sz="2100"/>
              <a:t>As such, there will be a need for comprehensive capacity building, especially at the managerial level, to ensure that our front line is well-equipped to lead the process of change and help our population take advantage of the new opportunities that technology makes available to them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en-US" sz="3600" b="1"/>
              <a:t>The Egyptian Civil Service:</a:t>
            </a:r>
            <a:br>
              <a:rPr lang="en-US" sz="3600" b="1"/>
            </a:br>
            <a:r>
              <a:rPr lang="en-US" sz="3600" b="1"/>
              <a:t>Key Responsibilities</a:t>
            </a:r>
          </a:p>
        </p:txBody>
      </p:sp>
      <p:sp>
        <p:nvSpPr>
          <p:cNvPr id="169989" name="Text Box 5"/>
          <p:cNvSpPr txBox="1">
            <a:spLocks noChangeArrowheads="1"/>
          </p:cNvSpPr>
          <p:nvPr/>
        </p:nvSpPr>
        <p:spPr bwMode="auto">
          <a:xfrm>
            <a:off x="952500" y="2362200"/>
            <a:ext cx="7239000" cy="762000"/>
          </a:xfrm>
          <a:prstGeom prst="rect">
            <a:avLst/>
          </a:prstGeom>
          <a:gradFill rotWithShape="1">
            <a:gsLst>
              <a:gs pos="0">
                <a:srgbClr val="000066"/>
              </a:gs>
              <a:gs pos="50000">
                <a:srgbClr val="1493AC"/>
              </a:gs>
              <a:gs pos="100000">
                <a:srgbClr val="000066"/>
              </a:gs>
            </a:gsLst>
            <a:lin ang="5400000" scaled="1"/>
          </a:gradFill>
          <a:ln w="9525">
            <a:noFill/>
            <a:miter lim="800000"/>
            <a:headEnd/>
            <a:tailEnd/>
          </a:ln>
          <a:effectLst/>
        </p:spPr>
        <p:txBody>
          <a:bodyPr anchor="ctr"/>
          <a:lstStyle/>
          <a:p>
            <a:pPr algn="ctr">
              <a:lnSpc>
                <a:spcPct val="85000"/>
              </a:lnSpc>
            </a:pPr>
            <a:r>
              <a:rPr kumimoji="1" lang="en-US" b="1">
                <a:solidFill>
                  <a:schemeClr val="bg1"/>
                </a:solidFill>
              </a:rPr>
              <a:t>Policy advice to Senior Officials</a:t>
            </a:r>
          </a:p>
        </p:txBody>
      </p:sp>
      <p:sp>
        <p:nvSpPr>
          <p:cNvPr id="169990" name="Text Box 6"/>
          <p:cNvSpPr txBox="1">
            <a:spLocks noChangeArrowheads="1"/>
          </p:cNvSpPr>
          <p:nvPr/>
        </p:nvSpPr>
        <p:spPr bwMode="auto">
          <a:xfrm>
            <a:off x="952500" y="3886200"/>
            <a:ext cx="7239000" cy="762000"/>
          </a:xfrm>
          <a:prstGeom prst="rect">
            <a:avLst/>
          </a:prstGeom>
          <a:gradFill rotWithShape="1">
            <a:gsLst>
              <a:gs pos="0">
                <a:srgbClr val="000066"/>
              </a:gs>
              <a:gs pos="50000">
                <a:srgbClr val="1493AC"/>
              </a:gs>
              <a:gs pos="100000">
                <a:srgbClr val="000066"/>
              </a:gs>
            </a:gsLst>
            <a:lin ang="5400000" scaled="1"/>
          </a:gradFill>
          <a:ln w="9525">
            <a:noFill/>
            <a:miter lim="800000"/>
            <a:headEnd/>
            <a:tailEnd/>
          </a:ln>
          <a:effectLst/>
        </p:spPr>
        <p:txBody>
          <a:bodyPr anchor="ctr"/>
          <a:lstStyle/>
          <a:p>
            <a:pPr algn="ctr">
              <a:lnSpc>
                <a:spcPct val="85000"/>
              </a:lnSpc>
            </a:pPr>
            <a:r>
              <a:rPr kumimoji="1" lang="en-US" b="1">
                <a:solidFill>
                  <a:schemeClr val="bg1"/>
                </a:solidFill>
              </a:rPr>
              <a:t>Responsible for ensuring that the policies of the Ministers are carried out</a:t>
            </a:r>
          </a:p>
        </p:txBody>
      </p:sp>
      <p:sp>
        <p:nvSpPr>
          <p:cNvPr id="169991" name="Text Box 7"/>
          <p:cNvSpPr txBox="1">
            <a:spLocks noChangeArrowheads="1"/>
          </p:cNvSpPr>
          <p:nvPr/>
        </p:nvSpPr>
        <p:spPr bwMode="auto">
          <a:xfrm>
            <a:off x="952500" y="5410200"/>
            <a:ext cx="7239000" cy="762000"/>
          </a:xfrm>
          <a:prstGeom prst="rect">
            <a:avLst/>
          </a:prstGeom>
          <a:gradFill rotWithShape="1">
            <a:gsLst>
              <a:gs pos="0">
                <a:srgbClr val="000066"/>
              </a:gs>
              <a:gs pos="50000">
                <a:srgbClr val="1493AC"/>
              </a:gs>
              <a:gs pos="100000">
                <a:srgbClr val="000066"/>
              </a:gs>
            </a:gsLst>
            <a:lin ang="5400000" scaled="1"/>
          </a:gradFill>
          <a:ln w="9525">
            <a:noFill/>
            <a:miter lim="800000"/>
            <a:headEnd/>
            <a:tailEnd/>
          </a:ln>
          <a:effectLst/>
        </p:spPr>
        <p:txBody>
          <a:bodyPr anchor="ctr"/>
          <a:lstStyle/>
          <a:p>
            <a:pPr algn="ctr">
              <a:lnSpc>
                <a:spcPct val="85000"/>
              </a:lnSpc>
            </a:pPr>
            <a:r>
              <a:rPr kumimoji="1" lang="en-US" b="1">
                <a:solidFill>
                  <a:schemeClr val="bg1"/>
                </a:solidFill>
              </a:rPr>
              <a:t>Delivery of a wide range of services to the public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US" b="1"/>
              <a:t>The Three Pillar Approach</a:t>
            </a:r>
          </a:p>
        </p:txBody>
      </p:sp>
      <p:sp>
        <p:nvSpPr>
          <p:cNvPr id="141316" name="AutoShape 4"/>
          <p:cNvSpPr>
            <a:spLocks noChangeArrowheads="1"/>
          </p:cNvSpPr>
          <p:nvPr/>
        </p:nvSpPr>
        <p:spPr bwMode="auto">
          <a:xfrm>
            <a:off x="3438525" y="2260600"/>
            <a:ext cx="2514600" cy="2174875"/>
          </a:xfrm>
          <a:prstGeom prst="triangle">
            <a:avLst>
              <a:gd name="adj" fmla="val 50000"/>
            </a:avLst>
          </a:prstGeom>
          <a:gradFill rotWithShape="1">
            <a:gsLst>
              <a:gs pos="0">
                <a:srgbClr val="CC0000">
                  <a:gamma/>
                  <a:shade val="46275"/>
                  <a:invGamma/>
                </a:srgbClr>
              </a:gs>
              <a:gs pos="50000">
                <a:srgbClr val="CC0000"/>
              </a:gs>
              <a:gs pos="100000">
                <a:srgbClr val="CC0000">
                  <a:gamma/>
                  <a:shade val="46275"/>
                  <a:invGamma/>
                </a:srgbClr>
              </a:gs>
            </a:gsLst>
            <a:lin ang="5400000" scaled="1"/>
          </a:gradFill>
          <a:ln w="9525">
            <a:solidFill>
              <a:schemeClr val="bg1"/>
            </a:solidFill>
            <a:miter lim="800000"/>
            <a:headEnd/>
            <a:tailEnd/>
          </a:ln>
          <a:effectLst/>
        </p:spPr>
        <p:txBody>
          <a:bodyPr wrap="none" anchor="ctr"/>
          <a:lstStyle/>
          <a:p>
            <a:pPr algn="ctr"/>
            <a:r>
              <a:rPr lang="en-US" b="1">
                <a:solidFill>
                  <a:schemeClr val="bg1"/>
                </a:solidFill>
              </a:rPr>
              <a:t>Planning</a:t>
            </a:r>
          </a:p>
          <a:p>
            <a:pPr algn="ctr">
              <a:spcBef>
                <a:spcPct val="50000"/>
              </a:spcBef>
            </a:pPr>
            <a:r>
              <a:rPr lang="en-US" sz="1400">
                <a:solidFill>
                  <a:schemeClr val="bg1"/>
                </a:solidFill>
              </a:rPr>
              <a:t>for ongoing</a:t>
            </a:r>
            <a:br>
              <a:rPr lang="en-US" sz="1400">
                <a:solidFill>
                  <a:schemeClr val="bg1"/>
                </a:solidFill>
              </a:rPr>
            </a:br>
            <a:r>
              <a:rPr lang="en-US" sz="1400">
                <a:solidFill>
                  <a:schemeClr val="bg1"/>
                </a:solidFill>
              </a:rPr>
              <a:t>skills </a:t>
            </a:r>
            <a:br>
              <a:rPr lang="en-US" sz="1400">
                <a:solidFill>
                  <a:schemeClr val="bg1"/>
                </a:solidFill>
              </a:rPr>
            </a:br>
            <a:r>
              <a:rPr lang="en-US" sz="1400">
                <a:solidFill>
                  <a:schemeClr val="bg1"/>
                </a:solidFill>
              </a:rPr>
              <a:t>development</a:t>
            </a:r>
          </a:p>
        </p:txBody>
      </p:sp>
      <p:sp>
        <p:nvSpPr>
          <p:cNvPr id="141317" name="AutoShape 5"/>
          <p:cNvSpPr>
            <a:spLocks noChangeArrowheads="1"/>
          </p:cNvSpPr>
          <p:nvPr/>
        </p:nvSpPr>
        <p:spPr bwMode="auto">
          <a:xfrm>
            <a:off x="2178050" y="4438650"/>
            <a:ext cx="2514600" cy="2174875"/>
          </a:xfrm>
          <a:prstGeom prst="triangle">
            <a:avLst>
              <a:gd name="adj" fmla="val 50000"/>
            </a:avLst>
          </a:prstGeom>
          <a:gradFill rotWithShape="1">
            <a:gsLst>
              <a:gs pos="0">
                <a:srgbClr val="F8A808"/>
              </a:gs>
              <a:gs pos="50000">
                <a:srgbClr val="F8A808">
                  <a:gamma/>
                  <a:tint val="73725"/>
                  <a:invGamma/>
                </a:srgbClr>
              </a:gs>
              <a:gs pos="100000">
                <a:srgbClr val="F8A808"/>
              </a:gs>
            </a:gsLst>
            <a:lin ang="5400000" scaled="1"/>
          </a:gradFill>
          <a:ln w="9525">
            <a:solidFill>
              <a:schemeClr val="bg1"/>
            </a:solidFill>
            <a:miter lim="800000"/>
            <a:headEnd/>
            <a:tailEnd/>
          </a:ln>
          <a:effectLst/>
        </p:spPr>
        <p:txBody>
          <a:bodyPr wrap="none" anchor="ctr"/>
          <a:lstStyle/>
          <a:p>
            <a:pPr algn="ctr">
              <a:spcAft>
                <a:spcPct val="50000"/>
              </a:spcAft>
            </a:pPr>
            <a:r>
              <a:rPr lang="en-US" b="1">
                <a:solidFill>
                  <a:srgbClr val="00006C"/>
                </a:solidFill>
              </a:rPr>
              <a:t>Training</a:t>
            </a:r>
          </a:p>
          <a:p>
            <a:pPr algn="ctr">
              <a:spcAft>
                <a:spcPct val="50000"/>
              </a:spcAft>
            </a:pPr>
            <a:r>
              <a:rPr lang="en-US" sz="1400">
                <a:solidFill>
                  <a:srgbClr val="00006C"/>
                </a:solidFill>
              </a:rPr>
              <a:t>and benchmarking</a:t>
            </a:r>
            <a:br>
              <a:rPr lang="en-US" sz="1400">
                <a:solidFill>
                  <a:srgbClr val="00006C"/>
                </a:solidFill>
              </a:rPr>
            </a:br>
            <a:r>
              <a:rPr lang="en-US" sz="1400">
                <a:solidFill>
                  <a:srgbClr val="00006C"/>
                </a:solidFill>
              </a:rPr>
              <a:t>to global standards</a:t>
            </a:r>
          </a:p>
        </p:txBody>
      </p:sp>
      <p:sp>
        <p:nvSpPr>
          <p:cNvPr id="141318" name="AutoShape 6"/>
          <p:cNvSpPr>
            <a:spLocks noChangeArrowheads="1"/>
          </p:cNvSpPr>
          <p:nvPr/>
        </p:nvSpPr>
        <p:spPr bwMode="auto">
          <a:xfrm>
            <a:off x="4718050" y="4438650"/>
            <a:ext cx="2514600" cy="2174875"/>
          </a:xfrm>
          <a:prstGeom prst="triangle">
            <a:avLst>
              <a:gd name="adj" fmla="val 50000"/>
            </a:avLst>
          </a:prstGeom>
          <a:gradFill rotWithShape="1">
            <a:gsLst>
              <a:gs pos="0">
                <a:srgbClr val="00006C"/>
              </a:gs>
              <a:gs pos="50000">
                <a:srgbClr val="0000CC"/>
              </a:gs>
              <a:gs pos="100000">
                <a:srgbClr val="00006C"/>
              </a:gs>
            </a:gsLst>
            <a:lin ang="5400000" scaled="1"/>
          </a:gradFill>
          <a:ln w="9525">
            <a:solidFill>
              <a:schemeClr val="bg1"/>
            </a:solidFill>
            <a:miter lim="800000"/>
            <a:headEnd/>
            <a:tailEnd/>
          </a:ln>
          <a:effectLst/>
        </p:spPr>
        <p:txBody>
          <a:bodyPr wrap="none" anchor="ctr"/>
          <a:lstStyle/>
          <a:p>
            <a:pPr algn="ctr">
              <a:spcAft>
                <a:spcPct val="50000"/>
              </a:spcAft>
            </a:pPr>
            <a:r>
              <a:rPr lang="en-US" b="1">
                <a:solidFill>
                  <a:schemeClr val="bg1"/>
                </a:solidFill>
              </a:rPr>
              <a:t>Evaluating</a:t>
            </a:r>
          </a:p>
          <a:p>
            <a:pPr algn="ctr"/>
            <a:r>
              <a:rPr lang="en-US" sz="1400">
                <a:solidFill>
                  <a:schemeClr val="bg1"/>
                </a:solidFill>
              </a:rPr>
              <a:t>Progress towards </a:t>
            </a:r>
            <a:br>
              <a:rPr lang="en-US" sz="1400">
                <a:solidFill>
                  <a:schemeClr val="bg1"/>
                </a:solidFill>
              </a:rPr>
            </a:br>
            <a:r>
              <a:rPr lang="en-US" sz="1400">
                <a:solidFill>
                  <a:schemeClr val="bg1"/>
                </a:solidFill>
              </a:rPr>
              <a:t>measurable goals</a:t>
            </a:r>
          </a:p>
        </p:txBody>
      </p:sp>
      <p:sp>
        <p:nvSpPr>
          <p:cNvPr id="141319" name="AutoShape 7"/>
          <p:cNvSpPr>
            <a:spLocks noChangeArrowheads="1"/>
          </p:cNvSpPr>
          <p:nvPr/>
        </p:nvSpPr>
        <p:spPr bwMode="auto">
          <a:xfrm flipV="1">
            <a:off x="3444875" y="4438650"/>
            <a:ext cx="2514600" cy="2174875"/>
          </a:xfrm>
          <a:prstGeom prst="triangle">
            <a:avLst>
              <a:gd name="adj" fmla="val 50000"/>
            </a:avLst>
          </a:prstGeom>
          <a:solidFill>
            <a:schemeClr val="tx1"/>
          </a:solidFill>
          <a:ln w="9525">
            <a:solidFill>
              <a:schemeClr val="bg1"/>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en-US" sz="3600" b="1"/>
              <a:t>Introducing the </a:t>
            </a:r>
            <a:br>
              <a:rPr lang="en-US" sz="3600" b="1"/>
            </a:br>
            <a:r>
              <a:rPr lang="en-US" sz="3600" b="1"/>
              <a:t>Managerial Culture</a:t>
            </a:r>
          </a:p>
        </p:txBody>
      </p:sp>
      <p:sp>
        <p:nvSpPr>
          <p:cNvPr id="143363" name="Rectangle 3"/>
          <p:cNvSpPr>
            <a:spLocks noGrp="1" noChangeArrowheads="1"/>
          </p:cNvSpPr>
          <p:nvPr>
            <p:ph type="body" sz="half" idx="1"/>
          </p:nvPr>
        </p:nvSpPr>
        <p:spPr>
          <a:xfrm>
            <a:off x="304800" y="2362200"/>
            <a:ext cx="8534400" cy="4311650"/>
          </a:xfrm>
          <a:noFill/>
          <a:ln/>
        </p:spPr>
        <p:txBody>
          <a:bodyPr/>
          <a:lstStyle/>
          <a:p>
            <a:pPr marL="381000" indent="-381000">
              <a:spcBef>
                <a:spcPct val="0"/>
              </a:spcBef>
              <a:spcAft>
                <a:spcPct val="75000"/>
              </a:spcAft>
            </a:pPr>
            <a:r>
              <a:rPr lang="en-US" sz="2000"/>
              <a:t>The focus of management training would be using existing frameworks for skills building, but with more professional management and certification</a:t>
            </a:r>
          </a:p>
          <a:p>
            <a:pPr marL="381000" indent="-381000">
              <a:spcBef>
                <a:spcPct val="0"/>
              </a:spcBef>
              <a:spcAft>
                <a:spcPct val="75000"/>
              </a:spcAft>
            </a:pPr>
            <a:r>
              <a:rPr lang="en-US" sz="2000"/>
              <a:t>The goal would be to ensure that managers have the capacity and expertise to engage and drive the strategic process with specialists across their broad range of teams, including specialists in fields like technology, finance, administration and more</a:t>
            </a:r>
          </a:p>
          <a:p>
            <a:pPr marL="381000" indent="-381000">
              <a:spcBef>
                <a:spcPct val="0"/>
              </a:spcBef>
              <a:spcAft>
                <a:spcPct val="75000"/>
              </a:spcAft>
            </a:pPr>
            <a:r>
              <a:rPr lang="en-US" sz="2000"/>
              <a:t>This would pave the way to a more viable development approach for enhancing the skills base for the specialists themselves, in a manner consistent with managerial needs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r>
              <a:rPr lang="en-US" sz="3600" b="1"/>
              <a:t>Overview of Skills Development Program for Management</a:t>
            </a:r>
          </a:p>
        </p:txBody>
      </p:sp>
      <p:sp>
        <p:nvSpPr>
          <p:cNvPr id="178179" name="Text Box 3"/>
          <p:cNvSpPr txBox="1">
            <a:spLocks noChangeArrowheads="1"/>
          </p:cNvSpPr>
          <p:nvPr/>
        </p:nvSpPr>
        <p:spPr bwMode="auto">
          <a:xfrm>
            <a:off x="952500" y="2286000"/>
            <a:ext cx="7239000" cy="762000"/>
          </a:xfrm>
          <a:prstGeom prst="rect">
            <a:avLst/>
          </a:prstGeom>
          <a:gradFill rotWithShape="1">
            <a:gsLst>
              <a:gs pos="0">
                <a:srgbClr val="000066"/>
              </a:gs>
              <a:gs pos="50000">
                <a:srgbClr val="1493AC"/>
              </a:gs>
              <a:gs pos="100000">
                <a:srgbClr val="000066"/>
              </a:gs>
            </a:gsLst>
            <a:lin ang="5400000" scaled="1"/>
          </a:gradFill>
          <a:ln w="9525">
            <a:noFill/>
            <a:miter lim="800000"/>
            <a:headEnd/>
            <a:tailEnd/>
          </a:ln>
          <a:effectLst/>
        </p:spPr>
        <p:txBody>
          <a:bodyPr anchor="ctr"/>
          <a:lstStyle/>
          <a:p>
            <a:pPr algn="ctr">
              <a:lnSpc>
                <a:spcPct val="85000"/>
              </a:lnSpc>
            </a:pPr>
            <a:r>
              <a:rPr kumimoji="1" lang="en-US" b="1">
                <a:solidFill>
                  <a:schemeClr val="bg1"/>
                </a:solidFill>
              </a:rPr>
              <a:t>Organizational Behavior</a:t>
            </a:r>
          </a:p>
        </p:txBody>
      </p:sp>
      <p:sp>
        <p:nvSpPr>
          <p:cNvPr id="178180" name="Text Box 4"/>
          <p:cNvSpPr txBox="1">
            <a:spLocks noChangeArrowheads="1"/>
          </p:cNvSpPr>
          <p:nvPr/>
        </p:nvSpPr>
        <p:spPr bwMode="auto">
          <a:xfrm>
            <a:off x="952500" y="3143250"/>
            <a:ext cx="7239000" cy="762000"/>
          </a:xfrm>
          <a:prstGeom prst="rect">
            <a:avLst/>
          </a:prstGeom>
          <a:gradFill rotWithShape="1">
            <a:gsLst>
              <a:gs pos="0">
                <a:srgbClr val="000066"/>
              </a:gs>
              <a:gs pos="50000">
                <a:srgbClr val="1493AC"/>
              </a:gs>
              <a:gs pos="100000">
                <a:srgbClr val="000066"/>
              </a:gs>
            </a:gsLst>
            <a:lin ang="5400000" scaled="1"/>
          </a:gradFill>
          <a:ln w="9525">
            <a:noFill/>
            <a:miter lim="800000"/>
            <a:headEnd/>
            <a:tailEnd/>
          </a:ln>
          <a:effectLst/>
        </p:spPr>
        <p:txBody>
          <a:bodyPr anchor="ctr"/>
          <a:lstStyle/>
          <a:p>
            <a:pPr algn="ctr">
              <a:lnSpc>
                <a:spcPct val="85000"/>
              </a:lnSpc>
            </a:pPr>
            <a:r>
              <a:rPr kumimoji="1" lang="en-US" b="1">
                <a:solidFill>
                  <a:schemeClr val="bg1"/>
                </a:solidFill>
              </a:rPr>
              <a:t>Finance for Non-Financial Managers</a:t>
            </a:r>
          </a:p>
        </p:txBody>
      </p:sp>
      <p:sp>
        <p:nvSpPr>
          <p:cNvPr id="178181" name="Text Box 5"/>
          <p:cNvSpPr txBox="1">
            <a:spLocks noChangeArrowheads="1"/>
          </p:cNvSpPr>
          <p:nvPr/>
        </p:nvSpPr>
        <p:spPr bwMode="auto">
          <a:xfrm>
            <a:off x="952500" y="5715000"/>
            <a:ext cx="7239000" cy="762000"/>
          </a:xfrm>
          <a:prstGeom prst="rect">
            <a:avLst/>
          </a:prstGeom>
          <a:gradFill rotWithShape="1">
            <a:gsLst>
              <a:gs pos="0">
                <a:srgbClr val="000066"/>
              </a:gs>
              <a:gs pos="50000">
                <a:srgbClr val="1493AC"/>
              </a:gs>
              <a:gs pos="100000">
                <a:srgbClr val="000066"/>
              </a:gs>
            </a:gsLst>
            <a:lin ang="5400000" scaled="1"/>
          </a:gradFill>
          <a:ln w="9525">
            <a:noFill/>
            <a:miter lim="800000"/>
            <a:headEnd/>
            <a:tailEnd/>
          </a:ln>
          <a:effectLst/>
        </p:spPr>
        <p:txBody>
          <a:bodyPr anchor="ctr"/>
          <a:lstStyle/>
          <a:p>
            <a:pPr algn="ctr">
              <a:lnSpc>
                <a:spcPct val="85000"/>
              </a:lnSpc>
            </a:pPr>
            <a:r>
              <a:rPr kumimoji="1" lang="en-US" b="1">
                <a:solidFill>
                  <a:schemeClr val="bg1"/>
                </a:solidFill>
              </a:rPr>
              <a:t>Professional Business English</a:t>
            </a:r>
          </a:p>
        </p:txBody>
      </p:sp>
      <p:sp>
        <p:nvSpPr>
          <p:cNvPr id="178182" name="Text Box 6"/>
          <p:cNvSpPr txBox="1">
            <a:spLocks noChangeArrowheads="1"/>
          </p:cNvSpPr>
          <p:nvPr/>
        </p:nvSpPr>
        <p:spPr bwMode="auto">
          <a:xfrm>
            <a:off x="952500" y="4000500"/>
            <a:ext cx="7239000" cy="762000"/>
          </a:xfrm>
          <a:prstGeom prst="rect">
            <a:avLst/>
          </a:prstGeom>
          <a:gradFill rotWithShape="1">
            <a:gsLst>
              <a:gs pos="0">
                <a:srgbClr val="000066"/>
              </a:gs>
              <a:gs pos="50000">
                <a:srgbClr val="1493AC"/>
              </a:gs>
              <a:gs pos="100000">
                <a:srgbClr val="000066"/>
              </a:gs>
            </a:gsLst>
            <a:lin ang="5400000" scaled="1"/>
          </a:gradFill>
          <a:ln w="9525">
            <a:noFill/>
            <a:miter lim="800000"/>
            <a:headEnd/>
            <a:tailEnd/>
          </a:ln>
          <a:effectLst/>
        </p:spPr>
        <p:txBody>
          <a:bodyPr anchor="ctr"/>
          <a:lstStyle/>
          <a:p>
            <a:pPr algn="ctr">
              <a:lnSpc>
                <a:spcPct val="85000"/>
              </a:lnSpc>
            </a:pPr>
            <a:r>
              <a:rPr kumimoji="1" lang="en-US" b="1">
                <a:solidFill>
                  <a:schemeClr val="bg1"/>
                </a:solidFill>
              </a:rPr>
              <a:t>Performance Appraisal/Key Government Regulations</a:t>
            </a:r>
          </a:p>
        </p:txBody>
      </p:sp>
      <p:sp>
        <p:nvSpPr>
          <p:cNvPr id="178183" name="Text Box 7"/>
          <p:cNvSpPr txBox="1">
            <a:spLocks noChangeArrowheads="1"/>
          </p:cNvSpPr>
          <p:nvPr/>
        </p:nvSpPr>
        <p:spPr bwMode="auto">
          <a:xfrm>
            <a:off x="952500" y="4857750"/>
            <a:ext cx="7239000" cy="762000"/>
          </a:xfrm>
          <a:prstGeom prst="rect">
            <a:avLst/>
          </a:prstGeom>
          <a:gradFill rotWithShape="1">
            <a:gsLst>
              <a:gs pos="0">
                <a:srgbClr val="000066"/>
              </a:gs>
              <a:gs pos="50000">
                <a:srgbClr val="1493AC"/>
              </a:gs>
              <a:gs pos="100000">
                <a:srgbClr val="000066"/>
              </a:gs>
            </a:gsLst>
            <a:lin ang="5400000" scaled="1"/>
          </a:gradFill>
          <a:ln w="9525">
            <a:noFill/>
            <a:miter lim="800000"/>
            <a:headEnd/>
            <a:tailEnd/>
          </a:ln>
          <a:effectLst/>
        </p:spPr>
        <p:txBody>
          <a:bodyPr anchor="ctr"/>
          <a:lstStyle/>
          <a:p>
            <a:pPr algn="ctr">
              <a:lnSpc>
                <a:spcPct val="85000"/>
              </a:lnSpc>
            </a:pPr>
            <a:r>
              <a:rPr kumimoji="1" lang="en-US" b="1">
                <a:solidFill>
                  <a:schemeClr val="bg1"/>
                </a:solidFill>
              </a:rPr>
              <a:t>Computing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Tahom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944</TotalTime>
  <Words>1258</Words>
  <Application>Microsoft Office PowerPoint</Application>
  <PresentationFormat>On-screen Show (4:3)</PresentationFormat>
  <Paragraphs>87</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Tahoma</vt:lpstr>
      <vt:lpstr>Times New Roman</vt:lpstr>
      <vt:lpstr>Wingdings</vt:lpstr>
      <vt:lpstr>Franklin Gothic Medium</vt:lpstr>
      <vt:lpstr>BankGothic Md BT</vt:lpstr>
      <vt:lpstr>Default Design</vt:lpstr>
      <vt:lpstr>Managerial Excellence in Egypt’ Public Sector</vt:lpstr>
      <vt:lpstr>The Case for Public Sector Management Training</vt:lpstr>
      <vt:lpstr>The Case for Public Sector Management Training</vt:lpstr>
      <vt:lpstr>The Case for Public Sector Management Training</vt:lpstr>
      <vt:lpstr>The Case for Public Sector Management Training</vt:lpstr>
      <vt:lpstr>The Egyptian Civil Service: Key Responsibilities</vt:lpstr>
      <vt:lpstr>The Three Pillar Approach</vt:lpstr>
      <vt:lpstr>Introducing the  Managerial Culture</vt:lpstr>
      <vt:lpstr>Overview of Skills Development Program for Management</vt:lpstr>
      <vt:lpstr>Organizational Behavior</vt:lpstr>
      <vt:lpstr>Finance for Non-Financial Managers</vt:lpstr>
      <vt:lpstr>Performance Appraisal</vt:lpstr>
      <vt:lpstr>Computing</vt:lpstr>
      <vt:lpstr>Professional Business English</vt:lpstr>
      <vt:lpstr>Course Characteristics</vt:lpstr>
    </vt:vector>
  </TitlesOfParts>
  <Company>The World Bank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Banks and Standard Corruption Practices in Select Developing Countries  CONFIDENTIAL</dc:title>
  <dc:creator>wb21797</dc:creator>
  <cp:lastModifiedBy>wb21797</cp:lastModifiedBy>
  <cp:revision>21</cp:revision>
  <dcterms:created xsi:type="dcterms:W3CDTF">2007-08-10T14:56:09Z</dcterms:created>
  <dcterms:modified xsi:type="dcterms:W3CDTF">2010-02-24T17:36:18Z</dcterms:modified>
</cp:coreProperties>
</file>