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1"/>
  </p:notes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10" r:id="rId12"/>
    <p:sldId id="341" r:id="rId13"/>
    <p:sldId id="311" r:id="rId14"/>
    <p:sldId id="366" r:id="rId15"/>
    <p:sldId id="312" r:id="rId16"/>
    <p:sldId id="313" r:id="rId17"/>
    <p:sldId id="282" r:id="rId18"/>
    <p:sldId id="284" r:id="rId19"/>
    <p:sldId id="359" r:id="rId20"/>
    <p:sldId id="360" r:id="rId21"/>
    <p:sldId id="361" r:id="rId22"/>
    <p:sldId id="378" r:id="rId23"/>
    <p:sldId id="379" r:id="rId24"/>
    <p:sldId id="380" r:id="rId25"/>
    <p:sldId id="288" r:id="rId26"/>
    <p:sldId id="290" r:id="rId27"/>
    <p:sldId id="291" r:id="rId28"/>
    <p:sldId id="293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a Blac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FF"/>
    <a:srgbClr val="DDB24E"/>
    <a:srgbClr val="75C223"/>
    <a:srgbClr val="178B40"/>
    <a:srgbClr val="FFB158"/>
    <a:srgbClr val="FFEA5B"/>
    <a:srgbClr val="FFFBE5"/>
    <a:srgbClr val="749805"/>
    <a:srgbClr val="DD2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F9A07-0996-354A-B535-57C2BD5DD877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5D9D-7844-A64F-8F43-5527EF984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6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95D9D-7844-A64F-8F43-5527EF9844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2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95D9D-7844-A64F-8F43-5527EF9844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95D9D-7844-A64F-8F43-5527EF9844D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7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53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53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0193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nance for Non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26" y="228600"/>
            <a:ext cx="7543800" cy="1219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162" y="1752600"/>
            <a:ext cx="7543801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5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75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6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3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34950" y="6483350"/>
            <a:ext cx="1733231" cy="292874"/>
            <a:chOff x="234950" y="6483350"/>
            <a:chExt cx="1733231" cy="292874"/>
          </a:xfrm>
        </p:grpSpPr>
        <p:sp>
          <p:nvSpPr>
            <p:cNvPr id="11" name="Rectangle 61"/>
            <p:cNvSpPr>
              <a:spLocks noChangeArrowheads="1"/>
            </p:cNvSpPr>
            <p:nvPr/>
          </p:nvSpPr>
          <p:spPr bwMode="auto">
            <a:xfrm>
              <a:off x="234950" y="6483350"/>
              <a:ext cx="292100" cy="29051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DFC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Oval 62"/>
            <p:cNvSpPr>
              <a:spLocks noChangeArrowheads="1"/>
            </p:cNvSpPr>
            <p:nvPr/>
          </p:nvSpPr>
          <p:spPr bwMode="auto">
            <a:xfrm>
              <a:off x="268288" y="6523038"/>
              <a:ext cx="225425" cy="214312"/>
            </a:xfrm>
            <a:prstGeom prst="ellipse">
              <a:avLst/>
            </a:prstGeom>
            <a:noFill/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Oval 63"/>
            <p:cNvSpPr>
              <a:spLocks noChangeArrowheads="1"/>
            </p:cNvSpPr>
            <p:nvPr/>
          </p:nvSpPr>
          <p:spPr bwMode="auto">
            <a:xfrm>
              <a:off x="342900" y="6523038"/>
              <a:ext cx="82550" cy="214312"/>
            </a:xfrm>
            <a:prstGeom prst="ellipse">
              <a:avLst/>
            </a:prstGeom>
            <a:noFill/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Line 64"/>
            <p:cNvSpPr>
              <a:spLocks noChangeShapeType="1"/>
            </p:cNvSpPr>
            <p:nvPr/>
          </p:nvSpPr>
          <p:spPr bwMode="auto">
            <a:xfrm>
              <a:off x="385763" y="6523038"/>
              <a:ext cx="0" cy="214312"/>
            </a:xfrm>
            <a:prstGeom prst="line">
              <a:avLst/>
            </a:prstGeom>
            <a:noFill/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65"/>
            <p:cNvSpPr>
              <a:spLocks noChangeShapeType="1"/>
            </p:cNvSpPr>
            <p:nvPr/>
          </p:nvSpPr>
          <p:spPr bwMode="auto">
            <a:xfrm>
              <a:off x="268288" y="6630988"/>
              <a:ext cx="225425" cy="0"/>
            </a:xfrm>
            <a:prstGeom prst="line">
              <a:avLst/>
            </a:prstGeom>
            <a:noFill/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Arc 66"/>
            <p:cNvSpPr>
              <a:spLocks/>
            </p:cNvSpPr>
            <p:nvPr/>
          </p:nvSpPr>
          <p:spPr bwMode="auto">
            <a:xfrm rot="8100000">
              <a:off x="319088" y="6510338"/>
              <a:ext cx="114300" cy="112712"/>
            </a:xfrm>
            <a:custGeom>
              <a:avLst/>
              <a:gdLst>
                <a:gd name="T0" fmla="*/ 0 w 21598"/>
                <a:gd name="T1" fmla="*/ 0 h 21600"/>
                <a:gd name="T2" fmla="*/ 2147483646 w 21598"/>
                <a:gd name="T3" fmla="*/ 2147483646 h 21600"/>
                <a:gd name="T4" fmla="*/ 0 w 21598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8" h="21600" fill="none" extrusionOk="0">
                  <a:moveTo>
                    <a:pt x="-1" y="0"/>
                  </a:moveTo>
                  <a:cubicBezTo>
                    <a:pt x="11810" y="0"/>
                    <a:pt x="21430" y="9485"/>
                    <a:pt x="21597" y="21294"/>
                  </a:cubicBezTo>
                </a:path>
                <a:path w="21598" h="21600" stroke="0" extrusionOk="0">
                  <a:moveTo>
                    <a:pt x="-1" y="0"/>
                  </a:moveTo>
                  <a:cubicBezTo>
                    <a:pt x="11810" y="0"/>
                    <a:pt x="21430" y="9485"/>
                    <a:pt x="21597" y="2129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DFC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rc 67"/>
            <p:cNvSpPr>
              <a:spLocks/>
            </p:cNvSpPr>
            <p:nvPr/>
          </p:nvSpPr>
          <p:spPr bwMode="auto">
            <a:xfrm rot="2640000">
              <a:off x="327025" y="6640513"/>
              <a:ext cx="119063" cy="114300"/>
            </a:xfrm>
            <a:custGeom>
              <a:avLst/>
              <a:gdLst>
                <a:gd name="T0" fmla="*/ 0 w 21598"/>
                <a:gd name="T1" fmla="*/ 2147483646 h 21598"/>
                <a:gd name="T2" fmla="*/ 2147483646 w 21598"/>
                <a:gd name="T3" fmla="*/ 0 h 21598"/>
                <a:gd name="T4" fmla="*/ 2147483646 w 21598"/>
                <a:gd name="T5" fmla="*/ 2147483646 h 215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8" h="21598" fill="none" extrusionOk="0">
                  <a:moveTo>
                    <a:pt x="0" y="21302"/>
                  </a:moveTo>
                  <a:cubicBezTo>
                    <a:pt x="160" y="9599"/>
                    <a:pt x="9611" y="153"/>
                    <a:pt x="21313" y="-1"/>
                  </a:cubicBezTo>
                </a:path>
                <a:path w="21598" h="21598" stroke="0" extrusionOk="0">
                  <a:moveTo>
                    <a:pt x="0" y="21302"/>
                  </a:moveTo>
                  <a:cubicBezTo>
                    <a:pt x="160" y="9599"/>
                    <a:pt x="9611" y="153"/>
                    <a:pt x="21313" y="-1"/>
                  </a:cubicBezTo>
                  <a:lnTo>
                    <a:pt x="21598" y="21598"/>
                  </a:lnTo>
                  <a:lnTo>
                    <a:pt x="0" y="21302"/>
                  </a:lnTo>
                  <a:close/>
                </a:path>
              </a:pathLst>
            </a:custGeom>
            <a:noFill/>
            <a:ln w="12700" cap="rnd">
              <a:solidFill>
                <a:srgbClr val="00DFC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68"/>
            <p:cNvSpPr>
              <a:spLocks noChangeArrowheads="1"/>
            </p:cNvSpPr>
            <p:nvPr/>
          </p:nvSpPr>
          <p:spPr bwMode="auto">
            <a:xfrm>
              <a:off x="523875" y="6499225"/>
              <a:ext cx="14443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0" rIns="92075" bIns="0">
              <a:spAutoFit/>
            </a:bodyPr>
            <a:lstStyle>
              <a:lvl1pPr defTabSz="9159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59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59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59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59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5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WORLD BANK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76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1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1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94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767840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22959" y="144780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34950" y="6483350"/>
            <a:ext cx="1733231" cy="292874"/>
            <a:chOff x="234950" y="6483350"/>
            <a:chExt cx="1733231" cy="292874"/>
          </a:xfrm>
        </p:grpSpPr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234950" y="6483350"/>
              <a:ext cx="292100" cy="29051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DFC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Oval 62"/>
            <p:cNvSpPr>
              <a:spLocks noChangeArrowheads="1"/>
            </p:cNvSpPr>
            <p:nvPr/>
          </p:nvSpPr>
          <p:spPr bwMode="auto">
            <a:xfrm>
              <a:off x="268288" y="6523038"/>
              <a:ext cx="225425" cy="214312"/>
            </a:xfrm>
            <a:prstGeom prst="ellipse">
              <a:avLst/>
            </a:prstGeom>
            <a:noFill/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Oval 63"/>
            <p:cNvSpPr>
              <a:spLocks noChangeArrowheads="1"/>
            </p:cNvSpPr>
            <p:nvPr/>
          </p:nvSpPr>
          <p:spPr bwMode="auto">
            <a:xfrm>
              <a:off x="342900" y="6523038"/>
              <a:ext cx="82550" cy="214312"/>
            </a:xfrm>
            <a:prstGeom prst="ellipse">
              <a:avLst/>
            </a:prstGeom>
            <a:noFill/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Line 64"/>
            <p:cNvSpPr>
              <a:spLocks noChangeShapeType="1"/>
            </p:cNvSpPr>
            <p:nvPr/>
          </p:nvSpPr>
          <p:spPr bwMode="auto">
            <a:xfrm>
              <a:off x="385763" y="6523038"/>
              <a:ext cx="0" cy="214312"/>
            </a:xfrm>
            <a:prstGeom prst="line">
              <a:avLst/>
            </a:prstGeom>
            <a:noFill/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65"/>
            <p:cNvSpPr>
              <a:spLocks noChangeShapeType="1"/>
            </p:cNvSpPr>
            <p:nvPr/>
          </p:nvSpPr>
          <p:spPr bwMode="auto">
            <a:xfrm>
              <a:off x="268288" y="6630988"/>
              <a:ext cx="225425" cy="0"/>
            </a:xfrm>
            <a:prstGeom prst="line">
              <a:avLst/>
            </a:prstGeom>
            <a:noFill/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Arc 66"/>
            <p:cNvSpPr>
              <a:spLocks/>
            </p:cNvSpPr>
            <p:nvPr/>
          </p:nvSpPr>
          <p:spPr bwMode="auto">
            <a:xfrm rot="8100000">
              <a:off x="319088" y="6510338"/>
              <a:ext cx="114300" cy="112712"/>
            </a:xfrm>
            <a:custGeom>
              <a:avLst/>
              <a:gdLst>
                <a:gd name="T0" fmla="*/ 0 w 21598"/>
                <a:gd name="T1" fmla="*/ 0 h 21600"/>
                <a:gd name="T2" fmla="*/ 2147483646 w 21598"/>
                <a:gd name="T3" fmla="*/ 2147483646 h 21600"/>
                <a:gd name="T4" fmla="*/ 0 w 21598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8" h="21600" fill="none" extrusionOk="0">
                  <a:moveTo>
                    <a:pt x="-1" y="0"/>
                  </a:moveTo>
                  <a:cubicBezTo>
                    <a:pt x="11810" y="0"/>
                    <a:pt x="21430" y="9485"/>
                    <a:pt x="21597" y="21294"/>
                  </a:cubicBezTo>
                </a:path>
                <a:path w="21598" h="21600" stroke="0" extrusionOk="0">
                  <a:moveTo>
                    <a:pt x="-1" y="0"/>
                  </a:moveTo>
                  <a:cubicBezTo>
                    <a:pt x="11810" y="0"/>
                    <a:pt x="21430" y="9485"/>
                    <a:pt x="21597" y="2129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DFC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rc 67"/>
            <p:cNvSpPr>
              <a:spLocks/>
            </p:cNvSpPr>
            <p:nvPr/>
          </p:nvSpPr>
          <p:spPr bwMode="auto">
            <a:xfrm rot="2640000">
              <a:off x="327025" y="6640513"/>
              <a:ext cx="119063" cy="114300"/>
            </a:xfrm>
            <a:custGeom>
              <a:avLst/>
              <a:gdLst>
                <a:gd name="T0" fmla="*/ 0 w 21598"/>
                <a:gd name="T1" fmla="*/ 2147483646 h 21598"/>
                <a:gd name="T2" fmla="*/ 2147483646 w 21598"/>
                <a:gd name="T3" fmla="*/ 0 h 21598"/>
                <a:gd name="T4" fmla="*/ 2147483646 w 21598"/>
                <a:gd name="T5" fmla="*/ 2147483646 h 215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8" h="21598" fill="none" extrusionOk="0">
                  <a:moveTo>
                    <a:pt x="0" y="21302"/>
                  </a:moveTo>
                  <a:cubicBezTo>
                    <a:pt x="160" y="9599"/>
                    <a:pt x="9611" y="153"/>
                    <a:pt x="21313" y="-1"/>
                  </a:cubicBezTo>
                </a:path>
                <a:path w="21598" h="21598" stroke="0" extrusionOk="0">
                  <a:moveTo>
                    <a:pt x="0" y="21302"/>
                  </a:moveTo>
                  <a:cubicBezTo>
                    <a:pt x="160" y="9599"/>
                    <a:pt x="9611" y="153"/>
                    <a:pt x="21313" y="-1"/>
                  </a:cubicBezTo>
                  <a:lnTo>
                    <a:pt x="21598" y="21598"/>
                  </a:lnTo>
                  <a:lnTo>
                    <a:pt x="0" y="21302"/>
                  </a:lnTo>
                  <a:close/>
                </a:path>
              </a:pathLst>
            </a:custGeom>
            <a:noFill/>
            <a:ln w="12700" cap="rnd">
              <a:solidFill>
                <a:srgbClr val="00DFC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tangle 68"/>
            <p:cNvSpPr>
              <a:spLocks noChangeArrowheads="1"/>
            </p:cNvSpPr>
            <p:nvPr/>
          </p:nvSpPr>
          <p:spPr bwMode="auto">
            <a:xfrm>
              <a:off x="523875" y="6499225"/>
              <a:ext cx="14443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0" rIns="92075" bIns="0">
              <a:spAutoFit/>
            </a:bodyPr>
            <a:lstStyle>
              <a:lvl1pPr defTabSz="9159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59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59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59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59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5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WORLD BANK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69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 INVESTING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86539" y="2688879"/>
            <a:ext cx="3168713" cy="2435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8721" y="2688880"/>
            <a:ext cx="3168713" cy="2435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162" y="1752600"/>
            <a:ext cx="7543801" cy="13617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amount of revenue an investment generates over a given period of time as a percentage of the original investment amount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7485" y="2843139"/>
            <a:ext cx="2571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/>
              <a:t>Example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Earlier example, the $1,000 investment &amp; $150 investment income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5303" y="2843139"/>
            <a:ext cx="257118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15% is the rate of return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8308" y="5432715"/>
            <a:ext cx="7061703" cy="814176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u="sng" dirty="0" smtClean="0"/>
              <a:t>Total return</a:t>
            </a:r>
            <a:r>
              <a:rPr lang="en-US" sz="1800" dirty="0" smtClean="0"/>
              <a:t>: actual rate of return of an investment. Includes interest, capital gains, dividends</a:t>
            </a:r>
          </a:p>
          <a:p>
            <a:pPr algn="ctr"/>
            <a:r>
              <a:rPr lang="en-US" sz="1800" u="sng" dirty="0" smtClean="0"/>
              <a:t>Real return</a:t>
            </a:r>
            <a:r>
              <a:rPr lang="en-US" sz="1800" dirty="0" smtClean="0"/>
              <a:t>: return on an investment adjusted for inflation</a:t>
            </a:r>
            <a:endParaRPr lang="en-US" sz="18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STOCKS TRADE?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Stock Exchange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Marketplace where brokers who represent investors meet to buy and sell securities</a:t>
            </a:r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endParaRPr lang="en-US" dirty="0"/>
          </a:p>
          <a:p>
            <a:pPr marL="117475" lvl="1" indent="0">
              <a:buNone/>
            </a:pPr>
            <a:r>
              <a:rPr lang="en-US" sz="2000" dirty="0" smtClean="0"/>
              <a:t>Two Primary Exchanges</a:t>
            </a:r>
          </a:p>
          <a:p>
            <a:pPr marL="525780" lvl="2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New York Stock Exchange</a:t>
            </a:r>
          </a:p>
          <a:p>
            <a:pPr marL="525780" lvl="2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NASDAQ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31899" y="238099"/>
            <a:ext cx="4800600" cy="886968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pic>
        <p:nvPicPr>
          <p:cNvPr id="17" name="Picture 16" descr="nasda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32" y="4438317"/>
            <a:ext cx="4451767" cy="10860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0337" y="5695083"/>
            <a:ext cx="684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**We use indexes and averages to track overall direction of the market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STOCK EXCHANGE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0163" y="1752600"/>
            <a:ext cx="3754836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Founded in 1792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Face-to-face trading floor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Broker to specialist to broker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Stocks traded on NYSE: GE, McDonald’s, Coke, WM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31899" y="238099"/>
            <a:ext cx="4800600" cy="886968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268577" y="1638677"/>
            <a:ext cx="3970076" cy="3390085"/>
            <a:chOff x="4399984" y="1638677"/>
            <a:chExt cx="4399984" cy="3757188"/>
          </a:xfrm>
        </p:grpSpPr>
        <p:sp>
          <p:nvSpPr>
            <p:cNvPr id="7" name="Rectangle 6"/>
            <p:cNvSpPr/>
            <p:nvPr/>
          </p:nvSpPr>
          <p:spPr>
            <a:xfrm>
              <a:off x="4399984" y="1638677"/>
              <a:ext cx="4399984" cy="37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35966" y="1811767"/>
              <a:ext cx="4132595" cy="3381847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NYSE FLOO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228" y="1998863"/>
              <a:ext cx="3883288" cy="3028913"/>
            </a:xfrm>
            <a:prstGeom prst="rect">
              <a:avLst/>
            </a:prstGeom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0162" y="1752600"/>
            <a:ext cx="3813319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“Virtual” over-the-counter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No central 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No floor brokers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Trading done through computers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Established in 1971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Tech-heavy listings – example: Facebook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206273" y="1636280"/>
            <a:ext cx="3279379" cy="2101199"/>
            <a:chOff x="740664" y="1589731"/>
            <a:chExt cx="3754812" cy="2405824"/>
          </a:xfrm>
        </p:grpSpPr>
        <p:sp>
          <p:nvSpPr>
            <p:cNvPr id="11" name="Rectangle 10"/>
            <p:cNvSpPr/>
            <p:nvPr/>
          </p:nvSpPr>
          <p:spPr>
            <a:xfrm>
              <a:off x="740664" y="1589731"/>
              <a:ext cx="3754812" cy="240582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nasdaq im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10" y="1653686"/>
              <a:ext cx="3480698" cy="226745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204771" y="3983524"/>
            <a:ext cx="3280881" cy="2102161"/>
            <a:chOff x="740664" y="4373376"/>
            <a:chExt cx="3754812" cy="2405824"/>
          </a:xfrm>
        </p:grpSpPr>
        <p:sp>
          <p:nvSpPr>
            <p:cNvPr id="12" name="Rectangle 11"/>
            <p:cNvSpPr/>
            <p:nvPr/>
          </p:nvSpPr>
          <p:spPr>
            <a:xfrm>
              <a:off x="740664" y="4373376"/>
              <a:ext cx="3754812" cy="240582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nasdaq faceboo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10" y="4495102"/>
              <a:ext cx="3535794" cy="2168292"/>
            </a:xfrm>
            <a:prstGeom prst="rect">
              <a:avLst/>
            </a:prstGeom>
          </p:spPr>
        </p:pic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NASDAQ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0162" y="1752600"/>
            <a:ext cx="4492329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u="sng" dirty="0" smtClean="0"/>
              <a:t>Dow Jones Industrial Index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 Oldest and best known index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Index of 30 widely held stocks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All companies are major factors in their industries</a:t>
            </a:r>
          </a:p>
          <a:p>
            <a:pPr marL="384048" lvl="2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u="sng" dirty="0" smtClean="0"/>
              <a:t>Standard &amp; Poor’s 500 Index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 Leading companies from all sectors of the economy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Benchmark for majority of growth mutual funds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14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687870" y="1655251"/>
            <a:ext cx="2538984" cy="2052657"/>
            <a:chOff x="5687870" y="1655251"/>
            <a:chExt cx="2538984" cy="2052657"/>
          </a:xfrm>
        </p:grpSpPr>
        <p:sp>
          <p:nvSpPr>
            <p:cNvPr id="11" name="Rectangle 10"/>
            <p:cNvSpPr/>
            <p:nvPr/>
          </p:nvSpPr>
          <p:spPr>
            <a:xfrm>
              <a:off x="5687870" y="1655251"/>
              <a:ext cx="2538984" cy="2052657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dji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065" y="1736731"/>
              <a:ext cx="2355493" cy="188969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687869" y="4073409"/>
            <a:ext cx="2538983" cy="1975487"/>
            <a:chOff x="5545307" y="4084444"/>
            <a:chExt cx="2681546" cy="2086410"/>
          </a:xfrm>
        </p:grpSpPr>
        <p:sp>
          <p:nvSpPr>
            <p:cNvPr id="12" name="Rectangle 11"/>
            <p:cNvSpPr/>
            <p:nvPr/>
          </p:nvSpPr>
          <p:spPr>
            <a:xfrm>
              <a:off x="5545307" y="4084444"/>
              <a:ext cx="2681546" cy="208641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&amp;p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870" y="4213249"/>
              <a:ext cx="2438400" cy="1828800"/>
            </a:xfrm>
            <a:prstGeom prst="rect">
              <a:avLst/>
            </a:prstGeom>
          </p:spPr>
        </p:pic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 JONES AND S&amp;P 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Stock price</a:t>
                </a:r>
                <a:r>
                  <a:rPr lang="en-US" dirty="0" smtClean="0"/>
                  <a:t> is</a:t>
                </a:r>
                <a:endParaRPr lang="en-US" u="sng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 Tied to how much investor’s perceive the entire company to be worth right now</a:t>
                </a:r>
              </a:p>
              <a:p>
                <a:pPr marL="384048" lvl="2" indent="0">
                  <a:buNone/>
                </a:pPr>
                <a:r>
                  <a:rPr lang="en-US" sz="1600" dirty="0" smtClean="0"/>
                  <a:t>AND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How much money the company is going to EARN in the future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82588" lvl="2" indent="-328613">
                  <a:buNone/>
                </a:pPr>
                <a:r>
                  <a:rPr lang="en-US" sz="2000" dirty="0" smtClean="0"/>
                  <a:t>Market Capitalization (market cap) = how much the total company is valued at</a:t>
                </a:r>
              </a:p>
              <a:p>
                <a:pPr marL="382588" lvl="2" indent="-328613">
                  <a:buNone/>
                </a:pPr>
                <a:endParaRPr lang="en-US" sz="2000" dirty="0"/>
              </a:p>
              <a:p>
                <a:pPr marL="382588" lvl="2" indent="-328613">
                  <a:buNone/>
                </a:pPr>
                <a:r>
                  <a:rPr lang="en-US" sz="2000" b="1" dirty="0" smtClean="0"/>
                  <a:t>Stock price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000" b="1" dirty="0" smtClean="0"/>
                  <a:t> Shares Outstanding</a:t>
                </a:r>
              </a:p>
              <a:p>
                <a:pPr marL="382588" lvl="2" indent="-328613">
                  <a:buNone/>
                </a:pPr>
                <a:r>
                  <a:rPr lang="en-US" sz="2000" dirty="0" smtClean="0"/>
                  <a:t>Pay attention to this and NOT just the stock price</a:t>
                </a:r>
                <a:endParaRPr lang="en-US" sz="20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74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STOCK PRICE COME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easy answer…</a:t>
            </a:r>
          </a:p>
          <a:p>
            <a:r>
              <a:rPr lang="en-US" b="1" dirty="0" smtClean="0"/>
              <a:t>Supply and Demand</a:t>
            </a:r>
            <a:endParaRPr lang="en-US" dirty="0" smtClean="0"/>
          </a:p>
          <a:p>
            <a:endParaRPr lang="en-US" b="1" dirty="0"/>
          </a:p>
          <a:p>
            <a:r>
              <a:rPr lang="en-US" dirty="0" smtClean="0"/>
              <a:t>More wanting to buy, less wanting to sell</a:t>
            </a:r>
          </a:p>
          <a:p>
            <a:r>
              <a:rPr lang="en-US" dirty="0" smtClean="0"/>
              <a:t>Less wanting to buy, more wanting to sell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 descr="SUPPLY DEM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26" y="2131626"/>
            <a:ext cx="2844800" cy="2857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STOCK PRICES TO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MAKE MONEY?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Investors make money in stocks in two ways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u="sng" dirty="0" smtClean="0"/>
              <a:t>Dividends</a:t>
            </a:r>
            <a:endParaRPr lang="en-US" u="sng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 smtClean="0"/>
              <a:t>Companies may make payment to shareholders as part of the profits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 smtClean="0"/>
              <a:t>Capital Gains (CG)</a:t>
            </a:r>
            <a:endParaRPr lang="en-US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 smtClean="0"/>
              <a:t> Investors purchase shares in companies with the expectation that the price of the share will increase. This increase in share value is a capital gain.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60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THINGS TO THINK ABOUT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No one way to pick stocks!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No fool proof formula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Come up with a strategy: A method for picking your stocks;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Are you interested in a specific industry? Sector?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Don’t put all your eggs in one basket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“Buy what you know. Stock tips are all around us. You can spot a good stock before Wall Street does.”</a:t>
            </a:r>
          </a:p>
          <a:p>
            <a:pPr marL="0" indent="0" algn="r">
              <a:buNone/>
            </a:pPr>
            <a:r>
              <a:rPr lang="en-US" dirty="0" smtClean="0"/>
              <a:t>- Peter Lynch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STOCKS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STOCKS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pc="300" dirty="0" smtClean="0"/>
              <a:t>GIVE AN EXAMPLE OF A STOCK WITH A GROWING MARKET</a:t>
            </a:r>
            <a:endParaRPr lang="en-US" sz="3200" spc="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STOCK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162" y="1752600"/>
            <a:ext cx="7543801" cy="1361792"/>
          </a:xfrm>
        </p:spPr>
        <p:txBody>
          <a:bodyPr/>
          <a:lstStyle/>
          <a:p>
            <a:r>
              <a:rPr lang="en-US" dirty="0" smtClean="0"/>
              <a:t>An everyday term used to talk about a place where stocks and bonds are “traded”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68721" y="2688880"/>
            <a:ext cx="3168713" cy="2435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86539" y="2688879"/>
            <a:ext cx="3168713" cy="2435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6539" y="3114392"/>
            <a:ext cx="25711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Companies use the stock market as a way to raise money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5303" y="2906643"/>
            <a:ext cx="2571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/>
              <a:t>Did you know?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The size of the world stock market is $36 trillion?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1. Go with what you know: You see companies growing all around you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2. Markets: Current and future – a project must have customers today and ever more tomorrow or it isn’t growing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3. Economic Cycle: Is the economy expanding or slowing?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4. Avoid obvious risks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5. Selecting stocks for the stock market game: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204" y="3703037"/>
            <a:ext cx="2371819" cy="25891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STOCK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1. </a:t>
            </a:r>
            <a:r>
              <a:rPr lang="en-US" u="sng" spc="300" dirty="0" smtClean="0"/>
              <a:t>GO WITH WHAT YOU KNOW</a:t>
            </a:r>
            <a:endParaRPr lang="en-US" u="sng" spc="3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dirty="0" smtClean="0"/>
              <a:t>What products do you really like?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What is popular among your friends?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Who makes it?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Do you think it will continue to be popular?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Make sure to do your homework: know what the company does and how it’s doing financially – look at the news; their annual reports</a:t>
            </a:r>
          </a:p>
          <a:p>
            <a:pPr marL="0" indent="0">
              <a:buNone/>
            </a:pPr>
            <a:r>
              <a:rPr lang="en-US" dirty="0" smtClean="0"/>
              <a:t>If you can’t explain what the company does, then you shouldn’t buy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STOCK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spc="300" dirty="0" smtClean="0"/>
              <a:t>2. MARKETS</a:t>
            </a:r>
          </a:p>
          <a:p>
            <a:pPr marL="0" indent="0">
              <a:buNone/>
            </a:pPr>
            <a:r>
              <a:rPr lang="en-US" dirty="0" smtClean="0"/>
              <a:t>A project must have customers today and even more tomorrow or it isn’t growing.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dirty="0" smtClean="0"/>
              <a:t>Does almost everyone own the product the company makes?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Stocks of a rapidly growing company are more likely to increase in price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What are the prospects for the company overseas? Think McDonald’s, Starbucks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Demographics also affect current and future markets: Will a large percentage of the population want this product? (ex. Facebook)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STOCK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u="sng" spc="300" dirty="0"/>
              <a:t>3</a:t>
            </a:r>
            <a:r>
              <a:rPr lang="en-US" sz="2200" u="sng" spc="300" dirty="0" smtClean="0"/>
              <a:t>. ECONOMIC CYCLE</a:t>
            </a:r>
          </a:p>
          <a:p>
            <a:pPr marL="0" indent="0">
              <a:buNone/>
            </a:pPr>
            <a:r>
              <a:rPr lang="en-US" sz="2200" dirty="0" smtClean="0"/>
              <a:t>Is the economy expanding or slowing?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How do you think the economy is doing? Is it growing or slowing?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GROWING ECONOMY: People who want jobs have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SLOWING ECONOMY: High unemployment; companies cut back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EXPANSION: Cyclical stocks in industries such as cars, appliances, raw materials like aluminum, steels, cement, tools &amp; equipment offer much higher returns and growth potential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RECESSION: stocks in defensive industries such as medicines, food, clothing, public utilities, etc. (generally decline less than stocks in other industries)</a:t>
            </a: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STOCK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u="sng" spc="300" dirty="0" smtClean="0"/>
              <a:t>4. AVOID OBVIOUS RISKS</a:t>
            </a: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Beware of front page stories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When a stock or company gets a headline, it means everyone else knows about it too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You may want to stick with boring stocks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u="sng" dirty="0" smtClean="0"/>
              <a:t>Evaluate current industry conditions</a:t>
            </a:r>
            <a:r>
              <a:rPr lang="en-US" sz="2200" dirty="0" smtClean="0"/>
              <a:t>: Industries include: transportation, automotive, food &amp; beverage, retail/apparel, health care, entertainment, communication, utilities, financial and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Do current events affect the businesses in the industry you’d like to invest in?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Will technology innovations affect your industry?</a:t>
            </a: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STOCK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0162" y="1752600"/>
            <a:ext cx="5243767" cy="4023360"/>
          </a:xfrm>
        </p:spPr>
        <p:txBody>
          <a:bodyPr/>
          <a:lstStyle/>
          <a:p>
            <a:r>
              <a:rPr lang="en-US" dirty="0" smtClean="0"/>
              <a:t>You buy stocks through a broker</a:t>
            </a:r>
          </a:p>
          <a:p>
            <a:r>
              <a:rPr lang="en-US" dirty="0" smtClean="0"/>
              <a:t>Markets are open from 9:30am to 4:00pm</a:t>
            </a:r>
          </a:p>
          <a:p>
            <a:r>
              <a:rPr lang="en-US" dirty="0" smtClean="0"/>
              <a:t>Full service or discount broker</a:t>
            </a:r>
          </a:p>
          <a:p>
            <a:r>
              <a:rPr lang="en-US" u="sng" dirty="0" smtClean="0"/>
              <a:t>Commission</a:t>
            </a:r>
            <a:r>
              <a:rPr lang="en-US" dirty="0" smtClean="0"/>
              <a:t>: the fee you pay the broker to buy and sell the stock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25</a:t>
            </a:fld>
            <a:endParaRPr lang="en-US"/>
          </a:p>
        </p:txBody>
      </p:sp>
      <p:pic>
        <p:nvPicPr>
          <p:cNvPr id="10" name="Picture 9" descr="etra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4" y="4207029"/>
            <a:ext cx="2094604" cy="1568931"/>
          </a:xfrm>
          <a:prstGeom prst="rect">
            <a:avLst/>
          </a:prstGeom>
        </p:spPr>
      </p:pic>
      <p:pic>
        <p:nvPicPr>
          <p:cNvPr id="11" name="Picture 10" descr="J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45" y="2167593"/>
            <a:ext cx="2075222" cy="1698670"/>
          </a:xfrm>
          <a:prstGeom prst="rect">
            <a:avLst/>
          </a:prstGeom>
        </p:spPr>
      </p:pic>
      <p:pic>
        <p:nvPicPr>
          <p:cNvPr id="8" name="Picture 7" descr="schwa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82" y="4171062"/>
            <a:ext cx="2370285" cy="1568931"/>
          </a:xfrm>
          <a:prstGeom prst="rect">
            <a:avLst/>
          </a:prstGeom>
        </p:spPr>
      </p:pic>
      <p:pic>
        <p:nvPicPr>
          <p:cNvPr id="9" name="Picture 8" descr="Merrill Lyn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13" y="4207029"/>
            <a:ext cx="2790191" cy="154067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STOCKS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40163" y="1752600"/>
            <a:ext cx="2754064" cy="4277008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Market order</a:t>
            </a:r>
            <a:r>
              <a:rPr lang="en-US" dirty="0" smtClean="0"/>
              <a:t>: you buy or sell the stock at its current price</a:t>
            </a:r>
          </a:p>
          <a:p>
            <a:r>
              <a:rPr lang="en-US" u="sng" dirty="0" smtClean="0"/>
              <a:t>Limit order</a:t>
            </a:r>
            <a:r>
              <a:rPr lang="en-US" dirty="0" smtClean="0"/>
              <a:t>: you specify the price you will buy or sell the stock price at – when and if the market price reaches your limit-order price, the order is exhausted</a:t>
            </a:r>
          </a:p>
          <a:p>
            <a:r>
              <a:rPr lang="en-US" u="sng" dirty="0" smtClean="0"/>
              <a:t>Sell short</a:t>
            </a:r>
            <a:r>
              <a:rPr lang="en-US" dirty="0" smtClean="0"/>
              <a:t>: borrow from the brokerage house and sells to another;</a:t>
            </a:r>
          </a:p>
          <a:p>
            <a:r>
              <a:rPr lang="en-US" u="sng" dirty="0" smtClean="0"/>
              <a:t>Buy to cover</a:t>
            </a:r>
            <a:r>
              <a:rPr lang="en-US" dirty="0" smtClean="0"/>
              <a:t>: must buy those shares back at some point in time and return them to the lender</a:t>
            </a:r>
            <a:endParaRPr lang="en-US" u="sn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 descr="Screen Shot 2014-04-05 at 8.55.51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79" y="1803344"/>
            <a:ext cx="4979744" cy="392187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PLACE AN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4071" y="5546002"/>
            <a:ext cx="7543801" cy="537927"/>
          </a:xfrm>
        </p:spPr>
        <p:txBody>
          <a:bodyPr/>
          <a:lstStyle/>
          <a:p>
            <a:r>
              <a:rPr lang="en-US" dirty="0" smtClean="0"/>
              <a:t>A way to keep track of stocks/securities you’re interested 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27</a:t>
            </a:fld>
            <a:endParaRPr lang="en-US"/>
          </a:p>
        </p:txBody>
      </p:sp>
      <p:pic>
        <p:nvPicPr>
          <p:cNvPr id="12" name="Picture 11" descr="Screen Shot 2014-04-05 at 9.04.2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72" y="1752600"/>
            <a:ext cx="6718507" cy="35739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WATCHLIST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PERFORMANCE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40162" y="1752600"/>
            <a:ext cx="7543801" cy="172393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Real rate of return:</a:t>
            </a:r>
            <a:r>
              <a:rPr lang="en-US" dirty="0" smtClean="0"/>
              <a:t> subtract inflation from nominal rate of return</a:t>
            </a:r>
          </a:p>
          <a:p>
            <a:endParaRPr lang="en-US" u="sng" dirty="0"/>
          </a:p>
          <a:p>
            <a:pPr marL="0" indent="0">
              <a:buNone/>
            </a:pPr>
            <a:r>
              <a:rPr lang="en-US" u="sng" dirty="0" smtClean="0"/>
              <a:t>Total return</a:t>
            </a:r>
            <a:r>
              <a:rPr lang="en-US" dirty="0" smtClean="0"/>
              <a:t>: actual rate of return. Includes interest, capital gains, dividends and distributions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 descr="Screen Shot 2014-04-05 at 9.09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2" y="4023360"/>
            <a:ext cx="7518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know when to get out</a:t>
            </a:r>
          </a:p>
          <a:p>
            <a:r>
              <a:rPr lang="en-US" dirty="0" smtClean="0"/>
              <a:t>Fundamentals change: </a:t>
            </a:r>
          </a:p>
          <a:p>
            <a:r>
              <a:rPr lang="en-US" dirty="0" smtClean="0"/>
              <a:t>Dividend is cut</a:t>
            </a:r>
          </a:p>
          <a:p>
            <a:r>
              <a:rPr lang="en-US" dirty="0" smtClean="0"/>
              <a:t>You reach your target price</a:t>
            </a:r>
          </a:p>
          <a:p>
            <a:r>
              <a:rPr lang="en-US" dirty="0" smtClean="0"/>
              <a:t>What Is Your Return?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 descr="dic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39" y="4032740"/>
            <a:ext cx="2080260" cy="2080260"/>
          </a:xfrm>
          <a:prstGeom prst="rect">
            <a:avLst/>
          </a:prstGeom>
        </p:spPr>
      </p:pic>
      <p:pic>
        <p:nvPicPr>
          <p:cNvPr id="5" name="Picture 4" descr="dic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74" y="4032741"/>
            <a:ext cx="2075386" cy="2075386"/>
          </a:xfrm>
          <a:prstGeom prst="rect">
            <a:avLst/>
          </a:prstGeom>
        </p:spPr>
      </p:pic>
      <p:pic>
        <p:nvPicPr>
          <p:cNvPr id="6" name="Picture 5" descr="dic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04" y="4032741"/>
            <a:ext cx="2080259" cy="20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86539" y="2688879"/>
            <a:ext cx="3168713" cy="2435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8721" y="2688880"/>
            <a:ext cx="3168713" cy="2435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162" y="1752600"/>
            <a:ext cx="7543801" cy="1361792"/>
          </a:xfrm>
        </p:spPr>
        <p:txBody>
          <a:bodyPr/>
          <a:lstStyle/>
          <a:p>
            <a:r>
              <a:rPr lang="en-US" dirty="0" smtClean="0"/>
              <a:t>Reducing risk by investing in different kinds of securities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267485" y="2843139"/>
            <a:ext cx="257118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Limit your risk exposure to a specific investment – choose stocks that are made up of different industries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5303" y="2843139"/>
            <a:ext cx="257118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portfolio with all technology stocks is not diversified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56826" y="5821001"/>
            <a:ext cx="7543801" cy="4790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smtClean="0"/>
              <a:t>Portfolio</a:t>
            </a:r>
            <a:r>
              <a:rPr lang="en-US" sz="1800" dirty="0" smtClean="0"/>
              <a:t>: a collection of investments</a:t>
            </a:r>
            <a:endParaRPr lang="en-US" sz="1800" u="sng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86539" y="2688879"/>
            <a:ext cx="3168713" cy="2435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8721" y="2688880"/>
            <a:ext cx="3168713" cy="2435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162" y="1752600"/>
            <a:ext cx="7543801" cy="1361792"/>
          </a:xfrm>
        </p:spPr>
        <p:txBody>
          <a:bodyPr/>
          <a:lstStyle/>
          <a:p>
            <a:r>
              <a:rPr lang="en-US" dirty="0" smtClean="0"/>
              <a:t>The degree of uncertainty you can handle in regard to a negative change in the value of your investment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267485" y="2843139"/>
            <a:ext cx="2571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What would you do if you woke up one day and your stock lost half its value?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5303" y="2843139"/>
            <a:ext cx="2571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Don’t take unnecessary risk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92125" y="5432715"/>
            <a:ext cx="2873202" cy="4790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Take the Risk Tolerance quiz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86539" y="2688879"/>
            <a:ext cx="3168713" cy="2435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8721" y="2688880"/>
            <a:ext cx="3168713" cy="2435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162" y="1752600"/>
            <a:ext cx="7543801" cy="13617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Using borrowed capital to increase the potential return of an investment 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267485" y="2843139"/>
            <a:ext cx="25711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/>
              <a:t>Example</a:t>
            </a:r>
            <a:r>
              <a:rPr lang="en-US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Margin: borrowing money from your brokerage firm to buy securities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5303" y="2843139"/>
            <a:ext cx="257118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Margin is EXTREMELY risky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86539" y="2688879"/>
            <a:ext cx="3168713" cy="2435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8721" y="2688880"/>
            <a:ext cx="3168713" cy="2435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162" y="1752600"/>
            <a:ext cx="7543801" cy="1361792"/>
          </a:xfrm>
        </p:spPr>
        <p:txBody>
          <a:bodyPr/>
          <a:lstStyle/>
          <a:p>
            <a:r>
              <a:rPr lang="en-US" dirty="0" smtClean="0"/>
              <a:t>A distribution of a portion of a company’s earnings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267485" y="2843139"/>
            <a:ext cx="25711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Quoted in terms of dollar amount each share receives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5303" y="2843139"/>
            <a:ext cx="257118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Dividends can be cash, stock or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86539" y="2688879"/>
            <a:ext cx="3168713" cy="2435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8721" y="2688880"/>
            <a:ext cx="3168713" cy="2435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162" y="1752600"/>
            <a:ext cx="7543801" cy="1361792"/>
          </a:xfrm>
        </p:spPr>
        <p:txBody>
          <a:bodyPr/>
          <a:lstStyle/>
          <a:p>
            <a:r>
              <a:rPr lang="en-US" dirty="0" smtClean="0"/>
              <a:t>Interest that is paid on both the interest and the principal of an investment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267485" y="2843139"/>
            <a:ext cx="25711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/>
              <a:t>Example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If you got 15% interest on your $1,000 investment the first year and end up with $150 interest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5303" y="2843139"/>
            <a:ext cx="257118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If I didn’t take the money out, the second year I would get 15% interest on both the $1,000 and the $150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8308" y="5432715"/>
            <a:ext cx="7061703" cy="4790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This is why it’s so important to let your money grow in your account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86539" y="2688879"/>
            <a:ext cx="3168713" cy="2435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8721" y="2688880"/>
            <a:ext cx="3168713" cy="2435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162" y="1752600"/>
            <a:ext cx="7543801" cy="1361792"/>
          </a:xfrm>
        </p:spPr>
        <p:txBody>
          <a:bodyPr/>
          <a:lstStyle/>
          <a:p>
            <a:r>
              <a:rPr lang="en-US" dirty="0" smtClean="0"/>
              <a:t>A stock or any other security that represents an ownership interest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267485" y="2843139"/>
            <a:ext cx="2571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/>
              <a:t>Example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Apple, Google, Facebook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5303" y="2843139"/>
            <a:ext cx="2571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There are almost 9,000 stocks in the U.S.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86539" y="2688879"/>
            <a:ext cx="3168713" cy="2435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8721" y="2688880"/>
            <a:ext cx="3168713" cy="2435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162" y="1752600"/>
            <a:ext cx="7543801" cy="13617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Balancing the risk vs. reward in your portfolio by adjusting percentages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7485" y="2843139"/>
            <a:ext cx="2571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/>
              <a:t>Example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third of your money in stocks, a third in bonds and a third in cash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5303" y="2843139"/>
            <a:ext cx="257118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Invest across different categories of investments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e_theme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nce_theme" id="{CB6E60C2-B79E-49D7-9436-3670AC4FB511}" vid="{4F369FA4-51C7-4387-92A7-CC970FFB7D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Finance_theme</Template>
  <TotalTime>4390</TotalTime>
  <Words>1488</Words>
  <Application>Microsoft Office PowerPoint</Application>
  <PresentationFormat>On-screen Show (4:3)</PresentationFormat>
  <Paragraphs>204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Finance_theme</vt:lpstr>
      <vt:lpstr>VIRTUAL INVESTING</vt:lpstr>
      <vt:lpstr>THE STOCK MARKET</vt:lpstr>
      <vt:lpstr>DIVERSIFICATION</vt:lpstr>
      <vt:lpstr>RISK TOLERANCE</vt:lpstr>
      <vt:lpstr>LEVERAGE</vt:lpstr>
      <vt:lpstr>DIVIDEND</vt:lpstr>
      <vt:lpstr>COMPOUND INTEREST</vt:lpstr>
      <vt:lpstr>EQUITY</vt:lpstr>
      <vt:lpstr>ASSET ALLOCATION</vt:lpstr>
      <vt:lpstr>RATE OF RETURN</vt:lpstr>
      <vt:lpstr>HOW DO STOCKS TRADE?</vt:lpstr>
      <vt:lpstr>NEW YORK STOCK EXCHANGE</vt:lpstr>
      <vt:lpstr>NASDAQ</vt:lpstr>
      <vt:lpstr>DOW JONES AND S&amp;P 500</vt:lpstr>
      <vt:lpstr>WHERE DOES THE STOCK PRICE COME FROM?</vt:lpstr>
      <vt:lpstr>WHAT CAUSES STOCK PRICES TO CHANGE?</vt:lpstr>
      <vt:lpstr>HOW DO YOU MAKE MONEY?</vt:lpstr>
      <vt:lpstr>SELECTING STOCKS</vt:lpstr>
      <vt:lpstr>SELECTING STOCKS</vt:lpstr>
      <vt:lpstr>STRATEGIES FOR STOCK SELECTION</vt:lpstr>
      <vt:lpstr>STRATEGIES FOR STOCK SELECTION</vt:lpstr>
      <vt:lpstr>STRATEGIES FOR STOCK SELECTION</vt:lpstr>
      <vt:lpstr>STRATEGIES FOR STOCK SELECTION</vt:lpstr>
      <vt:lpstr>STRATEGIES FOR STOCK SELECTION</vt:lpstr>
      <vt:lpstr>BUYING STOCKS</vt:lpstr>
      <vt:lpstr>HOW TO PLACE AN ORDER</vt:lpstr>
      <vt:lpstr>CREATE A WATCHLIST</vt:lpstr>
      <vt:lpstr>EVALUATING PERFORMANCE</vt:lpstr>
      <vt:lpstr>WHEN TO SELL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Mina Black</dc:creator>
  <cp:lastModifiedBy>Alice Mae Maltby</cp:lastModifiedBy>
  <cp:revision>489</cp:revision>
  <dcterms:created xsi:type="dcterms:W3CDTF">2012-10-10T22:11:56Z</dcterms:created>
  <dcterms:modified xsi:type="dcterms:W3CDTF">2016-06-22T21:11:47Z</dcterms:modified>
</cp:coreProperties>
</file>