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1"/>
  </p:notesMasterIdLst>
  <p:sldIdLst>
    <p:sldId id="27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F43C5BBA-5CA5-4E42-8594-A98A31B907D3}" type="datetimeFigureOut">
              <a:rPr lang="en-US" smtClean="0"/>
              <a:t>6/22/2016</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D81B460-964D-403A-A263-1A8E88E9718F}" type="slidenum">
              <a:rPr lang="en-US" smtClean="0"/>
              <a:t>‹#›</a:t>
            </a:fld>
            <a:endParaRPr lang="en-US"/>
          </a:p>
        </p:txBody>
      </p:sp>
    </p:spTree>
    <p:extLst>
      <p:ext uri="{BB962C8B-B14F-4D97-AF65-F5344CB8AC3E}">
        <p14:creationId xmlns:p14="http://schemas.microsoft.com/office/powerpoint/2010/main" val="128258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1B460-964D-403A-A263-1A8E88E9718F}" type="slidenum">
              <a:rPr lang="en-US" smtClean="0"/>
              <a:t>19</a:t>
            </a:fld>
            <a:endParaRPr lang="en-US"/>
          </a:p>
        </p:txBody>
      </p:sp>
    </p:spTree>
    <p:extLst>
      <p:ext uri="{BB962C8B-B14F-4D97-AF65-F5344CB8AC3E}">
        <p14:creationId xmlns:p14="http://schemas.microsoft.com/office/powerpoint/2010/main" val="3628779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1155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22961" y="6459786"/>
            <a:ext cx="1854203" cy="365125"/>
          </a:xfrm>
          <a:prstGeom prst="rect">
            <a:avLst/>
          </a:prstGeom>
        </p:spPr>
        <p:txBody>
          <a:bodyPr/>
          <a:lstStyle/>
          <a:p>
            <a:pPr algn="ctr"/>
            <a:endParaRPr lang="en-US" dirty="0">
              <a:solidFill>
                <a:prstClr val="white"/>
              </a:solidFill>
            </a:endParaRPr>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pPr algn="ctr"/>
            <a:endParaRPr lang="en-US" dirty="0">
              <a:solidFill>
                <a:prstClr val="white"/>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494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22961" y="6459786"/>
            <a:ext cx="1854203" cy="365125"/>
          </a:xfrm>
          <a:prstGeom prst="rect">
            <a:avLst/>
          </a:prstGeom>
        </p:spPr>
        <p:txBody>
          <a:bodyPr/>
          <a:lstStyle/>
          <a:p>
            <a:pPr algn="ctr"/>
            <a:endParaRPr lang="en-US" dirty="0">
              <a:solidFill>
                <a:prstClr val="white"/>
              </a:solidFill>
            </a:endParaRPr>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pPr algn="ctr"/>
            <a:endParaRPr lang="en-US" dirty="0">
              <a:solidFill>
                <a:prstClr val="white"/>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92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476250"/>
            <a:ext cx="7086600" cy="12763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2133600"/>
            <a:ext cx="7772400" cy="4114800"/>
          </a:xfrm>
        </p:spPr>
        <p:txBody>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315029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Finance for NonFinancials">
    <p:spTree>
      <p:nvGrpSpPr>
        <p:cNvPr id="1" name=""/>
        <p:cNvGrpSpPr/>
        <p:nvPr/>
      </p:nvGrpSpPr>
      <p:grpSpPr>
        <a:xfrm>
          <a:off x="0" y="0"/>
          <a:ext cx="0" cy="0"/>
          <a:chOff x="0" y="0"/>
          <a:chExt cx="0" cy="0"/>
        </a:xfrm>
      </p:grpSpPr>
      <p:sp>
        <p:nvSpPr>
          <p:cNvPr id="2" name="Title 1"/>
          <p:cNvSpPr>
            <a:spLocks noGrp="1"/>
          </p:cNvSpPr>
          <p:nvPr>
            <p:ph type="title"/>
          </p:nvPr>
        </p:nvSpPr>
        <p:spPr>
          <a:xfrm>
            <a:off x="856826" y="228600"/>
            <a:ext cx="7543800" cy="1219200"/>
          </a:xfrm>
        </p:spPr>
        <p:txBody>
          <a:bodyPr>
            <a:no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840162" y="1752600"/>
            <a:ext cx="7543801"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028E3F4F-51B2-42EE-AFA2-40C4572185CC}" type="slidenum">
              <a:rPr lang="en-US" smtClean="0"/>
              <a:pPr/>
              <a:t>‹#›</a:t>
            </a:fld>
            <a:endParaRPr lang="en-US" dirty="0"/>
          </a:p>
        </p:txBody>
      </p:sp>
    </p:spTree>
    <p:extLst>
      <p:ext uri="{BB962C8B-B14F-4D97-AF65-F5344CB8AC3E}">
        <p14:creationId xmlns:p14="http://schemas.microsoft.com/office/powerpoint/2010/main" val="12123492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8181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270563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22961" y="6459786"/>
            <a:ext cx="1854203" cy="365125"/>
          </a:xfrm>
          <a:prstGeom prst="rect">
            <a:avLst/>
          </a:prstGeom>
        </p:spPr>
        <p:txBody>
          <a:bodyPr/>
          <a:lstStyle/>
          <a:p>
            <a:pPr algn="ctr"/>
            <a:endParaRPr lang="en-US" dirty="0">
              <a:solidFill>
                <a:prstClr val="white"/>
              </a:solidFill>
            </a:endParaRPr>
          </a:p>
        </p:txBody>
      </p:sp>
      <p:sp>
        <p:nvSpPr>
          <p:cNvPr id="8" name="Footer Placeholder 7"/>
          <p:cNvSpPr>
            <a:spLocks noGrp="1"/>
          </p:cNvSpPr>
          <p:nvPr>
            <p:ph type="ftr" sz="quarter" idx="11"/>
          </p:nvPr>
        </p:nvSpPr>
        <p:spPr>
          <a:xfrm>
            <a:off x="2764639" y="6459786"/>
            <a:ext cx="3617103" cy="365125"/>
          </a:xfrm>
          <a:prstGeom prst="rect">
            <a:avLst/>
          </a:prstGeom>
        </p:spPr>
        <p:txBody>
          <a:bodyPr/>
          <a:lstStyle/>
          <a:p>
            <a:pPr algn="ctr"/>
            <a:endParaRPr lang="en-US" dirty="0">
              <a:solidFill>
                <a:prstClr val="white"/>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24636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22961" y="6459786"/>
            <a:ext cx="1854203" cy="365125"/>
          </a:xfrm>
          <a:prstGeom prst="rect">
            <a:avLst/>
          </a:prstGeom>
        </p:spPr>
        <p:txBody>
          <a:bodyPr/>
          <a:lstStyle/>
          <a:p>
            <a:pPr algn="ctr"/>
            <a:endParaRPr lang="en-US" dirty="0">
              <a:solidFill>
                <a:prstClr val="white"/>
              </a:solidFill>
            </a:endParaRPr>
          </a:p>
        </p:txBody>
      </p:sp>
      <p:sp>
        <p:nvSpPr>
          <p:cNvPr id="4" name="Footer Placeholder 3"/>
          <p:cNvSpPr>
            <a:spLocks noGrp="1"/>
          </p:cNvSpPr>
          <p:nvPr>
            <p:ph type="ftr" sz="quarter" idx="11"/>
          </p:nvPr>
        </p:nvSpPr>
        <p:spPr>
          <a:xfrm>
            <a:off x="2764639" y="6459786"/>
            <a:ext cx="3617103" cy="365125"/>
          </a:xfrm>
          <a:prstGeom prst="rect">
            <a:avLst/>
          </a:prstGeom>
        </p:spPr>
        <p:txBody>
          <a:bodyPr/>
          <a:lstStyle/>
          <a:p>
            <a:pPr algn="ctr"/>
            <a:endParaRPr lang="en-US" dirty="0">
              <a:solidFill>
                <a:prstClr val="white"/>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562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grpSp>
        <p:nvGrpSpPr>
          <p:cNvPr id="10" name="Group 9"/>
          <p:cNvGrpSpPr/>
          <p:nvPr/>
        </p:nvGrpSpPr>
        <p:grpSpPr>
          <a:xfrm>
            <a:off x="234950" y="6483350"/>
            <a:ext cx="1733231" cy="292874"/>
            <a:chOff x="234950" y="6483350"/>
            <a:chExt cx="1733231" cy="292874"/>
          </a:xfrm>
        </p:grpSpPr>
        <p:sp>
          <p:nvSpPr>
            <p:cNvPr id="11" name="Rectangle 61"/>
            <p:cNvSpPr>
              <a:spLocks noChangeArrowheads="1"/>
            </p:cNvSpPr>
            <p:nvPr/>
          </p:nvSpPr>
          <p:spPr bwMode="auto">
            <a:xfrm>
              <a:off x="234950" y="6483350"/>
              <a:ext cx="292100" cy="290513"/>
            </a:xfrm>
            <a:prstGeom prst="rect">
              <a:avLst/>
            </a:prstGeom>
            <a:solidFill>
              <a:srgbClr val="FFFFFF"/>
            </a:solidFill>
            <a:ln w="12700">
              <a:solidFill>
                <a:srgbClr val="00DFC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en-US" sz="2400" b="0" i="0" u="none" strike="noStrike" kern="0" cap="none" spc="0" normalizeH="0" baseline="0" noProof="0" dirty="0" smtClean="0">
                <a:ln>
                  <a:noFill/>
                </a:ln>
                <a:solidFill>
                  <a:srgbClr val="FFFFFF"/>
                </a:solidFill>
                <a:effectLst/>
                <a:uLnTx/>
                <a:uFillTx/>
                <a:latin typeface="Arial" charset="0"/>
              </a:endParaRPr>
            </a:p>
          </p:txBody>
        </p:sp>
        <p:sp>
          <p:nvSpPr>
            <p:cNvPr id="12" name="Oval 62"/>
            <p:cNvSpPr>
              <a:spLocks noChangeArrowheads="1"/>
            </p:cNvSpPr>
            <p:nvPr/>
          </p:nvSpPr>
          <p:spPr bwMode="auto">
            <a:xfrm>
              <a:off x="268288" y="6523038"/>
              <a:ext cx="225425" cy="214312"/>
            </a:xfrm>
            <a:prstGeom prst="ellipse">
              <a:avLst/>
            </a:prstGeom>
            <a:noFill/>
            <a:ln w="12700">
              <a:solidFill>
                <a:srgbClr val="00DFC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en-US" sz="2400" b="0" i="0" u="none" strike="noStrike" kern="0" cap="none" spc="0" normalizeH="0" baseline="0" noProof="0" dirty="0" smtClean="0">
                <a:ln>
                  <a:noFill/>
                </a:ln>
                <a:solidFill>
                  <a:srgbClr val="FFFFFF"/>
                </a:solidFill>
                <a:effectLst/>
                <a:uLnTx/>
                <a:uFillTx/>
                <a:latin typeface="Arial" charset="0"/>
              </a:endParaRPr>
            </a:p>
          </p:txBody>
        </p:sp>
        <p:sp>
          <p:nvSpPr>
            <p:cNvPr id="13" name="Oval 63"/>
            <p:cNvSpPr>
              <a:spLocks noChangeArrowheads="1"/>
            </p:cNvSpPr>
            <p:nvPr/>
          </p:nvSpPr>
          <p:spPr bwMode="auto">
            <a:xfrm>
              <a:off x="342900" y="6523038"/>
              <a:ext cx="82550" cy="214312"/>
            </a:xfrm>
            <a:prstGeom prst="ellipse">
              <a:avLst/>
            </a:prstGeom>
            <a:noFill/>
            <a:ln w="12700">
              <a:solidFill>
                <a:srgbClr val="00DFC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en-US" sz="2400" b="0" i="0" u="none" strike="noStrike" kern="0" cap="none" spc="0" normalizeH="0" baseline="0" noProof="0" dirty="0" smtClean="0">
                <a:ln>
                  <a:noFill/>
                </a:ln>
                <a:solidFill>
                  <a:srgbClr val="FFFFFF"/>
                </a:solidFill>
                <a:effectLst/>
                <a:uLnTx/>
                <a:uFillTx/>
                <a:latin typeface="Arial" charset="0"/>
              </a:endParaRPr>
            </a:p>
          </p:txBody>
        </p:sp>
        <p:sp>
          <p:nvSpPr>
            <p:cNvPr id="14" name="Line 64"/>
            <p:cNvSpPr>
              <a:spLocks noChangeShapeType="1"/>
            </p:cNvSpPr>
            <p:nvPr/>
          </p:nvSpPr>
          <p:spPr bwMode="auto">
            <a:xfrm>
              <a:off x="385763" y="6523038"/>
              <a:ext cx="0" cy="214312"/>
            </a:xfrm>
            <a:prstGeom prst="line">
              <a:avLst/>
            </a:prstGeom>
            <a:noFill/>
            <a:ln w="12700">
              <a:solidFill>
                <a:srgbClr val="00DFC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15" name="Line 65"/>
            <p:cNvSpPr>
              <a:spLocks noChangeShapeType="1"/>
            </p:cNvSpPr>
            <p:nvPr/>
          </p:nvSpPr>
          <p:spPr bwMode="auto">
            <a:xfrm>
              <a:off x="268288" y="6630988"/>
              <a:ext cx="225425" cy="0"/>
            </a:xfrm>
            <a:prstGeom prst="line">
              <a:avLst/>
            </a:prstGeom>
            <a:noFill/>
            <a:ln w="12700">
              <a:solidFill>
                <a:srgbClr val="00DFC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16" name="Arc 66"/>
            <p:cNvSpPr>
              <a:spLocks/>
            </p:cNvSpPr>
            <p:nvPr/>
          </p:nvSpPr>
          <p:spPr bwMode="auto">
            <a:xfrm rot="8100000">
              <a:off x="319088" y="6510338"/>
              <a:ext cx="114300" cy="112712"/>
            </a:xfrm>
            <a:custGeom>
              <a:avLst/>
              <a:gdLst>
                <a:gd name="T0" fmla="*/ 0 w 21598"/>
                <a:gd name="T1" fmla="*/ 0 h 21600"/>
                <a:gd name="T2" fmla="*/ 2147483646 w 21598"/>
                <a:gd name="T3" fmla="*/ 2147483646 h 21600"/>
                <a:gd name="T4" fmla="*/ 0 w 21598"/>
                <a:gd name="T5" fmla="*/ 2147483646 h 21600"/>
                <a:gd name="T6" fmla="*/ 0 60000 65536"/>
                <a:gd name="T7" fmla="*/ 0 60000 65536"/>
                <a:gd name="T8" fmla="*/ 0 60000 65536"/>
              </a:gdLst>
              <a:ahLst/>
              <a:cxnLst>
                <a:cxn ang="T6">
                  <a:pos x="T0" y="T1"/>
                </a:cxn>
                <a:cxn ang="T7">
                  <a:pos x="T2" y="T3"/>
                </a:cxn>
                <a:cxn ang="T8">
                  <a:pos x="T4" y="T5"/>
                </a:cxn>
              </a:cxnLst>
              <a:rect l="0" t="0" r="r" b="b"/>
              <a:pathLst>
                <a:path w="21598" h="21600" fill="none" extrusionOk="0">
                  <a:moveTo>
                    <a:pt x="-1" y="0"/>
                  </a:moveTo>
                  <a:cubicBezTo>
                    <a:pt x="11810" y="0"/>
                    <a:pt x="21430" y="9485"/>
                    <a:pt x="21597" y="21294"/>
                  </a:cubicBezTo>
                </a:path>
                <a:path w="21598" h="21600" stroke="0" extrusionOk="0">
                  <a:moveTo>
                    <a:pt x="-1" y="0"/>
                  </a:moveTo>
                  <a:cubicBezTo>
                    <a:pt x="11810" y="0"/>
                    <a:pt x="21430" y="9485"/>
                    <a:pt x="21597" y="21294"/>
                  </a:cubicBezTo>
                  <a:lnTo>
                    <a:pt x="0" y="21600"/>
                  </a:lnTo>
                  <a:lnTo>
                    <a:pt x="-1" y="0"/>
                  </a:lnTo>
                  <a:close/>
                </a:path>
              </a:pathLst>
            </a:custGeom>
            <a:noFill/>
            <a:ln w="12700" cap="rnd">
              <a:solidFill>
                <a:srgbClr val="00DFC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17" name="Arc 67"/>
            <p:cNvSpPr>
              <a:spLocks/>
            </p:cNvSpPr>
            <p:nvPr/>
          </p:nvSpPr>
          <p:spPr bwMode="auto">
            <a:xfrm rot="2640000">
              <a:off x="327025" y="6640513"/>
              <a:ext cx="119063" cy="114300"/>
            </a:xfrm>
            <a:custGeom>
              <a:avLst/>
              <a:gdLst>
                <a:gd name="T0" fmla="*/ 0 w 21598"/>
                <a:gd name="T1" fmla="*/ 2147483646 h 21598"/>
                <a:gd name="T2" fmla="*/ 2147483646 w 21598"/>
                <a:gd name="T3" fmla="*/ 0 h 21598"/>
                <a:gd name="T4" fmla="*/ 2147483646 w 21598"/>
                <a:gd name="T5" fmla="*/ 2147483646 h 21598"/>
                <a:gd name="T6" fmla="*/ 0 60000 65536"/>
                <a:gd name="T7" fmla="*/ 0 60000 65536"/>
                <a:gd name="T8" fmla="*/ 0 60000 65536"/>
              </a:gdLst>
              <a:ahLst/>
              <a:cxnLst>
                <a:cxn ang="T6">
                  <a:pos x="T0" y="T1"/>
                </a:cxn>
                <a:cxn ang="T7">
                  <a:pos x="T2" y="T3"/>
                </a:cxn>
                <a:cxn ang="T8">
                  <a:pos x="T4" y="T5"/>
                </a:cxn>
              </a:cxnLst>
              <a:rect l="0" t="0" r="r" b="b"/>
              <a:pathLst>
                <a:path w="21598" h="21598" fill="none" extrusionOk="0">
                  <a:moveTo>
                    <a:pt x="0" y="21302"/>
                  </a:moveTo>
                  <a:cubicBezTo>
                    <a:pt x="160" y="9599"/>
                    <a:pt x="9611" y="153"/>
                    <a:pt x="21313" y="-1"/>
                  </a:cubicBezTo>
                </a:path>
                <a:path w="21598" h="21598" stroke="0" extrusionOk="0">
                  <a:moveTo>
                    <a:pt x="0" y="21302"/>
                  </a:moveTo>
                  <a:cubicBezTo>
                    <a:pt x="160" y="9599"/>
                    <a:pt x="9611" y="153"/>
                    <a:pt x="21313" y="-1"/>
                  </a:cubicBezTo>
                  <a:lnTo>
                    <a:pt x="21598" y="21598"/>
                  </a:lnTo>
                  <a:lnTo>
                    <a:pt x="0" y="21302"/>
                  </a:lnTo>
                  <a:close/>
                </a:path>
              </a:pathLst>
            </a:custGeom>
            <a:noFill/>
            <a:ln w="12700" cap="rnd">
              <a:solidFill>
                <a:srgbClr val="00DFC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18" name="Rectangle 68"/>
            <p:cNvSpPr>
              <a:spLocks noChangeArrowheads="1"/>
            </p:cNvSpPr>
            <p:nvPr/>
          </p:nvSpPr>
          <p:spPr bwMode="auto">
            <a:xfrm>
              <a:off x="523875" y="6499225"/>
              <a:ext cx="14443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0" rIns="92075" bIns="0">
              <a:spAutoFit/>
            </a:bodyPr>
            <a:lstStyle>
              <a:lvl1pPr defTabSz="915988">
                <a:defRPr sz="2400">
                  <a:solidFill>
                    <a:schemeClr val="tx1"/>
                  </a:solidFill>
                  <a:latin typeface="Arial" charset="0"/>
                </a:defRPr>
              </a:lvl1pPr>
              <a:lvl2pPr marL="742950" indent="-285750" defTabSz="915988">
                <a:defRPr sz="2400">
                  <a:solidFill>
                    <a:schemeClr val="tx1"/>
                  </a:solidFill>
                  <a:latin typeface="Arial" charset="0"/>
                </a:defRPr>
              </a:lvl2pPr>
              <a:lvl3pPr marL="1143000" indent="-228600" defTabSz="915988">
                <a:defRPr sz="2400">
                  <a:solidFill>
                    <a:schemeClr val="tx1"/>
                  </a:solidFill>
                  <a:latin typeface="Arial" charset="0"/>
                </a:defRPr>
              </a:lvl3pPr>
              <a:lvl4pPr marL="1600200" indent="-228600" defTabSz="915988">
                <a:defRPr sz="2400">
                  <a:solidFill>
                    <a:schemeClr val="tx1"/>
                  </a:solidFill>
                  <a:latin typeface="Arial" charset="0"/>
                </a:defRPr>
              </a:lvl4pPr>
              <a:lvl5pPr marL="2057400" indent="-228600" defTabSz="915988">
                <a:defRPr sz="2400">
                  <a:solidFill>
                    <a:schemeClr val="tx1"/>
                  </a:solidFill>
                  <a:latin typeface="Arial" charset="0"/>
                </a:defRPr>
              </a:lvl5pPr>
              <a:lvl6pPr marL="2514600" indent="-228600" algn="ctr" defTabSz="915988" eaLnBrk="0" fontAlgn="base" hangingPunct="0">
                <a:spcBef>
                  <a:spcPct val="0"/>
                </a:spcBef>
                <a:spcAft>
                  <a:spcPct val="0"/>
                </a:spcAft>
                <a:defRPr sz="2400">
                  <a:solidFill>
                    <a:schemeClr val="tx1"/>
                  </a:solidFill>
                  <a:latin typeface="Arial" charset="0"/>
                </a:defRPr>
              </a:lvl6pPr>
              <a:lvl7pPr marL="2971800" indent="-228600" algn="ctr" defTabSz="915988" eaLnBrk="0" fontAlgn="base" hangingPunct="0">
                <a:spcBef>
                  <a:spcPct val="0"/>
                </a:spcBef>
                <a:spcAft>
                  <a:spcPct val="0"/>
                </a:spcAft>
                <a:defRPr sz="2400">
                  <a:solidFill>
                    <a:schemeClr val="tx1"/>
                  </a:solidFill>
                  <a:latin typeface="Arial" charset="0"/>
                </a:defRPr>
              </a:lvl7pPr>
              <a:lvl8pPr marL="3429000" indent="-228600" algn="ctr" defTabSz="915988" eaLnBrk="0" fontAlgn="base" hangingPunct="0">
                <a:spcBef>
                  <a:spcPct val="0"/>
                </a:spcBef>
                <a:spcAft>
                  <a:spcPct val="0"/>
                </a:spcAft>
                <a:defRPr sz="2400">
                  <a:solidFill>
                    <a:schemeClr val="tx1"/>
                  </a:solidFill>
                  <a:latin typeface="Arial" charset="0"/>
                </a:defRPr>
              </a:lvl8pPr>
              <a:lvl9pPr marL="3886200" indent="-228600" algn="ctr" defTabSz="915988" eaLnBrk="0" fontAlgn="base" hangingPunct="0">
                <a:spcBef>
                  <a:spcPct val="0"/>
                </a:spcBef>
                <a:spcAft>
                  <a:spcPct val="0"/>
                </a:spcAft>
                <a:defRPr sz="2400">
                  <a:solidFill>
                    <a:schemeClr val="tx1"/>
                  </a:solidFill>
                  <a:latin typeface="Arial" charset="0"/>
                </a:defRPr>
              </a:lvl9pPr>
            </a:lstStyle>
            <a:p>
              <a:pPr marL="0" marR="0" lvl="0" indent="0" defTabSz="915988" eaLnBrk="1" fontAlgn="auto" latinLnBrk="0" hangingPunct="1">
                <a:lnSpc>
                  <a:spcPct val="100000"/>
                </a:lnSpc>
                <a:spcBef>
                  <a:spcPts val="0"/>
                </a:spcBef>
                <a:spcAft>
                  <a:spcPts val="0"/>
                </a:spcAft>
                <a:buClrTx/>
                <a:buSzTx/>
                <a:buFontTx/>
                <a:buNone/>
                <a:tabLst/>
                <a:defRPr/>
              </a:pPr>
              <a:r>
                <a:rPr kumimoji="0" lang="en-US" altLang="en-US" sz="1800" b="1" i="0" u="none" strike="noStrike" kern="0" cap="none" spc="0" normalizeH="0" baseline="0" noProof="0" dirty="0" smtClean="0">
                  <a:ln>
                    <a:noFill/>
                  </a:ln>
                  <a:solidFill>
                    <a:srgbClr val="FFFFFF"/>
                  </a:solidFill>
                  <a:effectLst/>
                  <a:uLnTx/>
                  <a:uFillTx/>
                  <a:latin typeface="+mj-lt"/>
                </a:rPr>
                <a:t>WORLD BANK</a:t>
              </a:r>
            </a:p>
          </p:txBody>
        </p:sp>
      </p:grpSp>
    </p:spTree>
    <p:extLst>
      <p:ext uri="{BB962C8B-B14F-4D97-AF65-F5344CB8AC3E}">
        <p14:creationId xmlns:p14="http://schemas.microsoft.com/office/powerpoint/2010/main" val="30064446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a:prstGeom prst="rect">
            <a:avLst/>
          </a:prstGeom>
        </p:spPr>
        <p:txBody>
          <a:bodyPr/>
          <a:lstStyle>
            <a:lvl1pPr algn="l">
              <a:defRPr/>
            </a:lvl1pPr>
          </a:lstStyle>
          <a:p>
            <a:endParaRPr lang="en-US" dirty="0">
              <a:solidFill>
                <a:prstClr val="white"/>
              </a:solidFill>
            </a:endParaRPr>
          </a:p>
        </p:txBody>
      </p:sp>
      <p:sp>
        <p:nvSpPr>
          <p:cNvPr id="6" name="Footer Placeholder 5"/>
          <p:cNvSpPr>
            <a:spLocks noGrp="1"/>
          </p:cNvSpPr>
          <p:nvPr>
            <p:ph type="ftr" sz="quarter" idx="11"/>
          </p:nvPr>
        </p:nvSpPr>
        <p:spPr>
          <a:xfrm>
            <a:off x="3600450" y="6459786"/>
            <a:ext cx="3486150" cy="365125"/>
          </a:xfrm>
          <a:prstGeom prst="rect">
            <a:avLst/>
          </a:prstGeom>
        </p:spPr>
        <p:txBody>
          <a:bodyPr/>
          <a:lstStyle>
            <a:lvl1pPr algn="l">
              <a:defRPr>
                <a:solidFill>
                  <a:schemeClr val="tx2"/>
                </a:solidFill>
              </a:defRPr>
            </a:lvl1pPr>
          </a:lstStyle>
          <a:p>
            <a:endParaRPr lang="en-US" dirty="0">
              <a:solidFill>
                <a:srgbClr val="ECEDD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solidFill>
                  <a:srgbClr val="ECEDD1"/>
                </a:solidFill>
              </a:rPr>
              <a:pPr/>
              <a:t>‹#›</a:t>
            </a:fld>
            <a:endParaRPr lang="en-US" dirty="0">
              <a:solidFill>
                <a:srgbClr val="ECEDD1"/>
              </a:solidFill>
            </a:endParaRPr>
          </a:p>
        </p:txBody>
      </p:sp>
    </p:spTree>
    <p:extLst>
      <p:ext uri="{BB962C8B-B14F-4D97-AF65-F5344CB8AC3E}">
        <p14:creationId xmlns:p14="http://schemas.microsoft.com/office/powerpoint/2010/main" val="3808758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822961" y="6459786"/>
            <a:ext cx="1854203" cy="365125"/>
          </a:xfrm>
          <a:prstGeom prst="rect">
            <a:avLst/>
          </a:prstGeom>
        </p:spPr>
        <p:txBody>
          <a:bodyPr/>
          <a:lstStyle>
            <a:lvl1pPr>
              <a:defRPr>
                <a:solidFill>
                  <a:schemeClr val="tx2"/>
                </a:solidFill>
              </a:defRPr>
            </a:lvl1pPr>
          </a:lstStyle>
          <a:p>
            <a:pPr algn="ctr"/>
            <a:endParaRPr lang="en-US" dirty="0">
              <a:solidFill>
                <a:srgbClr val="ECEDD1"/>
              </a:solidFill>
            </a:endParaRPr>
          </a:p>
        </p:txBody>
      </p:sp>
      <p:sp>
        <p:nvSpPr>
          <p:cNvPr id="6" name="Footer Placeholder 5"/>
          <p:cNvSpPr>
            <a:spLocks noGrp="1"/>
          </p:cNvSpPr>
          <p:nvPr>
            <p:ph type="ftr" sz="quarter" idx="11"/>
          </p:nvPr>
        </p:nvSpPr>
        <p:spPr>
          <a:xfrm>
            <a:off x="2764639" y="6459786"/>
            <a:ext cx="3617103" cy="365125"/>
          </a:xfrm>
          <a:prstGeom prst="rect">
            <a:avLst/>
          </a:prstGeom>
        </p:spPr>
        <p:txBody>
          <a:bodyPr/>
          <a:lstStyle>
            <a:lvl1pPr>
              <a:defRPr>
                <a:solidFill>
                  <a:schemeClr val="tx2"/>
                </a:solidFill>
              </a:defRPr>
            </a:lvl1pPr>
          </a:lstStyle>
          <a:p>
            <a:pPr algn="ctr"/>
            <a:endParaRPr lang="en-US" dirty="0">
              <a:solidFill>
                <a:srgbClr val="ECEDD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solidFill>
                  <a:srgbClr val="ECEDD1"/>
                </a:solidFill>
              </a:rPr>
              <a:pPr/>
              <a:t>‹#›</a:t>
            </a:fld>
            <a:endParaRPr lang="en-US" dirty="0">
              <a:solidFill>
                <a:srgbClr val="ECEDD1"/>
              </a:solidFill>
            </a:endParaRPr>
          </a:p>
        </p:txBody>
      </p:sp>
    </p:spTree>
    <p:extLst>
      <p:ext uri="{BB962C8B-B14F-4D97-AF65-F5344CB8AC3E}">
        <p14:creationId xmlns:p14="http://schemas.microsoft.com/office/powerpoint/2010/main" val="224999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994041"/>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767840"/>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22959" y="1447800"/>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234950" y="6483350"/>
            <a:ext cx="1733231" cy="292874"/>
            <a:chOff x="234950" y="6483350"/>
            <a:chExt cx="1733231" cy="292874"/>
          </a:xfrm>
        </p:grpSpPr>
        <p:sp>
          <p:nvSpPr>
            <p:cNvPr id="20" name="Rectangle 61"/>
            <p:cNvSpPr>
              <a:spLocks noChangeArrowheads="1"/>
            </p:cNvSpPr>
            <p:nvPr/>
          </p:nvSpPr>
          <p:spPr bwMode="auto">
            <a:xfrm>
              <a:off x="234950" y="6483350"/>
              <a:ext cx="292100" cy="290513"/>
            </a:xfrm>
            <a:prstGeom prst="rect">
              <a:avLst/>
            </a:prstGeom>
            <a:solidFill>
              <a:srgbClr val="FFFFFF"/>
            </a:solidFill>
            <a:ln w="12700">
              <a:solidFill>
                <a:srgbClr val="00DFC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en-US" sz="2400" b="0" i="0" u="none" strike="noStrike" kern="0" cap="none" spc="0" normalizeH="0" baseline="0" noProof="0" dirty="0" smtClean="0">
                <a:ln>
                  <a:noFill/>
                </a:ln>
                <a:solidFill>
                  <a:srgbClr val="FFFFFF"/>
                </a:solidFill>
                <a:effectLst/>
                <a:uLnTx/>
                <a:uFillTx/>
                <a:latin typeface="Arial" charset="0"/>
              </a:endParaRPr>
            </a:p>
          </p:txBody>
        </p:sp>
        <p:sp>
          <p:nvSpPr>
            <p:cNvPr id="21" name="Oval 62"/>
            <p:cNvSpPr>
              <a:spLocks noChangeArrowheads="1"/>
            </p:cNvSpPr>
            <p:nvPr/>
          </p:nvSpPr>
          <p:spPr bwMode="auto">
            <a:xfrm>
              <a:off x="268288" y="6523038"/>
              <a:ext cx="225425" cy="214312"/>
            </a:xfrm>
            <a:prstGeom prst="ellipse">
              <a:avLst/>
            </a:prstGeom>
            <a:noFill/>
            <a:ln w="12700">
              <a:solidFill>
                <a:srgbClr val="00DFC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en-US" sz="2400" b="0" i="0" u="none" strike="noStrike" kern="0" cap="none" spc="0" normalizeH="0" baseline="0" noProof="0" dirty="0" smtClean="0">
                <a:ln>
                  <a:noFill/>
                </a:ln>
                <a:solidFill>
                  <a:srgbClr val="FFFFFF"/>
                </a:solidFill>
                <a:effectLst/>
                <a:uLnTx/>
                <a:uFillTx/>
                <a:latin typeface="Arial" charset="0"/>
              </a:endParaRPr>
            </a:p>
          </p:txBody>
        </p:sp>
        <p:sp>
          <p:nvSpPr>
            <p:cNvPr id="22" name="Oval 63"/>
            <p:cNvSpPr>
              <a:spLocks noChangeArrowheads="1"/>
            </p:cNvSpPr>
            <p:nvPr/>
          </p:nvSpPr>
          <p:spPr bwMode="auto">
            <a:xfrm>
              <a:off x="342900" y="6523038"/>
              <a:ext cx="82550" cy="214312"/>
            </a:xfrm>
            <a:prstGeom prst="ellipse">
              <a:avLst/>
            </a:prstGeom>
            <a:noFill/>
            <a:ln w="12700">
              <a:solidFill>
                <a:srgbClr val="00DFC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en-US" sz="2400" b="0" i="0" u="none" strike="noStrike" kern="0" cap="none" spc="0" normalizeH="0" baseline="0" noProof="0" dirty="0" smtClean="0">
                <a:ln>
                  <a:noFill/>
                </a:ln>
                <a:solidFill>
                  <a:srgbClr val="FFFFFF"/>
                </a:solidFill>
                <a:effectLst/>
                <a:uLnTx/>
                <a:uFillTx/>
                <a:latin typeface="Arial" charset="0"/>
              </a:endParaRPr>
            </a:p>
          </p:txBody>
        </p:sp>
        <p:sp>
          <p:nvSpPr>
            <p:cNvPr id="23" name="Line 64"/>
            <p:cNvSpPr>
              <a:spLocks noChangeShapeType="1"/>
            </p:cNvSpPr>
            <p:nvPr/>
          </p:nvSpPr>
          <p:spPr bwMode="auto">
            <a:xfrm>
              <a:off x="385763" y="6523038"/>
              <a:ext cx="0" cy="214312"/>
            </a:xfrm>
            <a:prstGeom prst="line">
              <a:avLst/>
            </a:prstGeom>
            <a:noFill/>
            <a:ln w="12700">
              <a:solidFill>
                <a:srgbClr val="00DFC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24" name="Line 65"/>
            <p:cNvSpPr>
              <a:spLocks noChangeShapeType="1"/>
            </p:cNvSpPr>
            <p:nvPr/>
          </p:nvSpPr>
          <p:spPr bwMode="auto">
            <a:xfrm>
              <a:off x="268288" y="6630988"/>
              <a:ext cx="225425" cy="0"/>
            </a:xfrm>
            <a:prstGeom prst="line">
              <a:avLst/>
            </a:prstGeom>
            <a:noFill/>
            <a:ln w="12700">
              <a:solidFill>
                <a:srgbClr val="00DFC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25" name="Arc 66"/>
            <p:cNvSpPr>
              <a:spLocks/>
            </p:cNvSpPr>
            <p:nvPr/>
          </p:nvSpPr>
          <p:spPr bwMode="auto">
            <a:xfrm rot="8100000">
              <a:off x="319088" y="6510338"/>
              <a:ext cx="114300" cy="112712"/>
            </a:xfrm>
            <a:custGeom>
              <a:avLst/>
              <a:gdLst>
                <a:gd name="T0" fmla="*/ 0 w 21598"/>
                <a:gd name="T1" fmla="*/ 0 h 21600"/>
                <a:gd name="T2" fmla="*/ 2147483646 w 21598"/>
                <a:gd name="T3" fmla="*/ 2147483646 h 21600"/>
                <a:gd name="T4" fmla="*/ 0 w 21598"/>
                <a:gd name="T5" fmla="*/ 2147483646 h 21600"/>
                <a:gd name="T6" fmla="*/ 0 60000 65536"/>
                <a:gd name="T7" fmla="*/ 0 60000 65536"/>
                <a:gd name="T8" fmla="*/ 0 60000 65536"/>
              </a:gdLst>
              <a:ahLst/>
              <a:cxnLst>
                <a:cxn ang="T6">
                  <a:pos x="T0" y="T1"/>
                </a:cxn>
                <a:cxn ang="T7">
                  <a:pos x="T2" y="T3"/>
                </a:cxn>
                <a:cxn ang="T8">
                  <a:pos x="T4" y="T5"/>
                </a:cxn>
              </a:cxnLst>
              <a:rect l="0" t="0" r="r" b="b"/>
              <a:pathLst>
                <a:path w="21598" h="21600" fill="none" extrusionOk="0">
                  <a:moveTo>
                    <a:pt x="-1" y="0"/>
                  </a:moveTo>
                  <a:cubicBezTo>
                    <a:pt x="11810" y="0"/>
                    <a:pt x="21430" y="9485"/>
                    <a:pt x="21597" y="21294"/>
                  </a:cubicBezTo>
                </a:path>
                <a:path w="21598" h="21600" stroke="0" extrusionOk="0">
                  <a:moveTo>
                    <a:pt x="-1" y="0"/>
                  </a:moveTo>
                  <a:cubicBezTo>
                    <a:pt x="11810" y="0"/>
                    <a:pt x="21430" y="9485"/>
                    <a:pt x="21597" y="21294"/>
                  </a:cubicBezTo>
                  <a:lnTo>
                    <a:pt x="0" y="21600"/>
                  </a:lnTo>
                  <a:lnTo>
                    <a:pt x="-1" y="0"/>
                  </a:lnTo>
                  <a:close/>
                </a:path>
              </a:pathLst>
            </a:custGeom>
            <a:noFill/>
            <a:ln w="12700" cap="rnd">
              <a:solidFill>
                <a:srgbClr val="00DFC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26" name="Arc 67"/>
            <p:cNvSpPr>
              <a:spLocks/>
            </p:cNvSpPr>
            <p:nvPr/>
          </p:nvSpPr>
          <p:spPr bwMode="auto">
            <a:xfrm rot="2640000">
              <a:off x="327025" y="6640513"/>
              <a:ext cx="119063" cy="114300"/>
            </a:xfrm>
            <a:custGeom>
              <a:avLst/>
              <a:gdLst>
                <a:gd name="T0" fmla="*/ 0 w 21598"/>
                <a:gd name="T1" fmla="*/ 2147483646 h 21598"/>
                <a:gd name="T2" fmla="*/ 2147483646 w 21598"/>
                <a:gd name="T3" fmla="*/ 0 h 21598"/>
                <a:gd name="T4" fmla="*/ 2147483646 w 21598"/>
                <a:gd name="T5" fmla="*/ 2147483646 h 21598"/>
                <a:gd name="T6" fmla="*/ 0 60000 65536"/>
                <a:gd name="T7" fmla="*/ 0 60000 65536"/>
                <a:gd name="T8" fmla="*/ 0 60000 65536"/>
              </a:gdLst>
              <a:ahLst/>
              <a:cxnLst>
                <a:cxn ang="T6">
                  <a:pos x="T0" y="T1"/>
                </a:cxn>
                <a:cxn ang="T7">
                  <a:pos x="T2" y="T3"/>
                </a:cxn>
                <a:cxn ang="T8">
                  <a:pos x="T4" y="T5"/>
                </a:cxn>
              </a:cxnLst>
              <a:rect l="0" t="0" r="r" b="b"/>
              <a:pathLst>
                <a:path w="21598" h="21598" fill="none" extrusionOk="0">
                  <a:moveTo>
                    <a:pt x="0" y="21302"/>
                  </a:moveTo>
                  <a:cubicBezTo>
                    <a:pt x="160" y="9599"/>
                    <a:pt x="9611" y="153"/>
                    <a:pt x="21313" y="-1"/>
                  </a:cubicBezTo>
                </a:path>
                <a:path w="21598" h="21598" stroke="0" extrusionOk="0">
                  <a:moveTo>
                    <a:pt x="0" y="21302"/>
                  </a:moveTo>
                  <a:cubicBezTo>
                    <a:pt x="160" y="9599"/>
                    <a:pt x="9611" y="153"/>
                    <a:pt x="21313" y="-1"/>
                  </a:cubicBezTo>
                  <a:lnTo>
                    <a:pt x="21598" y="21598"/>
                  </a:lnTo>
                  <a:lnTo>
                    <a:pt x="0" y="21302"/>
                  </a:lnTo>
                  <a:close/>
                </a:path>
              </a:pathLst>
            </a:custGeom>
            <a:noFill/>
            <a:ln w="12700" cap="rnd">
              <a:solidFill>
                <a:srgbClr val="00DFC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27" name="Rectangle 68"/>
            <p:cNvSpPr>
              <a:spLocks noChangeArrowheads="1"/>
            </p:cNvSpPr>
            <p:nvPr/>
          </p:nvSpPr>
          <p:spPr bwMode="auto">
            <a:xfrm>
              <a:off x="523875" y="6499225"/>
              <a:ext cx="14443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0" rIns="92075" bIns="0">
              <a:spAutoFit/>
            </a:bodyPr>
            <a:lstStyle>
              <a:lvl1pPr defTabSz="915988">
                <a:defRPr sz="2400">
                  <a:solidFill>
                    <a:schemeClr val="tx1"/>
                  </a:solidFill>
                  <a:latin typeface="Arial" charset="0"/>
                </a:defRPr>
              </a:lvl1pPr>
              <a:lvl2pPr marL="742950" indent="-285750" defTabSz="915988">
                <a:defRPr sz="2400">
                  <a:solidFill>
                    <a:schemeClr val="tx1"/>
                  </a:solidFill>
                  <a:latin typeface="Arial" charset="0"/>
                </a:defRPr>
              </a:lvl2pPr>
              <a:lvl3pPr marL="1143000" indent="-228600" defTabSz="915988">
                <a:defRPr sz="2400">
                  <a:solidFill>
                    <a:schemeClr val="tx1"/>
                  </a:solidFill>
                  <a:latin typeface="Arial" charset="0"/>
                </a:defRPr>
              </a:lvl3pPr>
              <a:lvl4pPr marL="1600200" indent="-228600" defTabSz="915988">
                <a:defRPr sz="2400">
                  <a:solidFill>
                    <a:schemeClr val="tx1"/>
                  </a:solidFill>
                  <a:latin typeface="Arial" charset="0"/>
                </a:defRPr>
              </a:lvl4pPr>
              <a:lvl5pPr marL="2057400" indent="-228600" defTabSz="915988">
                <a:defRPr sz="2400">
                  <a:solidFill>
                    <a:schemeClr val="tx1"/>
                  </a:solidFill>
                  <a:latin typeface="Arial" charset="0"/>
                </a:defRPr>
              </a:lvl5pPr>
              <a:lvl6pPr marL="2514600" indent="-228600" algn="ctr" defTabSz="915988" eaLnBrk="0" fontAlgn="base" hangingPunct="0">
                <a:spcBef>
                  <a:spcPct val="0"/>
                </a:spcBef>
                <a:spcAft>
                  <a:spcPct val="0"/>
                </a:spcAft>
                <a:defRPr sz="2400">
                  <a:solidFill>
                    <a:schemeClr val="tx1"/>
                  </a:solidFill>
                  <a:latin typeface="Arial" charset="0"/>
                </a:defRPr>
              </a:lvl6pPr>
              <a:lvl7pPr marL="2971800" indent="-228600" algn="ctr" defTabSz="915988" eaLnBrk="0" fontAlgn="base" hangingPunct="0">
                <a:spcBef>
                  <a:spcPct val="0"/>
                </a:spcBef>
                <a:spcAft>
                  <a:spcPct val="0"/>
                </a:spcAft>
                <a:defRPr sz="2400">
                  <a:solidFill>
                    <a:schemeClr val="tx1"/>
                  </a:solidFill>
                  <a:latin typeface="Arial" charset="0"/>
                </a:defRPr>
              </a:lvl7pPr>
              <a:lvl8pPr marL="3429000" indent="-228600" algn="ctr" defTabSz="915988" eaLnBrk="0" fontAlgn="base" hangingPunct="0">
                <a:spcBef>
                  <a:spcPct val="0"/>
                </a:spcBef>
                <a:spcAft>
                  <a:spcPct val="0"/>
                </a:spcAft>
                <a:defRPr sz="2400">
                  <a:solidFill>
                    <a:schemeClr val="tx1"/>
                  </a:solidFill>
                  <a:latin typeface="Arial" charset="0"/>
                </a:defRPr>
              </a:lvl8pPr>
              <a:lvl9pPr marL="3886200" indent="-228600" algn="ctr" defTabSz="915988" eaLnBrk="0" fontAlgn="base" hangingPunct="0">
                <a:spcBef>
                  <a:spcPct val="0"/>
                </a:spcBef>
                <a:spcAft>
                  <a:spcPct val="0"/>
                </a:spcAft>
                <a:defRPr sz="2400">
                  <a:solidFill>
                    <a:schemeClr val="tx1"/>
                  </a:solidFill>
                  <a:latin typeface="Arial" charset="0"/>
                </a:defRPr>
              </a:lvl9pPr>
            </a:lstStyle>
            <a:p>
              <a:pPr marL="0" marR="0" lvl="0" indent="0" defTabSz="915988" eaLnBrk="1" fontAlgn="auto" latinLnBrk="0" hangingPunct="1">
                <a:lnSpc>
                  <a:spcPct val="100000"/>
                </a:lnSpc>
                <a:spcBef>
                  <a:spcPts val="0"/>
                </a:spcBef>
                <a:spcAft>
                  <a:spcPts val="0"/>
                </a:spcAft>
                <a:buClrTx/>
                <a:buSzTx/>
                <a:buFontTx/>
                <a:buNone/>
                <a:tabLst/>
                <a:defRPr/>
              </a:pPr>
              <a:r>
                <a:rPr kumimoji="0" lang="en-US" altLang="en-US" sz="1800" b="1" i="0" u="none" strike="noStrike" kern="0" cap="none" spc="0" normalizeH="0" baseline="0" noProof="0" dirty="0" smtClean="0">
                  <a:ln>
                    <a:noFill/>
                  </a:ln>
                  <a:solidFill>
                    <a:srgbClr val="FFFFFF"/>
                  </a:solidFill>
                  <a:effectLst/>
                  <a:uLnTx/>
                  <a:uFillTx/>
                  <a:latin typeface="+mj-lt"/>
                </a:rPr>
                <a:t>WORLD BANK</a:t>
              </a:r>
            </a:p>
          </p:txBody>
        </p:sp>
      </p:grpSp>
    </p:spTree>
    <p:extLst>
      <p:ext uri="{BB962C8B-B14F-4D97-AF65-F5344CB8AC3E}">
        <p14:creationId xmlns:p14="http://schemas.microsoft.com/office/powerpoint/2010/main" val="907138158"/>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3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j-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j-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j-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j-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j-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www.bloomberg.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finance.yahoo.com/m1?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finance.yahoo.com/?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trade.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BUYING STOCK</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4201310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US" altLang="en-US" dirty="0" smtClean="0"/>
              <a:t>BUYING STOCK ON MARGIN</a:t>
            </a:r>
            <a:endParaRPr lang="en-US" altLang="en-US" dirty="0" smtClean="0"/>
          </a:p>
        </p:txBody>
      </p:sp>
      <p:sp>
        <p:nvSpPr>
          <p:cNvPr id="13315" name="Rectangle 5"/>
          <p:cNvSpPr>
            <a:spLocks noGrp="1" noChangeArrowheads="1"/>
          </p:cNvSpPr>
          <p:nvPr>
            <p:ph type="body" idx="1"/>
          </p:nvPr>
        </p:nvSpPr>
        <p:spPr/>
        <p:txBody>
          <a:bodyPr/>
          <a:lstStyle/>
          <a:p>
            <a:pPr eaLnBrk="1" hangingPunct="1"/>
            <a:r>
              <a:rPr lang="en-US" altLang="en-US" u="sng" dirty="0" smtClean="0">
                <a:solidFill>
                  <a:schemeClr val="tx1"/>
                </a:solidFill>
              </a:rPr>
              <a:t>On margin</a:t>
            </a:r>
            <a:r>
              <a:rPr lang="en-US" altLang="en-US" dirty="0" smtClean="0">
                <a:solidFill>
                  <a:schemeClr val="tx1"/>
                </a:solidFill>
              </a:rPr>
              <a:t>: purchasing a stock with a portion of the funds borrowed from a brokerage firm</a:t>
            </a:r>
          </a:p>
          <a:p>
            <a:pPr lvl="1" eaLnBrk="1" hangingPunct="1">
              <a:buFont typeface="Arial" panose="020B0604020202020204" pitchFamily="34" charset="0"/>
              <a:buChar char="•"/>
            </a:pPr>
            <a:r>
              <a:rPr lang="en-US" altLang="en-US" dirty="0" smtClean="0">
                <a:solidFill>
                  <a:schemeClr val="tx1"/>
                </a:solidFill>
              </a:rPr>
              <a:t>Federal Reserve limits margin to 50 percent</a:t>
            </a:r>
          </a:p>
          <a:p>
            <a:pPr lvl="1" eaLnBrk="1" hangingPunct="1">
              <a:buFont typeface="Arial" panose="020B0604020202020204" pitchFamily="34" charset="0"/>
              <a:buChar char="•"/>
            </a:pPr>
            <a:r>
              <a:rPr lang="en-US" altLang="en-US" u="sng" dirty="0" smtClean="0">
                <a:solidFill>
                  <a:schemeClr val="tx1"/>
                </a:solidFill>
              </a:rPr>
              <a:t>Margin call</a:t>
            </a:r>
            <a:r>
              <a:rPr lang="en-US" altLang="en-US" dirty="0" smtClean="0">
                <a:solidFill>
                  <a:schemeClr val="tx1"/>
                </a:solidFill>
              </a:rPr>
              <a:t>: a request from a brokerage </a:t>
            </a:r>
            <a:r>
              <a:rPr lang="en-US" altLang="en-US" dirty="0" smtClean="0">
                <a:solidFill>
                  <a:schemeClr val="tx1"/>
                </a:solidFill>
              </a:rPr>
              <a:t>firm </a:t>
            </a:r>
            <a:r>
              <a:rPr lang="en-US" altLang="en-US" dirty="0" smtClean="0">
                <a:solidFill>
                  <a:schemeClr val="tx1"/>
                </a:solidFill>
              </a:rPr>
              <a:t>for the investor to increase the cash i</a:t>
            </a:r>
            <a:r>
              <a:rPr lang="en-US" altLang="en-US" dirty="0" smtClean="0">
                <a:solidFill>
                  <a:schemeClr val="tx1"/>
                </a:solidFill>
              </a:rPr>
              <a:t>n </a:t>
            </a:r>
            <a:r>
              <a:rPr lang="en-US" altLang="en-US" dirty="0" smtClean="0">
                <a:solidFill>
                  <a:schemeClr val="tx1"/>
                </a:solidFill>
              </a:rPr>
              <a:t>the account in order to bring the margin </a:t>
            </a:r>
            <a:r>
              <a:rPr lang="en-US" altLang="en-US" dirty="0" smtClean="0">
                <a:solidFill>
                  <a:schemeClr val="tx1"/>
                </a:solidFill>
              </a:rPr>
              <a:t>back </a:t>
            </a:r>
            <a:r>
              <a:rPr lang="en-US" altLang="en-US" dirty="0" smtClean="0">
                <a:solidFill>
                  <a:schemeClr val="tx1"/>
                </a:solidFill>
              </a:rPr>
              <a:t>up to the minimum level</a:t>
            </a:r>
          </a:p>
        </p:txBody>
      </p:sp>
      <p:sp>
        <p:nvSpPr>
          <p:cNvPr id="2" name="Slide Number Placeholder 1"/>
          <p:cNvSpPr>
            <a:spLocks noGrp="1"/>
          </p:cNvSpPr>
          <p:nvPr>
            <p:ph type="sldNum" sz="quarter" idx="12"/>
          </p:nvPr>
        </p:nvSpPr>
        <p:spPr/>
        <p:txBody>
          <a:bodyPr/>
          <a:lstStyle/>
          <a:p>
            <a:fld id="{028E3F4F-51B2-42EE-AFA2-40C4572185CC}" type="slidenum">
              <a:rPr lang="en-US" smtClean="0"/>
              <a:pPr/>
              <a:t>10</a:t>
            </a:fld>
            <a:endParaRPr lang="en-US" dirty="0"/>
          </a:p>
        </p:txBody>
      </p:sp>
    </p:spTree>
    <p:extLst>
      <p:ext uri="{BB962C8B-B14F-4D97-AF65-F5344CB8AC3E}">
        <p14:creationId xmlns:p14="http://schemas.microsoft.com/office/powerpoint/2010/main" val="16437113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hangingPunct="1"/>
            <a:r>
              <a:rPr lang="en-US" altLang="en-US" dirty="0" smtClean="0"/>
              <a:t>BUYING STOCK ON MARGIN</a:t>
            </a:r>
            <a:endParaRPr lang="en-US" altLang="en-US" dirty="0" smtClean="0"/>
          </a:p>
        </p:txBody>
      </p:sp>
      <p:sp>
        <p:nvSpPr>
          <p:cNvPr id="14339" name="Rectangle 5"/>
          <p:cNvSpPr>
            <a:spLocks noGrp="1" noChangeArrowheads="1"/>
          </p:cNvSpPr>
          <p:nvPr>
            <p:ph type="body" idx="1"/>
          </p:nvPr>
        </p:nvSpPr>
        <p:spPr/>
        <p:txBody>
          <a:bodyPr>
            <a:normAutofit/>
          </a:bodyPr>
          <a:lstStyle/>
          <a:p>
            <a:pPr eaLnBrk="1" hangingPunct="1"/>
            <a:r>
              <a:rPr lang="en-US" altLang="en-US" u="sng" dirty="0" smtClean="0"/>
              <a:t>Impact of margin on returns</a:t>
            </a:r>
          </a:p>
          <a:p>
            <a:pPr eaLnBrk="1" hangingPunct="1"/>
            <a:r>
              <a:rPr lang="en-US" altLang="en-US" dirty="0" smtClean="0"/>
              <a:t>Example</a:t>
            </a:r>
          </a:p>
          <a:p>
            <a:pPr lvl="1" eaLnBrk="1" hangingPunct="1">
              <a:lnSpc>
                <a:spcPct val="100000"/>
              </a:lnSpc>
              <a:buFont typeface="Arial" panose="020B0604020202020204" pitchFamily="34" charset="0"/>
              <a:buChar char="•"/>
            </a:pPr>
            <a:r>
              <a:rPr lang="en-US" altLang="en-US" dirty="0" smtClean="0"/>
              <a:t>You want to buy 100 shares of Lynde stock, which would require $50 per share, or $5,000. You purchase the 100 shares on margin by paying $3,000 in cash and borrowing $2,000 from the brokerage firm at an annual interest rate of 12%. After one year, you sell the stock for $60 per share, or $6,000, and repay the brokerage firm the amount borrowed plus interest. Lynde stock paid dividends of $1 per share, or $100 over the year.  </a:t>
            </a:r>
          </a:p>
        </p:txBody>
      </p:sp>
      <p:sp>
        <p:nvSpPr>
          <p:cNvPr id="2" name="Slide Number Placeholder 1"/>
          <p:cNvSpPr>
            <a:spLocks noGrp="1"/>
          </p:cNvSpPr>
          <p:nvPr>
            <p:ph type="sldNum" sz="quarter" idx="12"/>
          </p:nvPr>
        </p:nvSpPr>
        <p:spPr/>
        <p:txBody>
          <a:bodyPr/>
          <a:lstStyle/>
          <a:p>
            <a:fld id="{028E3F4F-51B2-42EE-AFA2-40C4572185CC}" type="slidenum">
              <a:rPr lang="en-US" smtClean="0"/>
              <a:pPr/>
              <a:t>11</a:t>
            </a:fld>
            <a:endParaRPr lang="en-US" dirty="0"/>
          </a:p>
        </p:txBody>
      </p:sp>
    </p:spTree>
    <p:extLst>
      <p:ext uri="{BB962C8B-B14F-4D97-AF65-F5344CB8AC3E}">
        <p14:creationId xmlns:p14="http://schemas.microsoft.com/office/powerpoint/2010/main" val="32178414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en-US" altLang="en-US" dirty="0" smtClean="0"/>
              <a:t>BUYING STOCK ON MARGIN</a:t>
            </a:r>
            <a:endParaRPr lang="en-US" altLang="en-US" dirty="0" smtClean="0"/>
          </a:p>
        </p:txBody>
      </p:sp>
      <mc:AlternateContent xmlns:mc="http://schemas.openxmlformats.org/markup-compatibility/2006">
        <mc:Choice xmlns:a14="http://schemas.microsoft.com/office/drawing/2010/main" Requires="a14">
          <p:sp>
            <p:nvSpPr>
              <p:cNvPr id="15363" name="Rectangle 5"/>
              <p:cNvSpPr>
                <a:spLocks noGrp="1" noChangeArrowheads="1"/>
              </p:cNvSpPr>
              <p:nvPr>
                <p:ph type="body" idx="1"/>
              </p:nvPr>
            </p:nvSpPr>
            <p:spPr/>
            <p:txBody>
              <a:bodyPr>
                <a:normAutofit/>
              </a:bodyPr>
              <a:lstStyle/>
              <a:p>
                <a:pPr eaLnBrk="1" hangingPunct="1"/>
                <a:r>
                  <a:rPr lang="en-US" altLang="en-US" dirty="0" smtClean="0"/>
                  <a:t>The return from buying a stock on margin is:</a:t>
                </a:r>
              </a:p>
              <a:p>
                <a:pPr eaLnBrk="1" hangingPunct="1"/>
                <a:r>
                  <a:rPr lang="en-US" altLang="en-US" dirty="0" smtClean="0"/>
                  <a:t>Return </a:t>
                </a:r>
                <a:r>
                  <a:rPr lang="en-US" altLang="en-US" dirty="0" smtClean="0"/>
                  <a:t>= </a:t>
                </a:r>
                <a14:m>
                  <m:oMath xmlns:m="http://schemas.openxmlformats.org/officeDocument/2006/math">
                    <m:f>
                      <m:fPr>
                        <m:ctrlPr>
                          <a:rPr lang="en-US" altLang="en-US" i="1" smtClean="0">
                            <a:latin typeface="Cambria Math" panose="02040503050406030204" pitchFamily="18" charset="0"/>
                          </a:rPr>
                        </m:ctrlPr>
                      </m:fPr>
                      <m:num>
                        <m:r>
                          <a:rPr lang="en-US" altLang="en-US" b="0" i="1" smtClean="0">
                            <a:latin typeface="Cambria Math" panose="02040503050406030204" pitchFamily="18" charset="0"/>
                          </a:rPr>
                          <m:t>( </m:t>
                        </m:r>
                        <m:r>
                          <a:rPr lang="en-US" altLang="en-US" b="0" i="1" smtClean="0">
                            <a:latin typeface="Cambria Math" panose="02040503050406030204" pitchFamily="18" charset="0"/>
                          </a:rPr>
                          <m:t>𝑆</m:t>
                        </m:r>
                        <m:r>
                          <a:rPr lang="en-US" altLang="en-US" b="0" i="1" smtClean="0">
                            <a:latin typeface="Cambria Math" panose="02040503050406030204" pitchFamily="18" charset="0"/>
                          </a:rPr>
                          <m:t>+</m:t>
                        </m:r>
                        <m:r>
                          <a:rPr lang="en-US" altLang="en-US" b="0" i="1" smtClean="0">
                            <a:latin typeface="Cambria Math" panose="02040503050406030204" pitchFamily="18" charset="0"/>
                          </a:rPr>
                          <m:t>𝐷</m:t>
                        </m:r>
                        <m:r>
                          <a:rPr lang="en-US" altLang="en-US" b="0" i="1" smtClean="0">
                            <a:latin typeface="Cambria Math" panose="02040503050406030204" pitchFamily="18" charset="0"/>
                          </a:rPr>
                          <m:t> −</m:t>
                        </m:r>
                        <m:r>
                          <a:rPr lang="en-US" altLang="en-US" b="0" i="1" smtClean="0">
                            <a:latin typeface="Cambria Math" panose="02040503050406030204" pitchFamily="18" charset="0"/>
                          </a:rPr>
                          <m:t>𝐼</m:t>
                        </m:r>
                        <m:r>
                          <a:rPr lang="en-US" altLang="en-US" b="0" i="1" smtClean="0">
                            <a:latin typeface="Cambria Math" panose="02040503050406030204" pitchFamily="18" charset="0"/>
                          </a:rPr>
                          <m:t> −</m:t>
                        </m:r>
                        <m:r>
                          <a:rPr lang="en-US" altLang="en-US" b="0" i="1" smtClean="0">
                            <a:latin typeface="Cambria Math" panose="02040503050406030204" pitchFamily="18" charset="0"/>
                          </a:rPr>
                          <m:t>𝐿𝑃</m:t>
                        </m:r>
                        <m:r>
                          <a:rPr lang="en-US" altLang="en-US" b="0" i="1" smtClean="0">
                            <a:latin typeface="Cambria Math" panose="02040503050406030204" pitchFamily="18" charset="0"/>
                          </a:rPr>
                          <m:t>)</m:t>
                        </m:r>
                      </m:num>
                      <m:den>
                        <m:r>
                          <a:rPr lang="en-US" altLang="en-US" b="0" i="1" smtClean="0">
                            <a:latin typeface="Cambria Math" panose="02040503050406030204" pitchFamily="18" charset="0"/>
                          </a:rPr>
                          <m:t>𝐼</m:t>
                        </m:r>
                      </m:den>
                    </m:f>
                  </m:oMath>
                </a14:m>
                <a:r>
                  <a:rPr lang="en-US" altLang="en-US" dirty="0" smtClean="0"/>
                  <a:t> </a:t>
                </a:r>
              </a:p>
              <a:p>
                <a:pPr lvl="1">
                  <a:buFontTx/>
                  <a:buNone/>
                </a:pPr>
                <a:r>
                  <a:rPr lang="en-US" altLang="en-US" b="1" dirty="0" smtClean="0"/>
                  <a:t>	S </a:t>
                </a:r>
                <a:r>
                  <a:rPr lang="en-US" altLang="en-US" dirty="0" smtClean="0"/>
                  <a:t>= proceeds from selling</a:t>
                </a:r>
              </a:p>
              <a:p>
                <a:pPr lvl="1">
                  <a:buFontTx/>
                  <a:buNone/>
                </a:pPr>
                <a:r>
                  <a:rPr lang="en-US" altLang="en-US" dirty="0" smtClean="0"/>
                  <a:t>	</a:t>
                </a:r>
                <a:r>
                  <a:rPr lang="en-US" altLang="en-US" b="1" dirty="0" smtClean="0"/>
                  <a:t>D</a:t>
                </a:r>
                <a:r>
                  <a:rPr lang="en-US" altLang="en-US" dirty="0" smtClean="0"/>
                  <a:t> = dividends received over investment period</a:t>
                </a:r>
              </a:p>
              <a:p>
                <a:pPr lvl="1">
                  <a:buFontTx/>
                  <a:buNone/>
                </a:pPr>
                <a:r>
                  <a:rPr lang="en-US" altLang="en-US" dirty="0" smtClean="0"/>
                  <a:t>	</a:t>
                </a:r>
                <a:r>
                  <a:rPr lang="en-US" altLang="en-US" b="1" dirty="0" smtClean="0"/>
                  <a:t>I</a:t>
                </a:r>
                <a:r>
                  <a:rPr lang="en-US" altLang="en-US" dirty="0" smtClean="0"/>
                  <a:t> = initial cash investment</a:t>
                </a:r>
              </a:p>
              <a:p>
                <a:pPr lvl="1">
                  <a:buFontTx/>
                  <a:buNone/>
                </a:pPr>
                <a:r>
                  <a:rPr lang="en-US" altLang="en-US" dirty="0" smtClean="0"/>
                  <a:t>	</a:t>
                </a:r>
                <a:r>
                  <a:rPr lang="en-US" altLang="en-US" b="1" dirty="0" smtClean="0"/>
                  <a:t>LP</a:t>
                </a:r>
                <a:r>
                  <a:rPr lang="en-US" altLang="en-US" dirty="0" smtClean="0"/>
                  <a:t> = amount paid to broker to repay loan</a:t>
                </a:r>
              </a:p>
              <a:p>
                <a:pPr eaLnBrk="1" hangingPunct="1"/>
                <a:r>
                  <a:rPr lang="en-US" altLang="en-US" dirty="0" smtClean="0"/>
                  <a:t>You borrowed $2,000, so your loan repayment is</a:t>
                </a:r>
                <a:r>
                  <a:rPr lang="en-US" altLang="en-US" dirty="0" smtClean="0"/>
                  <a:t>:</a:t>
                </a:r>
              </a:p>
              <a:p>
                <a:pPr eaLnBrk="1" hangingPunct="1"/>
                <a:r>
                  <a:rPr lang="en-US" altLang="en-US" dirty="0" smtClean="0"/>
                  <a:t>  </a:t>
                </a:r>
                <a:r>
                  <a:rPr lang="en-US" altLang="en-US" dirty="0" smtClean="0"/>
                  <a:t/>
                </a:r>
                <a:br>
                  <a:rPr lang="en-US" altLang="en-US" dirty="0" smtClean="0"/>
                </a:br>
                <a:r>
                  <a:rPr lang="en-US" altLang="en-US" dirty="0" smtClean="0"/>
                  <a:t>LP = $2,000 x (1 + .12) = $2,240	</a:t>
                </a:r>
              </a:p>
            </p:txBody>
          </p:sp>
        </mc:Choice>
        <mc:Fallback>
          <p:sp>
            <p:nvSpPr>
              <p:cNvPr id="15363" name="Rectangle 5"/>
              <p:cNvSpPr>
                <a:spLocks noGrp="1" noRot="1" noChangeAspect="1" noMove="1" noResize="1" noEditPoints="1" noAdjustHandles="1" noChangeArrowheads="1" noChangeShapeType="1" noTextEdit="1"/>
              </p:cNvSpPr>
              <p:nvPr>
                <p:ph type="body" idx="1"/>
              </p:nvPr>
            </p:nvSpPr>
            <p:spPr>
              <a:blipFill rotWithShape="0">
                <a:blip r:embed="rId2"/>
                <a:stretch>
                  <a:fillRect l="-889" t="-1667"/>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028E3F4F-51B2-42EE-AFA2-40C4572185CC}" type="slidenum">
              <a:rPr lang="en-US" smtClean="0"/>
              <a:pPr/>
              <a:t>12</a:t>
            </a:fld>
            <a:endParaRPr lang="en-US" dirty="0"/>
          </a:p>
        </p:txBody>
      </p:sp>
    </p:spTree>
    <p:extLst>
      <p:ext uri="{BB962C8B-B14F-4D97-AF65-F5344CB8AC3E}">
        <p14:creationId xmlns:p14="http://schemas.microsoft.com/office/powerpoint/2010/main" val="12499777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US" altLang="en-US" dirty="0" smtClean="0"/>
              <a:t>BUYING STOCK ON MARGIN</a:t>
            </a:r>
            <a:endParaRPr lang="en-US" altLang="en-US" dirty="0" smtClean="0"/>
          </a:p>
        </p:txBody>
      </p:sp>
      <mc:AlternateContent xmlns:mc="http://schemas.openxmlformats.org/markup-compatibility/2006">
        <mc:Choice xmlns:a14="http://schemas.microsoft.com/office/drawing/2010/main" Requires="a14">
          <p:sp>
            <p:nvSpPr>
              <p:cNvPr id="16387" name="Rectangle 5"/>
              <p:cNvSpPr>
                <a:spLocks noGrp="1" noChangeArrowheads="1"/>
              </p:cNvSpPr>
              <p:nvPr>
                <p:ph type="body" idx="1"/>
              </p:nvPr>
            </p:nvSpPr>
            <p:spPr>
              <a:xfrm>
                <a:off x="840162" y="1752599"/>
                <a:ext cx="7543801" cy="4478867"/>
              </a:xfrm>
            </p:spPr>
            <p:txBody>
              <a:bodyPr>
                <a:normAutofit/>
              </a:bodyPr>
              <a:lstStyle/>
              <a:p>
                <a:pPr eaLnBrk="1" hangingPunct="1"/>
                <a:r>
                  <a:rPr lang="en-US" altLang="en-US" u="sng" dirty="0" smtClean="0"/>
                  <a:t>Your return on your investment is:</a:t>
                </a:r>
              </a:p>
              <a:p>
                <a:pPr eaLnBrk="1" hangingPunct="1">
                  <a:buFontTx/>
                  <a:buNone/>
                  <a:tabLst>
                    <a:tab pos="914400" algn="l"/>
                  </a:tabLst>
                </a:pPr>
                <a:r>
                  <a:rPr lang="en-US" altLang="en-US" sz="2400" dirty="0" smtClean="0"/>
                  <a:t>		</a:t>
                </a:r>
                <a:r>
                  <a:rPr lang="en-US" altLang="en-US" sz="1800" dirty="0" smtClean="0"/>
                  <a:t>Return </a:t>
                </a:r>
                <a:r>
                  <a:rPr lang="en-US" altLang="en-US" sz="1800" dirty="0" smtClean="0"/>
                  <a:t>= </a:t>
                </a:r>
                <a14:m>
                  <m:oMath xmlns:m="http://schemas.openxmlformats.org/officeDocument/2006/math">
                    <m:f>
                      <m:fPr>
                        <m:ctrlPr>
                          <a:rPr lang="en-US" altLang="en-US" sz="1800" i="1" smtClean="0">
                            <a:latin typeface="Cambria Math" panose="02040503050406030204" pitchFamily="18" charset="0"/>
                          </a:rPr>
                        </m:ctrlPr>
                      </m:fPr>
                      <m:num>
                        <m:r>
                          <a:rPr lang="en-US" altLang="en-US" sz="1800" b="0" i="1" smtClean="0">
                            <a:latin typeface="Cambria Math" panose="02040503050406030204" pitchFamily="18" charset="0"/>
                          </a:rPr>
                          <m:t>(</m:t>
                        </m:r>
                        <m:r>
                          <a:rPr lang="en-US" altLang="en-US" sz="1800" b="0" i="1" smtClean="0">
                            <a:latin typeface="Cambria Math" panose="02040503050406030204" pitchFamily="18" charset="0"/>
                          </a:rPr>
                          <m:t>𝑆</m:t>
                        </m:r>
                        <m:r>
                          <a:rPr lang="en-US" altLang="en-US" sz="1800" b="0" i="1" smtClean="0">
                            <a:latin typeface="Cambria Math" panose="02040503050406030204" pitchFamily="18" charset="0"/>
                          </a:rPr>
                          <m:t>+</m:t>
                        </m:r>
                        <m:r>
                          <a:rPr lang="en-US" altLang="en-US" sz="1800" b="0" i="1" smtClean="0">
                            <a:latin typeface="Cambria Math" panose="02040503050406030204" pitchFamily="18" charset="0"/>
                          </a:rPr>
                          <m:t>𝐷</m:t>
                        </m:r>
                        <m:r>
                          <a:rPr lang="en-US" altLang="en-US" sz="1800" b="0" i="1" smtClean="0">
                            <a:latin typeface="Cambria Math" panose="02040503050406030204" pitchFamily="18" charset="0"/>
                          </a:rPr>
                          <m:t> −</m:t>
                        </m:r>
                        <m:r>
                          <a:rPr lang="en-US" altLang="en-US" sz="1800" b="0" i="1" smtClean="0">
                            <a:latin typeface="Cambria Math" panose="02040503050406030204" pitchFamily="18" charset="0"/>
                          </a:rPr>
                          <m:t>𝐼</m:t>
                        </m:r>
                        <m:r>
                          <a:rPr lang="en-US" altLang="en-US" sz="1800" b="0" i="1" smtClean="0">
                            <a:latin typeface="Cambria Math" panose="02040503050406030204" pitchFamily="18" charset="0"/>
                          </a:rPr>
                          <m:t> −</m:t>
                        </m:r>
                        <m:r>
                          <a:rPr lang="en-US" altLang="en-US" sz="1800" b="0" i="1" smtClean="0">
                            <a:latin typeface="Cambria Math" panose="02040503050406030204" pitchFamily="18" charset="0"/>
                          </a:rPr>
                          <m:t>𝐿𝑃</m:t>
                        </m:r>
                        <m:r>
                          <a:rPr lang="en-US" altLang="en-US" sz="1800" b="0" i="1" smtClean="0">
                            <a:latin typeface="Cambria Math" panose="02040503050406030204" pitchFamily="18" charset="0"/>
                          </a:rPr>
                          <m:t>)</m:t>
                        </m:r>
                      </m:num>
                      <m:den>
                        <m:r>
                          <a:rPr lang="en-US" altLang="en-US" sz="1800" b="0" i="1" smtClean="0">
                            <a:latin typeface="Cambria Math" panose="02040503050406030204" pitchFamily="18" charset="0"/>
                          </a:rPr>
                          <m:t>𝐼</m:t>
                        </m:r>
                      </m:den>
                    </m:f>
                  </m:oMath>
                </a14:m>
                <a:r>
                  <a:rPr lang="en-US" altLang="en-US" sz="1800" dirty="0" smtClean="0"/>
                  <a:t> </a:t>
                </a:r>
                <a:endParaRPr lang="en-US" altLang="en-US" sz="1800" dirty="0" smtClean="0"/>
              </a:p>
              <a:p>
                <a:pPr eaLnBrk="1" hangingPunct="1">
                  <a:buFontTx/>
                  <a:buNone/>
                </a:pPr>
                <a:r>
                  <a:rPr lang="en-US" altLang="en-US" sz="1800" dirty="0" smtClean="0"/>
                  <a:t>		      </a:t>
                </a:r>
                <a:r>
                  <a:rPr lang="en-US" altLang="en-US" sz="1800" dirty="0" smtClean="0"/>
                  <a:t>= </a:t>
                </a:r>
                <a14:m>
                  <m:oMath xmlns:m="http://schemas.openxmlformats.org/officeDocument/2006/math">
                    <m:f>
                      <m:fPr>
                        <m:ctrlPr>
                          <a:rPr lang="en-US" altLang="en-US" sz="1800" i="1" smtClean="0">
                            <a:latin typeface="Cambria Math" panose="02040503050406030204" pitchFamily="18" charset="0"/>
                          </a:rPr>
                        </m:ctrlPr>
                      </m:fPr>
                      <m:num>
                        <m:r>
                          <a:rPr lang="en-US" altLang="en-US" sz="1800" b="0" i="1" smtClean="0">
                            <a:latin typeface="Cambria Math" panose="02040503050406030204" pitchFamily="18" charset="0"/>
                          </a:rPr>
                          <m:t>($6,000+$100 −$3,000 −$2,240)</m:t>
                        </m:r>
                      </m:num>
                      <m:den>
                        <m:r>
                          <a:rPr lang="en-US" altLang="en-US" sz="1800" b="0" i="1" smtClean="0">
                            <a:latin typeface="Cambria Math" panose="02040503050406030204" pitchFamily="18" charset="0"/>
                          </a:rPr>
                          <m:t>$3,000</m:t>
                        </m:r>
                      </m:den>
                    </m:f>
                  </m:oMath>
                </a14:m>
                <a:r>
                  <a:rPr lang="en-US" altLang="en-US" sz="1800" dirty="0" smtClean="0"/>
                  <a:t> </a:t>
                </a:r>
              </a:p>
              <a:p>
                <a:pPr eaLnBrk="1" hangingPunct="1">
                  <a:buFontTx/>
                  <a:buNone/>
                </a:pPr>
                <a:r>
                  <a:rPr lang="en-US" altLang="en-US" sz="1800" dirty="0" smtClean="0"/>
                  <a:t>		      = 0.2867 or 28.67%</a:t>
                </a:r>
              </a:p>
              <a:p>
                <a:pPr eaLnBrk="1" hangingPunct="1">
                  <a:buFontTx/>
                  <a:buNone/>
                </a:pPr>
                <a:endParaRPr lang="en-US" altLang="en-US" sz="1800" u="sng" dirty="0" smtClean="0"/>
              </a:p>
              <a:p>
                <a:pPr eaLnBrk="1" hangingPunct="1"/>
                <a:r>
                  <a:rPr lang="en-US" altLang="en-US" u="sng" dirty="0" smtClean="0"/>
                  <a:t>Without </a:t>
                </a:r>
                <a:r>
                  <a:rPr lang="en-US" altLang="en-US" u="sng" dirty="0" smtClean="0"/>
                  <a:t>the loan, your return would have </a:t>
                </a:r>
                <a:r>
                  <a:rPr lang="en-US" altLang="en-US" u="sng" dirty="0" smtClean="0"/>
                  <a:t>been:</a:t>
                </a:r>
                <a:endParaRPr lang="en-US" altLang="en-US" u="sng" dirty="0" smtClean="0"/>
              </a:p>
              <a:p>
                <a:pPr marL="914400" indent="-914400" eaLnBrk="1" hangingPunct="1">
                  <a:buFontTx/>
                  <a:buNone/>
                </a:pPr>
                <a:r>
                  <a:rPr lang="en-US" altLang="en-US" sz="2400" dirty="0"/>
                  <a:t>	</a:t>
                </a:r>
                <a:r>
                  <a:rPr lang="en-US" altLang="en-US" sz="1800" dirty="0" smtClean="0"/>
                  <a:t>Return </a:t>
                </a:r>
                <a:r>
                  <a:rPr lang="en-US" altLang="en-US" sz="1800" dirty="0" smtClean="0"/>
                  <a:t>= </a:t>
                </a:r>
                <a14:m>
                  <m:oMath xmlns:m="http://schemas.openxmlformats.org/officeDocument/2006/math">
                    <m:f>
                      <m:fPr>
                        <m:ctrlPr>
                          <a:rPr lang="en-US" altLang="en-US" sz="1800" i="1" smtClean="0">
                            <a:latin typeface="Cambria Math" panose="02040503050406030204" pitchFamily="18" charset="0"/>
                          </a:rPr>
                        </m:ctrlPr>
                      </m:fPr>
                      <m:num>
                        <m:r>
                          <a:rPr lang="en-US" altLang="en-US" sz="1800" b="0" i="1" smtClean="0">
                            <a:latin typeface="Cambria Math" panose="02040503050406030204" pitchFamily="18" charset="0"/>
                          </a:rPr>
                          <m:t>(</m:t>
                        </m:r>
                        <m:r>
                          <a:rPr lang="en-US" altLang="en-US" sz="1800" b="0" i="1" smtClean="0">
                            <a:latin typeface="Cambria Math" panose="02040503050406030204" pitchFamily="18" charset="0"/>
                          </a:rPr>
                          <m:t>𝑆</m:t>
                        </m:r>
                        <m:r>
                          <a:rPr lang="en-US" altLang="en-US" sz="1800" b="0" i="1" smtClean="0">
                            <a:latin typeface="Cambria Math" panose="02040503050406030204" pitchFamily="18" charset="0"/>
                          </a:rPr>
                          <m:t>+</m:t>
                        </m:r>
                        <m:r>
                          <a:rPr lang="en-US" altLang="en-US" sz="1800" b="0" i="1" smtClean="0">
                            <a:latin typeface="Cambria Math" panose="02040503050406030204" pitchFamily="18" charset="0"/>
                          </a:rPr>
                          <m:t>𝐷</m:t>
                        </m:r>
                        <m:r>
                          <a:rPr lang="en-US" altLang="en-US" sz="1800" b="0" i="1" smtClean="0">
                            <a:latin typeface="Cambria Math" panose="02040503050406030204" pitchFamily="18" charset="0"/>
                          </a:rPr>
                          <m:t> −</m:t>
                        </m:r>
                        <m:r>
                          <a:rPr lang="en-US" altLang="en-US" sz="1800" b="0" i="1" smtClean="0">
                            <a:latin typeface="Cambria Math" panose="02040503050406030204" pitchFamily="18" charset="0"/>
                          </a:rPr>
                          <m:t>𝐼</m:t>
                        </m:r>
                        <m:r>
                          <a:rPr lang="en-US" altLang="en-US" sz="1800" b="0" i="1" smtClean="0">
                            <a:latin typeface="Cambria Math" panose="02040503050406030204" pitchFamily="18" charset="0"/>
                          </a:rPr>
                          <m:t>)</m:t>
                        </m:r>
                      </m:num>
                      <m:den>
                        <m:r>
                          <a:rPr lang="en-US" altLang="en-US" sz="1800" b="0" i="1" smtClean="0">
                            <a:latin typeface="Cambria Math" panose="02040503050406030204" pitchFamily="18" charset="0"/>
                          </a:rPr>
                          <m:t>𝐼</m:t>
                        </m:r>
                      </m:den>
                    </m:f>
                  </m:oMath>
                </a14:m>
                <a:endParaRPr lang="en-US" altLang="en-US" sz="1800" dirty="0" smtClean="0"/>
              </a:p>
              <a:p>
                <a:pPr marL="1201738" indent="-1201738" eaLnBrk="1" hangingPunct="1">
                  <a:buFontTx/>
                  <a:buNone/>
                </a:pPr>
                <a:r>
                  <a:rPr lang="en-US" altLang="en-US" sz="1800" dirty="0" smtClean="0"/>
                  <a:t>              	</a:t>
                </a:r>
                <a:r>
                  <a:rPr lang="en-US" altLang="en-US" sz="1800" dirty="0" smtClean="0"/>
                  <a:t> = </a:t>
                </a:r>
                <a14:m>
                  <m:oMath xmlns:m="http://schemas.openxmlformats.org/officeDocument/2006/math">
                    <m:f>
                      <m:fPr>
                        <m:ctrlPr>
                          <a:rPr lang="en-US" altLang="en-US" sz="1800" i="1" smtClean="0">
                            <a:latin typeface="Cambria Math" panose="02040503050406030204" pitchFamily="18" charset="0"/>
                          </a:rPr>
                        </m:ctrlPr>
                      </m:fPr>
                      <m:num>
                        <m:r>
                          <a:rPr lang="en-US" altLang="en-US" sz="1800" b="0" i="1" smtClean="0">
                            <a:latin typeface="Cambria Math" panose="02040503050406030204" pitchFamily="18" charset="0"/>
                          </a:rPr>
                          <m:t>($6,000+$100 −$5,000)</m:t>
                        </m:r>
                      </m:num>
                      <m:den>
                        <m:r>
                          <a:rPr lang="en-US" altLang="en-US" sz="1800" b="0" i="1" smtClean="0">
                            <a:latin typeface="Cambria Math" panose="02040503050406030204" pitchFamily="18" charset="0"/>
                          </a:rPr>
                          <m:t>$5,000</m:t>
                        </m:r>
                      </m:den>
                    </m:f>
                  </m:oMath>
                </a14:m>
                <a:endParaRPr lang="en-US" altLang="en-US" sz="1800" dirty="0" smtClean="0"/>
              </a:p>
              <a:p>
                <a:pPr marL="1201738" indent="-1201738" eaLnBrk="1" hangingPunct="1">
                  <a:buFontTx/>
                  <a:buNone/>
                </a:pPr>
                <a:r>
                  <a:rPr lang="en-US" altLang="en-US" sz="1800" dirty="0" smtClean="0"/>
                  <a:t>              	 = </a:t>
                </a:r>
                <a:r>
                  <a:rPr lang="en-US" altLang="en-US" sz="1800" dirty="0" smtClean="0"/>
                  <a:t>0.22 </a:t>
                </a:r>
                <a:r>
                  <a:rPr lang="en-US" altLang="en-US" sz="1800" dirty="0" smtClean="0"/>
                  <a:t>or 22%</a:t>
                </a:r>
              </a:p>
            </p:txBody>
          </p:sp>
        </mc:Choice>
        <mc:Fallback>
          <p:sp>
            <p:nvSpPr>
              <p:cNvPr id="16387" name="Rectangle 5"/>
              <p:cNvSpPr>
                <a:spLocks noGrp="1" noRot="1" noChangeAspect="1" noMove="1" noResize="1" noEditPoints="1" noAdjustHandles="1" noChangeArrowheads="1" noChangeShapeType="1" noTextEdit="1"/>
              </p:cNvSpPr>
              <p:nvPr>
                <p:ph type="body" idx="1"/>
              </p:nvPr>
            </p:nvSpPr>
            <p:spPr>
              <a:xfrm>
                <a:off x="840162" y="1752599"/>
                <a:ext cx="7543801" cy="4478867"/>
              </a:xfrm>
              <a:blipFill rotWithShape="0">
                <a:blip r:embed="rId2"/>
                <a:stretch>
                  <a:fillRect l="-889" t="-1361"/>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028E3F4F-51B2-42EE-AFA2-40C4572185CC}" type="slidenum">
              <a:rPr lang="en-US" smtClean="0"/>
              <a:pPr/>
              <a:t>13</a:t>
            </a:fld>
            <a:endParaRPr lang="en-US" dirty="0"/>
          </a:p>
        </p:txBody>
      </p:sp>
    </p:spTree>
    <p:extLst>
      <p:ext uri="{BB962C8B-B14F-4D97-AF65-F5344CB8AC3E}">
        <p14:creationId xmlns:p14="http://schemas.microsoft.com/office/powerpoint/2010/main" val="1274576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title"/>
          </p:nvPr>
        </p:nvSpPr>
        <p:spPr/>
        <p:txBody>
          <a:bodyPr/>
          <a:lstStyle/>
          <a:p>
            <a:pPr eaLnBrk="1" hangingPunct="1"/>
            <a:r>
              <a:rPr lang="en-US" altLang="en-US" dirty="0" smtClean="0"/>
              <a:t>BUYING STOCK ON MARGIN</a:t>
            </a:r>
            <a:endParaRPr lang="en-US" altLang="en-US" dirty="0" smtClean="0"/>
          </a:p>
        </p:txBody>
      </p:sp>
      <p:sp>
        <p:nvSpPr>
          <p:cNvPr id="17411" name="Rectangle 6"/>
          <p:cNvSpPr>
            <a:spLocks noGrp="1" noChangeArrowheads="1"/>
          </p:cNvSpPr>
          <p:nvPr>
            <p:ph type="body" idx="1"/>
          </p:nvPr>
        </p:nvSpPr>
        <p:spPr/>
        <p:txBody>
          <a:bodyPr/>
          <a:lstStyle/>
          <a:p>
            <a:pPr eaLnBrk="1" hangingPunct="1"/>
            <a:r>
              <a:rPr lang="en-US" altLang="en-US" u="sng" dirty="0" smtClean="0"/>
              <a:t>Impact of Margin on Risk</a:t>
            </a:r>
          </a:p>
          <a:p>
            <a:pPr eaLnBrk="1" hangingPunct="1"/>
            <a:r>
              <a:rPr lang="en-US" altLang="en-US" dirty="0" smtClean="0"/>
              <a:t>Example: </a:t>
            </a:r>
          </a:p>
          <a:p>
            <a:pPr lvl="1" eaLnBrk="1" hangingPunct="1">
              <a:lnSpc>
                <a:spcPct val="100000"/>
              </a:lnSpc>
              <a:buFont typeface="Arial" panose="020B0604020202020204" pitchFamily="34" charset="0"/>
              <a:buChar char="•"/>
            </a:pPr>
            <a:r>
              <a:rPr lang="en-US" altLang="en-US" dirty="0" smtClean="0"/>
              <a:t>Suppose that Lynde stock declines to $40 per share (instead of increasing to $60 per share) by the end of the year, so you receive $4,000 when you sell the stock. Your return is:	(cont’d next slide)</a:t>
            </a:r>
          </a:p>
        </p:txBody>
      </p:sp>
      <p:sp>
        <p:nvSpPr>
          <p:cNvPr id="2" name="Slide Number Placeholder 1"/>
          <p:cNvSpPr>
            <a:spLocks noGrp="1"/>
          </p:cNvSpPr>
          <p:nvPr>
            <p:ph type="sldNum" sz="quarter" idx="12"/>
          </p:nvPr>
        </p:nvSpPr>
        <p:spPr/>
        <p:txBody>
          <a:bodyPr/>
          <a:lstStyle/>
          <a:p>
            <a:fld id="{028E3F4F-51B2-42EE-AFA2-40C4572185CC}" type="slidenum">
              <a:rPr lang="en-US" smtClean="0"/>
              <a:pPr/>
              <a:t>14</a:t>
            </a:fld>
            <a:endParaRPr lang="en-US" dirty="0"/>
          </a:p>
        </p:txBody>
      </p:sp>
    </p:spTree>
    <p:extLst>
      <p:ext uri="{BB962C8B-B14F-4D97-AF65-F5344CB8AC3E}">
        <p14:creationId xmlns:p14="http://schemas.microsoft.com/office/powerpoint/2010/main" val="2978229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8"/>
          <p:cNvSpPr>
            <a:spLocks noGrp="1" noChangeArrowheads="1"/>
          </p:cNvSpPr>
          <p:nvPr>
            <p:ph type="title"/>
          </p:nvPr>
        </p:nvSpPr>
        <p:spPr/>
        <p:txBody>
          <a:bodyPr/>
          <a:lstStyle/>
          <a:p>
            <a:pPr eaLnBrk="1" hangingPunct="1"/>
            <a:r>
              <a:rPr lang="en-US" altLang="en-US" dirty="0" smtClean="0"/>
              <a:t>BUYING STOCK ON MARGIN</a:t>
            </a:r>
            <a:endParaRPr lang="en-US" altLang="en-US" dirty="0" smtClean="0"/>
          </a:p>
        </p:txBody>
      </p:sp>
      <mc:AlternateContent xmlns:mc="http://schemas.openxmlformats.org/markup-compatibility/2006">
        <mc:Choice xmlns:a14="http://schemas.microsoft.com/office/drawing/2010/main" Requires="a14">
          <p:sp>
            <p:nvSpPr>
              <p:cNvPr id="18435" name="Rectangle 1029"/>
              <p:cNvSpPr>
                <a:spLocks noGrp="1" noChangeArrowheads="1"/>
              </p:cNvSpPr>
              <p:nvPr>
                <p:ph type="body" idx="1"/>
              </p:nvPr>
            </p:nvSpPr>
            <p:spPr/>
            <p:txBody>
              <a:bodyPr>
                <a:normAutofit fontScale="92500" lnSpcReduction="10000"/>
              </a:bodyPr>
              <a:lstStyle/>
              <a:p>
                <a:pPr marL="0" indent="0">
                  <a:buNone/>
                </a:pPr>
                <a:r>
                  <a:rPr lang="en-US" altLang="en-US" sz="2200" u="sng" dirty="0" smtClean="0"/>
                  <a:t>Your return on your investment is:</a:t>
                </a:r>
              </a:p>
              <a:p>
                <a:pPr marL="914400" indent="0">
                  <a:buNone/>
                  <a:tabLst>
                    <a:tab pos="914400" algn="l"/>
                  </a:tabLst>
                </a:pPr>
                <a:r>
                  <a:rPr lang="en-US" altLang="en-US" sz="1900" dirty="0" smtClean="0"/>
                  <a:t>Return = </a:t>
                </a:r>
                <a14:m>
                  <m:oMath xmlns:m="http://schemas.openxmlformats.org/officeDocument/2006/math">
                    <m:f>
                      <m:fPr>
                        <m:ctrlPr>
                          <a:rPr lang="en-US" altLang="en-US" sz="1900" i="1">
                            <a:latin typeface="Cambria Math" panose="02040503050406030204" pitchFamily="18" charset="0"/>
                          </a:rPr>
                        </m:ctrlPr>
                      </m:fPr>
                      <m:num>
                        <m:r>
                          <a:rPr lang="en-US" altLang="en-US" sz="1900" i="1">
                            <a:latin typeface="Cambria Math" panose="02040503050406030204" pitchFamily="18" charset="0"/>
                          </a:rPr>
                          <m:t>(</m:t>
                        </m:r>
                        <m:r>
                          <a:rPr lang="en-US" altLang="en-US" sz="1900" i="1">
                            <a:latin typeface="Cambria Math" panose="02040503050406030204" pitchFamily="18" charset="0"/>
                          </a:rPr>
                          <m:t>𝑆</m:t>
                        </m:r>
                        <m:r>
                          <a:rPr lang="en-US" altLang="en-US" sz="1900" i="1">
                            <a:latin typeface="Cambria Math" panose="02040503050406030204" pitchFamily="18" charset="0"/>
                          </a:rPr>
                          <m:t>+</m:t>
                        </m:r>
                        <m:r>
                          <a:rPr lang="en-US" altLang="en-US" sz="1900" i="1">
                            <a:latin typeface="Cambria Math" panose="02040503050406030204" pitchFamily="18" charset="0"/>
                          </a:rPr>
                          <m:t>𝐷</m:t>
                        </m:r>
                        <m:r>
                          <a:rPr lang="en-US" altLang="en-US" sz="1900" i="1">
                            <a:latin typeface="Cambria Math" panose="02040503050406030204" pitchFamily="18" charset="0"/>
                          </a:rPr>
                          <m:t> −</m:t>
                        </m:r>
                        <m:r>
                          <a:rPr lang="en-US" altLang="en-US" sz="1900" i="1">
                            <a:latin typeface="Cambria Math" panose="02040503050406030204" pitchFamily="18" charset="0"/>
                          </a:rPr>
                          <m:t>𝐼</m:t>
                        </m:r>
                        <m:r>
                          <a:rPr lang="en-US" altLang="en-US" sz="1900" i="1">
                            <a:latin typeface="Cambria Math" panose="02040503050406030204" pitchFamily="18" charset="0"/>
                          </a:rPr>
                          <m:t> −</m:t>
                        </m:r>
                        <m:r>
                          <a:rPr lang="en-US" altLang="en-US" sz="1900" i="1">
                            <a:latin typeface="Cambria Math" panose="02040503050406030204" pitchFamily="18" charset="0"/>
                          </a:rPr>
                          <m:t>𝐿𝑃</m:t>
                        </m:r>
                        <m:r>
                          <a:rPr lang="en-US" altLang="en-US" sz="1900" i="1">
                            <a:latin typeface="Cambria Math" panose="02040503050406030204" pitchFamily="18" charset="0"/>
                          </a:rPr>
                          <m:t>)</m:t>
                        </m:r>
                      </m:num>
                      <m:den>
                        <m:r>
                          <a:rPr lang="en-US" altLang="en-US" sz="1900" i="1">
                            <a:latin typeface="Cambria Math" panose="02040503050406030204" pitchFamily="18" charset="0"/>
                          </a:rPr>
                          <m:t>𝐼</m:t>
                        </m:r>
                      </m:den>
                    </m:f>
                  </m:oMath>
                </a14:m>
                <a:r>
                  <a:rPr lang="en-US" altLang="en-US" sz="1900" dirty="0"/>
                  <a:t> </a:t>
                </a:r>
              </a:p>
              <a:p>
                <a:pPr>
                  <a:buNone/>
                </a:pPr>
                <a:r>
                  <a:rPr lang="en-US" altLang="en-US" sz="1900" dirty="0"/>
                  <a:t>		      = </a:t>
                </a:r>
                <a14:m>
                  <m:oMath xmlns:m="http://schemas.openxmlformats.org/officeDocument/2006/math">
                    <m:f>
                      <m:fPr>
                        <m:ctrlPr>
                          <a:rPr lang="en-US" altLang="en-US" sz="1900" i="1">
                            <a:latin typeface="Cambria Math" panose="02040503050406030204" pitchFamily="18" charset="0"/>
                          </a:rPr>
                        </m:ctrlPr>
                      </m:fPr>
                      <m:num>
                        <m:r>
                          <a:rPr lang="en-US" altLang="en-US" sz="1900" i="1">
                            <a:latin typeface="Cambria Math" panose="02040503050406030204" pitchFamily="18" charset="0"/>
                          </a:rPr>
                          <m:t>($</m:t>
                        </m:r>
                        <m:r>
                          <a:rPr lang="en-US" altLang="en-US" sz="1900" b="0" i="1" smtClean="0">
                            <a:latin typeface="Cambria Math" panose="02040503050406030204" pitchFamily="18" charset="0"/>
                          </a:rPr>
                          <m:t>4</m:t>
                        </m:r>
                        <m:r>
                          <a:rPr lang="en-US" altLang="en-US" sz="1900" i="1">
                            <a:latin typeface="Cambria Math" panose="02040503050406030204" pitchFamily="18" charset="0"/>
                          </a:rPr>
                          <m:t>,000+$100 −$3,000 −$2,240)</m:t>
                        </m:r>
                      </m:num>
                      <m:den>
                        <m:r>
                          <a:rPr lang="en-US" altLang="en-US" sz="1900" i="1">
                            <a:latin typeface="Cambria Math" panose="02040503050406030204" pitchFamily="18" charset="0"/>
                          </a:rPr>
                          <m:t>$3,000</m:t>
                        </m:r>
                      </m:den>
                    </m:f>
                  </m:oMath>
                </a14:m>
                <a:r>
                  <a:rPr lang="en-US" altLang="en-US" sz="1900" dirty="0"/>
                  <a:t> </a:t>
                </a:r>
              </a:p>
              <a:p>
                <a:pPr>
                  <a:buNone/>
                </a:pPr>
                <a:r>
                  <a:rPr lang="en-US" altLang="en-US" sz="1900" dirty="0"/>
                  <a:t>		      = </a:t>
                </a:r>
                <a:r>
                  <a:rPr lang="en-US" altLang="en-US" sz="1900" dirty="0" smtClean="0"/>
                  <a:t>-0.38 </a:t>
                </a:r>
                <a:r>
                  <a:rPr lang="en-US" altLang="en-US" sz="1900" dirty="0"/>
                  <a:t>or </a:t>
                </a:r>
                <a:r>
                  <a:rPr lang="en-US" altLang="en-US" sz="1900" dirty="0" smtClean="0"/>
                  <a:t>-38%</a:t>
                </a:r>
                <a:endParaRPr lang="en-US" altLang="en-US" sz="1900" dirty="0"/>
              </a:p>
              <a:p>
                <a:pPr eaLnBrk="1" hangingPunct="1">
                  <a:spcBef>
                    <a:spcPct val="50000"/>
                  </a:spcBef>
                  <a:buFontTx/>
                  <a:buNone/>
                </a:pPr>
                <a:r>
                  <a:rPr lang="en-US" altLang="en-US" dirty="0" smtClean="0"/>
                  <a:t>	</a:t>
                </a:r>
                <a:endParaRPr lang="en-US" altLang="en-US" dirty="0" smtClean="0"/>
              </a:p>
              <a:p>
                <a:pPr marL="0" indent="0" eaLnBrk="1" hangingPunct="1">
                  <a:spcBef>
                    <a:spcPct val="50000"/>
                  </a:spcBef>
                  <a:buNone/>
                </a:pPr>
                <a:r>
                  <a:rPr lang="en-US" altLang="en-US" sz="2200" u="sng" dirty="0" smtClean="0"/>
                  <a:t>Using </a:t>
                </a:r>
                <a:r>
                  <a:rPr lang="en-US" altLang="en-US" sz="2200" u="sng" dirty="0" smtClean="0"/>
                  <a:t>all cash your return would be:</a:t>
                </a:r>
              </a:p>
              <a:p>
                <a:pPr marL="914400" indent="0">
                  <a:buNone/>
                </a:pPr>
                <a:r>
                  <a:rPr lang="en-US" altLang="en-US" sz="1900" dirty="0"/>
                  <a:t>Return = </a:t>
                </a:r>
                <a14:m>
                  <m:oMath xmlns:m="http://schemas.openxmlformats.org/officeDocument/2006/math">
                    <m:f>
                      <m:fPr>
                        <m:ctrlPr>
                          <a:rPr lang="en-US" altLang="en-US" sz="1900" i="1">
                            <a:latin typeface="Cambria Math" panose="02040503050406030204" pitchFamily="18" charset="0"/>
                          </a:rPr>
                        </m:ctrlPr>
                      </m:fPr>
                      <m:num>
                        <m:r>
                          <a:rPr lang="en-US" altLang="en-US" sz="1900" i="1">
                            <a:latin typeface="Cambria Math" panose="02040503050406030204" pitchFamily="18" charset="0"/>
                          </a:rPr>
                          <m:t>(</m:t>
                        </m:r>
                        <m:r>
                          <a:rPr lang="en-US" altLang="en-US" sz="1900" i="1">
                            <a:latin typeface="Cambria Math" panose="02040503050406030204" pitchFamily="18" charset="0"/>
                          </a:rPr>
                          <m:t>𝑆</m:t>
                        </m:r>
                        <m:r>
                          <a:rPr lang="en-US" altLang="en-US" sz="1900" i="1">
                            <a:latin typeface="Cambria Math" panose="02040503050406030204" pitchFamily="18" charset="0"/>
                          </a:rPr>
                          <m:t>+</m:t>
                        </m:r>
                        <m:r>
                          <a:rPr lang="en-US" altLang="en-US" sz="1900" i="1">
                            <a:latin typeface="Cambria Math" panose="02040503050406030204" pitchFamily="18" charset="0"/>
                          </a:rPr>
                          <m:t>𝐷</m:t>
                        </m:r>
                        <m:r>
                          <a:rPr lang="en-US" altLang="en-US" sz="1900" i="1">
                            <a:latin typeface="Cambria Math" panose="02040503050406030204" pitchFamily="18" charset="0"/>
                          </a:rPr>
                          <m:t> −</m:t>
                        </m:r>
                        <m:r>
                          <a:rPr lang="en-US" altLang="en-US" sz="1900" i="1">
                            <a:latin typeface="Cambria Math" panose="02040503050406030204" pitchFamily="18" charset="0"/>
                          </a:rPr>
                          <m:t>𝐼</m:t>
                        </m:r>
                        <m:r>
                          <a:rPr lang="en-US" altLang="en-US" sz="1900" i="1">
                            <a:latin typeface="Cambria Math" panose="02040503050406030204" pitchFamily="18" charset="0"/>
                          </a:rPr>
                          <m:t>)</m:t>
                        </m:r>
                      </m:num>
                      <m:den>
                        <m:r>
                          <a:rPr lang="en-US" altLang="en-US" sz="1900" i="1">
                            <a:latin typeface="Cambria Math" panose="02040503050406030204" pitchFamily="18" charset="0"/>
                          </a:rPr>
                          <m:t>𝐼</m:t>
                        </m:r>
                      </m:den>
                    </m:f>
                  </m:oMath>
                </a14:m>
                <a:endParaRPr lang="en-US" altLang="en-US" sz="1900" dirty="0"/>
              </a:p>
              <a:p>
                <a:pPr marL="1201738" indent="-1201738">
                  <a:buNone/>
                </a:pPr>
                <a:r>
                  <a:rPr lang="en-US" altLang="en-US" sz="1900" dirty="0"/>
                  <a:t>              	 = </a:t>
                </a:r>
                <a14:m>
                  <m:oMath xmlns:m="http://schemas.openxmlformats.org/officeDocument/2006/math">
                    <m:f>
                      <m:fPr>
                        <m:ctrlPr>
                          <a:rPr lang="en-US" altLang="en-US" sz="1900" i="1">
                            <a:latin typeface="Cambria Math" panose="02040503050406030204" pitchFamily="18" charset="0"/>
                          </a:rPr>
                        </m:ctrlPr>
                      </m:fPr>
                      <m:num>
                        <m:r>
                          <a:rPr lang="en-US" altLang="en-US" sz="1900" i="1">
                            <a:latin typeface="Cambria Math" panose="02040503050406030204" pitchFamily="18" charset="0"/>
                          </a:rPr>
                          <m:t>($</m:t>
                        </m:r>
                        <m:r>
                          <a:rPr lang="en-US" altLang="en-US" sz="1900" b="0" i="1" smtClean="0">
                            <a:latin typeface="Cambria Math" panose="02040503050406030204" pitchFamily="18" charset="0"/>
                          </a:rPr>
                          <m:t>4</m:t>
                        </m:r>
                        <m:r>
                          <a:rPr lang="en-US" altLang="en-US" sz="1900" i="1">
                            <a:latin typeface="Cambria Math" panose="02040503050406030204" pitchFamily="18" charset="0"/>
                          </a:rPr>
                          <m:t>,000+$100 −$5,000)</m:t>
                        </m:r>
                      </m:num>
                      <m:den>
                        <m:r>
                          <a:rPr lang="en-US" altLang="en-US" sz="1900" i="1">
                            <a:latin typeface="Cambria Math" panose="02040503050406030204" pitchFamily="18" charset="0"/>
                          </a:rPr>
                          <m:t>$5,000</m:t>
                        </m:r>
                      </m:den>
                    </m:f>
                  </m:oMath>
                </a14:m>
                <a:endParaRPr lang="en-US" altLang="en-US" sz="1900" dirty="0"/>
              </a:p>
              <a:p>
                <a:pPr marL="1201738" indent="-1201738">
                  <a:buNone/>
                </a:pPr>
                <a:r>
                  <a:rPr lang="en-US" altLang="en-US" sz="1900" dirty="0"/>
                  <a:t>              	 = </a:t>
                </a:r>
                <a:r>
                  <a:rPr lang="en-US" altLang="en-US" sz="1900" dirty="0" smtClean="0"/>
                  <a:t>-0.18 </a:t>
                </a:r>
                <a:r>
                  <a:rPr lang="en-US" altLang="en-US" sz="1900" dirty="0"/>
                  <a:t>or </a:t>
                </a:r>
                <a:r>
                  <a:rPr lang="en-US" altLang="en-US" sz="1900" dirty="0" smtClean="0"/>
                  <a:t>-18%</a:t>
                </a:r>
                <a:endParaRPr lang="en-US" altLang="en-US" sz="1900" dirty="0"/>
              </a:p>
              <a:p>
                <a:pPr eaLnBrk="1" hangingPunct="1">
                  <a:spcBef>
                    <a:spcPct val="50000"/>
                  </a:spcBef>
                  <a:buFontTx/>
                  <a:buNone/>
                </a:pPr>
                <a:endParaRPr lang="en-US" altLang="en-US" dirty="0" smtClean="0"/>
              </a:p>
            </p:txBody>
          </p:sp>
        </mc:Choice>
        <mc:Fallback>
          <p:sp>
            <p:nvSpPr>
              <p:cNvPr id="18435" name="Rectangle 1029"/>
              <p:cNvSpPr>
                <a:spLocks noGrp="1" noRot="1" noChangeAspect="1" noMove="1" noResize="1" noEditPoints="1" noAdjustHandles="1" noChangeArrowheads="1" noChangeShapeType="1" noTextEdit="1"/>
              </p:cNvSpPr>
              <p:nvPr>
                <p:ph type="body" idx="1"/>
              </p:nvPr>
            </p:nvSpPr>
            <p:spPr>
              <a:blipFill rotWithShape="0">
                <a:blip r:embed="rId2"/>
                <a:stretch>
                  <a:fillRect l="-2102" t="-2273" b="-1667"/>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028E3F4F-51B2-42EE-AFA2-40C4572185CC}" type="slidenum">
              <a:rPr lang="en-US" smtClean="0"/>
              <a:pPr/>
              <a:t>15</a:t>
            </a:fld>
            <a:endParaRPr lang="en-US" dirty="0"/>
          </a:p>
        </p:txBody>
      </p:sp>
    </p:spTree>
    <p:extLst>
      <p:ext uri="{BB962C8B-B14F-4D97-AF65-F5344CB8AC3E}">
        <p14:creationId xmlns:p14="http://schemas.microsoft.com/office/powerpoint/2010/main" val="28168810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52"/>
          <p:cNvSpPr>
            <a:spLocks noGrp="1" noChangeArrowheads="1"/>
          </p:cNvSpPr>
          <p:nvPr>
            <p:ph type="title"/>
          </p:nvPr>
        </p:nvSpPr>
        <p:spPr/>
        <p:txBody>
          <a:bodyPr/>
          <a:lstStyle/>
          <a:p>
            <a:pPr eaLnBrk="1" hangingPunct="1"/>
            <a:r>
              <a:rPr lang="en-US" altLang="en-US" dirty="0" smtClean="0"/>
              <a:t>ASSESSING PERFORMANCE OF STOCK INVESTMENTS</a:t>
            </a:r>
            <a:endParaRPr lang="en-US" altLang="en-US" dirty="0" smtClean="0"/>
          </a:p>
        </p:txBody>
      </p:sp>
      <p:sp>
        <p:nvSpPr>
          <p:cNvPr id="19459" name="Rectangle 2053"/>
          <p:cNvSpPr>
            <a:spLocks noGrp="1" noChangeArrowheads="1"/>
          </p:cNvSpPr>
          <p:nvPr>
            <p:ph type="body" idx="1"/>
          </p:nvPr>
        </p:nvSpPr>
        <p:spPr/>
        <p:txBody>
          <a:bodyPr/>
          <a:lstStyle/>
          <a:p>
            <a:pPr eaLnBrk="1" hangingPunct="1"/>
            <a:r>
              <a:rPr lang="en-US" altLang="en-US" dirty="0" smtClean="0"/>
              <a:t>Comparing returns to an index</a:t>
            </a:r>
          </a:p>
          <a:p>
            <a:pPr lvl="1" eaLnBrk="1" hangingPunct="1">
              <a:buFont typeface="Arial" panose="020B0604020202020204" pitchFamily="34" charset="0"/>
              <a:buChar char="•"/>
            </a:pPr>
            <a:r>
              <a:rPr lang="en-US" altLang="en-US" dirty="0" smtClean="0"/>
              <a:t>A convenient method of measuring performance</a:t>
            </a:r>
          </a:p>
          <a:p>
            <a:pPr lvl="1" eaLnBrk="1" hangingPunct="1">
              <a:buFont typeface="Arial" panose="020B0604020202020204" pitchFamily="34" charset="0"/>
              <a:buChar char="•"/>
            </a:pPr>
            <a:r>
              <a:rPr lang="en-US" altLang="en-US" dirty="0" smtClean="0"/>
              <a:t>Price quotations for indexes used to measure stock performance are reported in financial newspapers</a:t>
            </a:r>
          </a:p>
        </p:txBody>
      </p:sp>
      <p:sp>
        <p:nvSpPr>
          <p:cNvPr id="2" name="Slide Number Placeholder 1"/>
          <p:cNvSpPr>
            <a:spLocks noGrp="1"/>
          </p:cNvSpPr>
          <p:nvPr>
            <p:ph type="sldNum" sz="quarter" idx="12"/>
          </p:nvPr>
        </p:nvSpPr>
        <p:spPr/>
        <p:txBody>
          <a:bodyPr/>
          <a:lstStyle/>
          <a:p>
            <a:fld id="{028E3F4F-51B2-42EE-AFA2-40C4572185CC}" type="slidenum">
              <a:rPr lang="en-US" smtClean="0"/>
              <a:pPr/>
              <a:t>16</a:t>
            </a:fld>
            <a:endParaRPr lang="en-US" dirty="0"/>
          </a:p>
        </p:txBody>
      </p:sp>
    </p:spTree>
    <p:extLst>
      <p:ext uri="{BB962C8B-B14F-4D97-AF65-F5344CB8AC3E}">
        <p14:creationId xmlns:p14="http://schemas.microsoft.com/office/powerpoint/2010/main" val="32578026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altLang="en-US" dirty="0" smtClean="0"/>
              <a:t>ASSESSING PERFORMANCE OF STOCK INVESTMENTS</a:t>
            </a:r>
            <a:endParaRPr lang="en-US" altLang="en-US" dirty="0" smtClean="0"/>
          </a:p>
        </p:txBody>
      </p:sp>
      <p:sp>
        <p:nvSpPr>
          <p:cNvPr id="20483" name="Rectangle 5"/>
          <p:cNvSpPr>
            <a:spLocks noChangeArrowheads="1"/>
          </p:cNvSpPr>
          <p:nvPr/>
        </p:nvSpPr>
        <p:spPr bwMode="auto">
          <a:xfrm>
            <a:off x="457200" y="5181600"/>
            <a:ext cx="7467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0000"/>
              </a:spcBef>
              <a:buClr>
                <a:schemeClr val="tx2"/>
              </a:buClr>
              <a:buChar char="•"/>
              <a:defRPr sz="3200">
                <a:solidFill>
                  <a:schemeClr val="tx1"/>
                </a:solidFill>
                <a:latin typeface="Arial" panose="020B0604020202020204" pitchFamily="34" charset="0"/>
              </a:defRPr>
            </a:lvl1pPr>
            <a:lvl2pPr marL="742950" indent="-285750">
              <a:spcBef>
                <a:spcPct val="30000"/>
              </a:spcBef>
              <a:buClr>
                <a:schemeClr val="tx2"/>
              </a:buClr>
              <a:buChar char="–"/>
              <a:defRPr sz="2800">
                <a:solidFill>
                  <a:schemeClr val="tx1"/>
                </a:solidFill>
                <a:latin typeface="Arial" panose="020B0604020202020204" pitchFamily="34" charset="0"/>
              </a:defRPr>
            </a:lvl2pPr>
            <a:lvl3pPr marL="1143000" indent="-228600">
              <a:spcBef>
                <a:spcPct val="30000"/>
              </a:spcBef>
              <a:buClr>
                <a:schemeClr val="tx2"/>
              </a:buClr>
              <a:buChar char="•"/>
              <a:defRPr sz="2400">
                <a:solidFill>
                  <a:schemeClr val="tx1"/>
                </a:solidFill>
                <a:latin typeface="Arial" panose="020B0604020202020204" pitchFamily="34" charset="0"/>
              </a:defRPr>
            </a:lvl3pPr>
            <a:lvl4pPr marL="1600200" indent="-228600">
              <a:spcBef>
                <a:spcPct val="30000"/>
              </a:spcBef>
              <a:buClr>
                <a:schemeClr val="tx2"/>
              </a:buClr>
              <a:buChar char="–"/>
              <a:defRPr sz="2000">
                <a:solidFill>
                  <a:schemeClr val="tx1"/>
                </a:solidFill>
                <a:latin typeface="Arial" panose="020B0604020202020204" pitchFamily="34" charset="0"/>
              </a:defRPr>
            </a:lvl4pPr>
            <a:lvl5pPr marL="2057400" indent="-228600">
              <a:spcBef>
                <a:spcPct val="3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2"/>
              </a:buClr>
              <a:buChar char="»"/>
              <a:defRPr sz="2000">
                <a:solidFill>
                  <a:schemeClr val="tx1"/>
                </a:solidFill>
                <a:latin typeface="Arial" panose="020B0604020202020204" pitchFamily="34" charset="0"/>
              </a:defRPr>
            </a:lvl9pPr>
          </a:lstStyle>
          <a:p>
            <a:pPr>
              <a:spcBef>
                <a:spcPct val="0"/>
              </a:spcBef>
              <a:buClrTx/>
              <a:buFontTx/>
              <a:buNone/>
            </a:pPr>
            <a:r>
              <a:rPr lang="en-CA" altLang="en-US" sz="1200" dirty="0">
                <a:latin typeface="+mj-lt"/>
              </a:rPr>
              <a:t>Exhibit 15.1: Stock Performance Evaluation</a:t>
            </a:r>
            <a:endParaRPr lang="en-CA" altLang="en-US" sz="2400" dirty="0">
              <a:latin typeface="+mj-lt"/>
            </a:endParaRPr>
          </a:p>
        </p:txBody>
      </p:sp>
      <p:pic>
        <p:nvPicPr>
          <p:cNvPr id="20484"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103"/>
          <a:stretch/>
        </p:blipFill>
        <p:spPr bwMode="auto">
          <a:xfrm>
            <a:off x="465666" y="2233613"/>
            <a:ext cx="8189383" cy="287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1519976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8"/>
          <p:cNvSpPr>
            <a:spLocks noGrp="1" noChangeArrowheads="1"/>
          </p:cNvSpPr>
          <p:nvPr>
            <p:ph type="title"/>
          </p:nvPr>
        </p:nvSpPr>
        <p:spPr/>
        <p:txBody>
          <a:bodyPr/>
          <a:lstStyle/>
          <a:p>
            <a:pPr eaLnBrk="1" hangingPunct="1"/>
            <a:r>
              <a:rPr lang="en-US" altLang="en-US" dirty="0" smtClean="0"/>
              <a:t>FINANCIAL PLANNING ONLINE: STOCK MARKET SUMMARY</a:t>
            </a:r>
            <a:endParaRPr lang="en-US" altLang="en-US" dirty="0" smtClean="0"/>
          </a:p>
        </p:txBody>
      </p:sp>
      <p:sp>
        <p:nvSpPr>
          <p:cNvPr id="21507" name="Rectangle 1029"/>
          <p:cNvSpPr>
            <a:spLocks noGrp="1" noChangeArrowheads="1"/>
          </p:cNvSpPr>
          <p:nvPr>
            <p:ph type="body" idx="1"/>
          </p:nvPr>
        </p:nvSpPr>
        <p:spPr/>
        <p:txBody>
          <a:bodyPr/>
          <a:lstStyle/>
          <a:p>
            <a:pPr eaLnBrk="1" hangingPunct="1"/>
            <a:r>
              <a:rPr lang="en-US" altLang="en-US" dirty="0" smtClean="0"/>
              <a:t>Go to:  </a:t>
            </a:r>
            <a:r>
              <a:rPr lang="en-US" altLang="en-US" dirty="0" smtClean="0">
                <a:solidFill>
                  <a:schemeClr val="accent3"/>
                </a:solidFill>
                <a:hlinkClick r:id="rId2"/>
              </a:rPr>
              <a:t>www.bloomberg.com</a:t>
            </a:r>
            <a:endParaRPr lang="en-US" altLang="en-US" dirty="0" smtClean="0">
              <a:solidFill>
                <a:schemeClr val="accent3"/>
              </a:solidFill>
            </a:endParaRPr>
          </a:p>
          <a:p>
            <a:pPr eaLnBrk="1" hangingPunct="1"/>
            <a:r>
              <a:rPr lang="en-US" altLang="en-US" dirty="0" smtClean="0"/>
              <a:t>Click on:  “Markets”</a:t>
            </a:r>
          </a:p>
          <a:p>
            <a:pPr eaLnBrk="1" hangingPunct="1"/>
            <a:r>
              <a:rPr lang="en-US" altLang="en-US" dirty="0" smtClean="0"/>
              <a:t>This Web site provides a summary of recent stock performance.</a:t>
            </a:r>
          </a:p>
        </p:txBody>
      </p:sp>
      <p:sp>
        <p:nvSpPr>
          <p:cNvPr id="2" name="Slide Number Placeholder 1"/>
          <p:cNvSpPr>
            <a:spLocks noGrp="1"/>
          </p:cNvSpPr>
          <p:nvPr>
            <p:ph type="sldNum" sz="quarter" idx="12"/>
          </p:nvPr>
        </p:nvSpPr>
        <p:spPr/>
        <p:txBody>
          <a:bodyPr/>
          <a:lstStyle/>
          <a:p>
            <a:fld id="{028E3F4F-51B2-42EE-AFA2-40C4572185CC}" type="slidenum">
              <a:rPr lang="en-US" smtClean="0"/>
              <a:pPr/>
              <a:t>18</a:t>
            </a:fld>
            <a:endParaRPr lang="en-US" dirty="0"/>
          </a:p>
        </p:txBody>
      </p:sp>
    </p:spTree>
    <p:extLst>
      <p:ext uri="{BB962C8B-B14F-4D97-AF65-F5344CB8AC3E}">
        <p14:creationId xmlns:p14="http://schemas.microsoft.com/office/powerpoint/2010/main" val="16213881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8"/>
          <p:cNvSpPr>
            <a:spLocks noGrp="1" noChangeArrowheads="1"/>
          </p:cNvSpPr>
          <p:nvPr>
            <p:ph type="title"/>
          </p:nvPr>
        </p:nvSpPr>
        <p:spPr/>
        <p:txBody>
          <a:bodyPr/>
          <a:lstStyle/>
          <a:p>
            <a:pPr eaLnBrk="1" hangingPunct="1"/>
            <a:r>
              <a:rPr lang="en-US" altLang="en-US" dirty="0" smtClean="0"/>
              <a:t>FINANCIAL PLANNING ONLINE:  STOCK INDEX QUOTATIONS</a:t>
            </a:r>
            <a:endParaRPr lang="en-US" altLang="en-US" dirty="0" smtClean="0"/>
          </a:p>
        </p:txBody>
      </p:sp>
      <p:sp>
        <p:nvSpPr>
          <p:cNvPr id="22531" name="Rectangle 1029"/>
          <p:cNvSpPr>
            <a:spLocks noGrp="1" noChangeArrowheads="1"/>
          </p:cNvSpPr>
          <p:nvPr>
            <p:ph type="body" idx="1"/>
          </p:nvPr>
        </p:nvSpPr>
        <p:spPr/>
        <p:txBody>
          <a:bodyPr/>
          <a:lstStyle/>
          <a:p>
            <a:pPr eaLnBrk="1" hangingPunct="1"/>
            <a:r>
              <a:rPr lang="en-US" altLang="en-US" dirty="0" smtClean="0"/>
              <a:t>Go to:  </a:t>
            </a:r>
            <a:r>
              <a:rPr lang="en-US" altLang="en-US" dirty="0" smtClean="0">
                <a:hlinkClick r:id="rId3"/>
              </a:rPr>
              <a:t>http://finance.yahoo.com/m1?u</a:t>
            </a:r>
            <a:endParaRPr lang="en-US" altLang="en-US" dirty="0" smtClean="0"/>
          </a:p>
          <a:p>
            <a:pPr eaLnBrk="1" hangingPunct="1"/>
            <a:r>
              <a:rPr lang="en-US" altLang="en-US" dirty="0" smtClean="0"/>
              <a:t>This Web site provides recent quotations of indexes that can be used as benchmarks when assessing your investment portfolio’s performance.  Click on “Charts” to review historical movements in any specific index.</a:t>
            </a:r>
          </a:p>
        </p:txBody>
      </p:sp>
      <p:sp>
        <p:nvSpPr>
          <p:cNvPr id="2" name="Slide Number Placeholder 1"/>
          <p:cNvSpPr>
            <a:spLocks noGrp="1"/>
          </p:cNvSpPr>
          <p:nvPr>
            <p:ph type="sldNum" sz="quarter" idx="12"/>
          </p:nvPr>
        </p:nvSpPr>
        <p:spPr/>
        <p:txBody>
          <a:bodyPr/>
          <a:lstStyle/>
          <a:p>
            <a:fld id="{028E3F4F-51B2-42EE-AFA2-40C4572185CC}" type="slidenum">
              <a:rPr lang="en-US" smtClean="0"/>
              <a:pPr/>
              <a:t>19</a:t>
            </a:fld>
            <a:endParaRPr lang="en-US" dirty="0"/>
          </a:p>
        </p:txBody>
      </p:sp>
    </p:spTree>
    <p:extLst>
      <p:ext uri="{BB962C8B-B14F-4D97-AF65-F5344CB8AC3E}">
        <p14:creationId xmlns:p14="http://schemas.microsoft.com/office/powerpoint/2010/main" val="2773487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en-US" altLang="en-US" dirty="0" smtClean="0"/>
              <a:t>PURCHASING OR SELLING STOCKS</a:t>
            </a:r>
            <a:endParaRPr lang="en-US" altLang="en-US" dirty="0" smtClean="0"/>
          </a:p>
        </p:txBody>
      </p:sp>
      <p:sp>
        <p:nvSpPr>
          <p:cNvPr id="5123" name="Rectangle 5"/>
          <p:cNvSpPr>
            <a:spLocks noGrp="1" noChangeArrowheads="1"/>
          </p:cNvSpPr>
          <p:nvPr>
            <p:ph idx="1"/>
          </p:nvPr>
        </p:nvSpPr>
        <p:spPr/>
        <p:txBody>
          <a:bodyPr>
            <a:normAutofit/>
          </a:bodyPr>
          <a:lstStyle/>
          <a:p>
            <a:pPr eaLnBrk="1" hangingPunct="1"/>
            <a:r>
              <a:rPr lang="en-US" altLang="en-US" dirty="0" smtClean="0"/>
              <a:t>Relying on brokerage or analyst recommendations</a:t>
            </a:r>
          </a:p>
          <a:p>
            <a:pPr lvl="1" eaLnBrk="1" hangingPunct="1">
              <a:buFont typeface="Arial" panose="020B0604020202020204" pitchFamily="34" charset="0"/>
              <a:buChar char="•"/>
            </a:pPr>
            <a:r>
              <a:rPr lang="en-US" altLang="en-US" dirty="0" smtClean="0"/>
              <a:t>Evaluating analyst advice</a:t>
            </a:r>
          </a:p>
          <a:p>
            <a:pPr lvl="2" eaLnBrk="1" hangingPunct="1">
              <a:buFont typeface="Arial" panose="020B0604020202020204" pitchFamily="34" charset="0"/>
              <a:buChar char="•"/>
            </a:pPr>
            <a:r>
              <a:rPr lang="en-US" altLang="en-US" sz="1600" dirty="0" smtClean="0"/>
              <a:t>Brokers </a:t>
            </a:r>
            <a:r>
              <a:rPr lang="en-US" altLang="en-US" sz="1600" dirty="0" smtClean="0"/>
              <a:t>and analysts tend to be overly optimistic</a:t>
            </a:r>
          </a:p>
          <a:p>
            <a:pPr lvl="2" eaLnBrk="1" hangingPunct="1">
              <a:buFont typeface="Arial" panose="020B0604020202020204" pitchFamily="34" charset="0"/>
              <a:buChar char="•"/>
            </a:pPr>
            <a:r>
              <a:rPr lang="en-US" altLang="en-US" sz="1600" dirty="0" smtClean="0"/>
              <a:t>May encourage frequent trading to increase their commissions</a:t>
            </a:r>
          </a:p>
          <a:p>
            <a:pPr lvl="2" eaLnBrk="1" hangingPunct="1">
              <a:buFont typeface="Arial" panose="020B0604020202020204" pitchFamily="34" charset="0"/>
              <a:buChar char="•"/>
            </a:pPr>
            <a:r>
              <a:rPr lang="en-US" altLang="en-US" sz="1600" dirty="0" smtClean="0"/>
              <a:t>Should remind you of tax effects of selling</a:t>
            </a:r>
          </a:p>
        </p:txBody>
      </p:sp>
      <p:sp>
        <p:nvSpPr>
          <p:cNvPr id="2" name="Slide Number Placeholder 1"/>
          <p:cNvSpPr>
            <a:spLocks noGrp="1"/>
          </p:cNvSpPr>
          <p:nvPr>
            <p:ph type="sldNum" sz="quarter" idx="12"/>
          </p:nvPr>
        </p:nvSpPr>
        <p:spPr/>
        <p:txBody>
          <a:bodyPr/>
          <a:lstStyle/>
          <a:p>
            <a:fld id="{028E3F4F-51B2-42EE-AFA2-40C4572185CC}" type="slidenum">
              <a:rPr lang="en-US" smtClean="0"/>
              <a:pPr/>
              <a:t>2</a:t>
            </a:fld>
            <a:endParaRPr lang="en-US" dirty="0"/>
          </a:p>
        </p:txBody>
      </p:sp>
    </p:spTree>
    <p:extLst>
      <p:ext uri="{BB962C8B-B14F-4D97-AF65-F5344CB8AC3E}">
        <p14:creationId xmlns:p14="http://schemas.microsoft.com/office/powerpoint/2010/main" val="3047165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2"/>
          <p:cNvSpPr>
            <a:spLocks noGrp="1" noChangeArrowheads="1"/>
          </p:cNvSpPr>
          <p:nvPr>
            <p:ph type="title"/>
          </p:nvPr>
        </p:nvSpPr>
        <p:spPr/>
        <p:txBody>
          <a:bodyPr/>
          <a:lstStyle/>
          <a:p>
            <a:pPr eaLnBrk="1" hangingPunct="1"/>
            <a:r>
              <a:rPr lang="en-US" altLang="en-US" dirty="0" smtClean="0"/>
              <a:t>PURCHASING OR SELLING STOCKS</a:t>
            </a:r>
            <a:endParaRPr lang="en-US" altLang="en-US" dirty="0" smtClean="0"/>
          </a:p>
        </p:txBody>
      </p:sp>
      <p:sp>
        <p:nvSpPr>
          <p:cNvPr id="6147" name="Rectangle 2053"/>
          <p:cNvSpPr>
            <a:spLocks noGrp="1" noChangeArrowheads="1"/>
          </p:cNvSpPr>
          <p:nvPr>
            <p:ph type="body" idx="1"/>
          </p:nvPr>
        </p:nvSpPr>
        <p:spPr/>
        <p:txBody>
          <a:bodyPr/>
          <a:lstStyle/>
          <a:p>
            <a:pPr marL="201168" lvl="1" indent="0" eaLnBrk="1" hangingPunct="1">
              <a:buNone/>
            </a:pPr>
            <a:r>
              <a:rPr lang="en-US" altLang="en-US" sz="2000" dirty="0" smtClean="0">
                <a:solidFill>
                  <a:schemeClr val="tx1"/>
                </a:solidFill>
              </a:rPr>
              <a:t>Brokerage commissions</a:t>
            </a:r>
          </a:p>
          <a:p>
            <a:pPr lvl="2" eaLnBrk="1" hangingPunct="1">
              <a:buFont typeface="Arial" panose="020B0604020202020204" pitchFamily="34" charset="0"/>
              <a:buChar char="•"/>
            </a:pPr>
            <a:r>
              <a:rPr lang="en-US" altLang="en-US" sz="1600" u="sng" dirty="0" smtClean="0">
                <a:solidFill>
                  <a:schemeClr val="tx1"/>
                </a:solidFill>
              </a:rPr>
              <a:t>Discount brokerage firm:</a:t>
            </a:r>
            <a:r>
              <a:rPr lang="en-US" altLang="en-US" sz="1600" dirty="0" smtClean="0">
                <a:solidFill>
                  <a:schemeClr val="tx1"/>
                </a:solidFill>
              </a:rPr>
              <a:t> a brokerage firm that executes your desired transactions but does not offer investment advice</a:t>
            </a:r>
          </a:p>
          <a:p>
            <a:pPr lvl="2" eaLnBrk="1" hangingPunct="1">
              <a:buFont typeface="Arial" panose="020B0604020202020204" pitchFamily="34" charset="0"/>
              <a:buChar char="•"/>
            </a:pPr>
            <a:r>
              <a:rPr lang="en-US" altLang="en-US" sz="1600" u="sng" dirty="0" smtClean="0">
                <a:solidFill>
                  <a:schemeClr val="tx1"/>
                </a:solidFill>
              </a:rPr>
              <a:t>Full-service brokerage firm:</a:t>
            </a:r>
            <a:r>
              <a:rPr lang="en-US" altLang="en-US" sz="1600" dirty="0" smtClean="0">
                <a:solidFill>
                  <a:schemeClr val="tx1"/>
                </a:solidFill>
              </a:rPr>
              <a:t> a brokerage firm that offers investment advice and executes transactions</a:t>
            </a:r>
          </a:p>
        </p:txBody>
      </p:sp>
      <p:sp>
        <p:nvSpPr>
          <p:cNvPr id="2" name="Slide Number Placeholder 1"/>
          <p:cNvSpPr>
            <a:spLocks noGrp="1"/>
          </p:cNvSpPr>
          <p:nvPr>
            <p:ph type="sldNum" sz="quarter" idx="12"/>
          </p:nvPr>
        </p:nvSpPr>
        <p:spPr/>
        <p:txBody>
          <a:bodyPr/>
          <a:lstStyle/>
          <a:p>
            <a:fld id="{028E3F4F-51B2-42EE-AFA2-40C4572185CC}" type="slidenum">
              <a:rPr lang="en-US" smtClean="0"/>
              <a:pPr/>
              <a:t>3</a:t>
            </a:fld>
            <a:endParaRPr lang="en-US" dirty="0"/>
          </a:p>
        </p:txBody>
      </p:sp>
    </p:spTree>
    <p:extLst>
      <p:ext uri="{BB962C8B-B14F-4D97-AF65-F5344CB8AC3E}">
        <p14:creationId xmlns:p14="http://schemas.microsoft.com/office/powerpoint/2010/main" val="26867966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r>
              <a:rPr lang="en-US" altLang="en-US" smtClean="0"/>
              <a:t>Financial Planning Online:  Analyst Recommendations</a:t>
            </a:r>
            <a:endParaRPr lang="en-US" altLang="en-US" smtClean="0"/>
          </a:p>
        </p:txBody>
      </p:sp>
      <p:sp>
        <p:nvSpPr>
          <p:cNvPr id="7171" name="Rectangle 5"/>
          <p:cNvSpPr>
            <a:spLocks noGrp="1" noChangeArrowheads="1"/>
          </p:cNvSpPr>
          <p:nvPr>
            <p:ph idx="1"/>
          </p:nvPr>
        </p:nvSpPr>
        <p:spPr/>
        <p:txBody>
          <a:bodyPr/>
          <a:lstStyle/>
          <a:p>
            <a:r>
              <a:rPr lang="en-US" altLang="en-US" dirty="0" smtClean="0"/>
              <a:t>Go to:  </a:t>
            </a:r>
            <a:r>
              <a:rPr lang="en-US" altLang="en-US" dirty="0" smtClean="0">
                <a:hlinkClick r:id="rId2"/>
              </a:rPr>
              <a:t>http://finance.yahoo.com/?u</a:t>
            </a:r>
            <a:endParaRPr lang="en-US" altLang="en-US" dirty="0" smtClean="0"/>
          </a:p>
          <a:p>
            <a:r>
              <a:rPr lang="en-US" altLang="en-US" dirty="0" smtClean="0"/>
              <a:t>This Web site provides analyst recommendations about a stock that you specify.  Type in the stock’s symbol, and then click on “Research.”</a:t>
            </a:r>
            <a:endParaRPr lang="en-US" altLang="en-US" dirty="0" smtClean="0"/>
          </a:p>
        </p:txBody>
      </p:sp>
      <p:sp>
        <p:nvSpPr>
          <p:cNvPr id="4" name="Slide Number Placeholder 3"/>
          <p:cNvSpPr>
            <a:spLocks noGrp="1"/>
          </p:cNvSpPr>
          <p:nvPr>
            <p:ph type="sldNum" sz="quarter" idx="12"/>
          </p:nvPr>
        </p:nvSpPr>
        <p:spPr/>
        <p:txBody>
          <a:bodyPr/>
          <a:lstStyle/>
          <a:p>
            <a:fld id="{028E3F4F-51B2-42EE-AFA2-40C4572185CC}" type="slidenum">
              <a:rPr lang="en-US" smtClean="0"/>
              <a:pPr/>
              <a:t>4</a:t>
            </a:fld>
            <a:endParaRPr lang="en-US" dirty="0"/>
          </a:p>
        </p:txBody>
      </p:sp>
    </p:spTree>
    <p:extLst>
      <p:ext uri="{BB962C8B-B14F-4D97-AF65-F5344CB8AC3E}">
        <p14:creationId xmlns:p14="http://schemas.microsoft.com/office/powerpoint/2010/main" val="118849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en-US" altLang="en-US" dirty="0" smtClean="0"/>
              <a:t>PURCHASING OR SELLING STOCKS</a:t>
            </a:r>
            <a:endParaRPr lang="en-US" altLang="en-US" dirty="0" smtClean="0"/>
          </a:p>
        </p:txBody>
      </p:sp>
      <p:sp>
        <p:nvSpPr>
          <p:cNvPr id="8195" name="Rectangle 5"/>
          <p:cNvSpPr>
            <a:spLocks noGrp="1" noChangeArrowheads="1"/>
          </p:cNvSpPr>
          <p:nvPr>
            <p:ph type="body" idx="1"/>
          </p:nvPr>
        </p:nvSpPr>
        <p:spPr/>
        <p:txBody>
          <a:bodyPr/>
          <a:lstStyle/>
          <a:p>
            <a:pPr marL="0" indent="0" eaLnBrk="1" hangingPunct="1">
              <a:buNone/>
            </a:pPr>
            <a:r>
              <a:rPr lang="en-US" altLang="en-US" dirty="0" smtClean="0"/>
              <a:t>Buying or selling stock online</a:t>
            </a:r>
          </a:p>
          <a:p>
            <a:pPr lvl="1" eaLnBrk="1" hangingPunct="1">
              <a:buFont typeface="Arial" panose="020B0604020202020204" pitchFamily="34" charset="0"/>
              <a:buChar char="•"/>
            </a:pPr>
            <a:r>
              <a:rPr lang="en-US" altLang="en-US" dirty="0" smtClean="0"/>
              <a:t>Low commissions</a:t>
            </a:r>
          </a:p>
          <a:p>
            <a:pPr lvl="1" eaLnBrk="1" hangingPunct="1">
              <a:buFont typeface="Arial" panose="020B0604020202020204" pitchFamily="34" charset="0"/>
              <a:buChar char="•"/>
            </a:pPr>
            <a:r>
              <a:rPr lang="en-US" altLang="en-US" dirty="0" smtClean="0"/>
              <a:t>Convenient</a:t>
            </a:r>
          </a:p>
        </p:txBody>
      </p:sp>
      <p:sp>
        <p:nvSpPr>
          <p:cNvPr id="2" name="Slide Number Placeholder 1"/>
          <p:cNvSpPr>
            <a:spLocks noGrp="1"/>
          </p:cNvSpPr>
          <p:nvPr>
            <p:ph type="sldNum" sz="quarter" idx="12"/>
          </p:nvPr>
        </p:nvSpPr>
        <p:spPr/>
        <p:txBody>
          <a:bodyPr/>
          <a:lstStyle/>
          <a:p>
            <a:fld id="{028E3F4F-51B2-42EE-AFA2-40C4572185CC}" type="slidenum">
              <a:rPr lang="en-US" smtClean="0"/>
              <a:pPr/>
              <a:t>5</a:t>
            </a:fld>
            <a:endParaRPr lang="en-US" dirty="0"/>
          </a:p>
        </p:txBody>
      </p:sp>
    </p:spTree>
    <p:extLst>
      <p:ext uri="{BB962C8B-B14F-4D97-AF65-F5344CB8AC3E}">
        <p14:creationId xmlns:p14="http://schemas.microsoft.com/office/powerpoint/2010/main" val="710570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052"/>
          <p:cNvSpPr>
            <a:spLocks noGrp="1" noChangeArrowheads="1"/>
          </p:cNvSpPr>
          <p:nvPr>
            <p:ph type="title"/>
          </p:nvPr>
        </p:nvSpPr>
        <p:spPr/>
        <p:txBody>
          <a:bodyPr/>
          <a:lstStyle/>
          <a:p>
            <a:pPr eaLnBrk="1" hangingPunct="1"/>
            <a:r>
              <a:rPr lang="en-US" altLang="en-US" smtClean="0"/>
              <a:t>Financial Planning Online:  Trading Stocks Online</a:t>
            </a:r>
          </a:p>
        </p:txBody>
      </p:sp>
      <p:sp>
        <p:nvSpPr>
          <p:cNvPr id="9219" name="Rectangle 2053"/>
          <p:cNvSpPr>
            <a:spLocks noGrp="1" noChangeArrowheads="1"/>
          </p:cNvSpPr>
          <p:nvPr>
            <p:ph type="body" idx="1"/>
          </p:nvPr>
        </p:nvSpPr>
        <p:spPr/>
        <p:txBody>
          <a:bodyPr/>
          <a:lstStyle/>
          <a:p>
            <a:pPr eaLnBrk="1" hangingPunct="1"/>
            <a:r>
              <a:rPr lang="en-US" altLang="en-US" smtClean="0"/>
              <a:t>Go to:  </a:t>
            </a:r>
            <a:r>
              <a:rPr lang="en-US" altLang="en-US" smtClean="0">
                <a:hlinkClick r:id="rId2"/>
              </a:rPr>
              <a:t>www.etrade.com</a:t>
            </a:r>
            <a:endParaRPr lang="en-US" altLang="en-US" smtClean="0"/>
          </a:p>
          <a:p>
            <a:pPr eaLnBrk="1" hangingPunct="1"/>
            <a:r>
              <a:rPr lang="en-US" altLang="en-US" smtClean="0"/>
              <a:t>Click on:  About E*Trade</a:t>
            </a:r>
          </a:p>
          <a:p>
            <a:pPr eaLnBrk="1" hangingPunct="1"/>
            <a:r>
              <a:rPr lang="en-US" altLang="en-US" smtClean="0"/>
              <a:t>This Web site provides information that you can use when making investment decisions.  It also illustrates how you can trade stocks online, which typically reduces your transaction costs.</a:t>
            </a:r>
          </a:p>
        </p:txBody>
      </p:sp>
      <p:sp>
        <p:nvSpPr>
          <p:cNvPr id="2" name="Slide Number Placeholder 1"/>
          <p:cNvSpPr>
            <a:spLocks noGrp="1"/>
          </p:cNvSpPr>
          <p:nvPr>
            <p:ph type="sldNum" sz="quarter" idx="12"/>
          </p:nvPr>
        </p:nvSpPr>
        <p:spPr/>
        <p:txBody>
          <a:bodyPr/>
          <a:lstStyle/>
          <a:p>
            <a:fld id="{028E3F4F-51B2-42EE-AFA2-40C4572185CC}" type="slidenum">
              <a:rPr lang="en-US" smtClean="0"/>
              <a:pPr/>
              <a:t>6</a:t>
            </a:fld>
            <a:endParaRPr lang="en-US" dirty="0"/>
          </a:p>
        </p:txBody>
      </p:sp>
    </p:spTree>
    <p:extLst>
      <p:ext uri="{BB962C8B-B14F-4D97-AF65-F5344CB8AC3E}">
        <p14:creationId xmlns:p14="http://schemas.microsoft.com/office/powerpoint/2010/main" val="33372779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8"/>
          <p:cNvSpPr>
            <a:spLocks noGrp="1" noChangeArrowheads="1"/>
          </p:cNvSpPr>
          <p:nvPr>
            <p:ph type="title"/>
          </p:nvPr>
        </p:nvSpPr>
        <p:spPr/>
        <p:txBody>
          <a:bodyPr/>
          <a:lstStyle/>
          <a:p>
            <a:pPr eaLnBrk="1" hangingPunct="1"/>
            <a:r>
              <a:rPr lang="en-US" altLang="en-US" dirty="0" smtClean="0">
                <a:solidFill>
                  <a:schemeClr val="tx1"/>
                </a:solidFill>
              </a:rPr>
              <a:t>PURCHASING OR SELLING STOCKS</a:t>
            </a:r>
            <a:endParaRPr lang="en-US" altLang="en-US" dirty="0" smtClean="0">
              <a:solidFill>
                <a:schemeClr val="tx1"/>
              </a:solidFill>
            </a:endParaRPr>
          </a:p>
        </p:txBody>
      </p:sp>
      <p:sp>
        <p:nvSpPr>
          <p:cNvPr id="10243" name="Rectangle 1029"/>
          <p:cNvSpPr>
            <a:spLocks noGrp="1" noChangeArrowheads="1"/>
          </p:cNvSpPr>
          <p:nvPr>
            <p:ph type="body" idx="1"/>
          </p:nvPr>
        </p:nvSpPr>
        <p:spPr/>
        <p:txBody>
          <a:bodyPr/>
          <a:lstStyle/>
          <a:p>
            <a:pPr eaLnBrk="1" hangingPunct="1"/>
            <a:r>
              <a:rPr lang="en-US" altLang="en-US" dirty="0" smtClean="0">
                <a:solidFill>
                  <a:schemeClr val="tx1"/>
                </a:solidFill>
              </a:rPr>
              <a:t>Placing an order</a:t>
            </a:r>
          </a:p>
          <a:p>
            <a:pPr lvl="1" eaLnBrk="1" hangingPunct="1">
              <a:buFont typeface="Arial" panose="020B0604020202020204" pitchFamily="34" charset="0"/>
              <a:buChar char="•"/>
            </a:pPr>
            <a:r>
              <a:rPr lang="en-US" altLang="en-US" dirty="0" smtClean="0">
                <a:solidFill>
                  <a:schemeClr val="tx1"/>
                </a:solidFill>
              </a:rPr>
              <a:t>Name of the stock</a:t>
            </a:r>
          </a:p>
          <a:p>
            <a:pPr lvl="2" eaLnBrk="1" hangingPunct="1">
              <a:buFont typeface="Arial" panose="020B0604020202020204" pitchFamily="34" charset="0"/>
              <a:buChar char="•"/>
            </a:pPr>
            <a:r>
              <a:rPr lang="en-US" altLang="en-US" u="sng" dirty="0" smtClean="0">
                <a:solidFill>
                  <a:schemeClr val="tx1"/>
                </a:solidFill>
              </a:rPr>
              <a:t>Ticker symbol</a:t>
            </a:r>
            <a:r>
              <a:rPr lang="en-US" altLang="en-US" dirty="0" smtClean="0">
                <a:solidFill>
                  <a:schemeClr val="tx1"/>
                </a:solidFill>
              </a:rPr>
              <a:t>: the abbreviated term that is used to identify a stock for trading purposes</a:t>
            </a:r>
          </a:p>
          <a:p>
            <a:pPr lvl="1" eaLnBrk="1" hangingPunct="1">
              <a:buFont typeface="Arial" panose="020B0604020202020204" pitchFamily="34" charset="0"/>
              <a:buChar char="•"/>
            </a:pPr>
            <a:r>
              <a:rPr lang="en-US" altLang="en-US" dirty="0" smtClean="0">
                <a:solidFill>
                  <a:schemeClr val="tx1"/>
                </a:solidFill>
              </a:rPr>
              <a:t>Buy or Sell — specify what you want to do</a:t>
            </a:r>
          </a:p>
        </p:txBody>
      </p:sp>
      <p:sp>
        <p:nvSpPr>
          <p:cNvPr id="2" name="Slide Number Placeholder 1"/>
          <p:cNvSpPr>
            <a:spLocks noGrp="1"/>
          </p:cNvSpPr>
          <p:nvPr>
            <p:ph type="sldNum" sz="quarter" idx="12"/>
          </p:nvPr>
        </p:nvSpPr>
        <p:spPr/>
        <p:txBody>
          <a:bodyPr/>
          <a:lstStyle/>
          <a:p>
            <a:fld id="{028E3F4F-51B2-42EE-AFA2-40C4572185CC}" type="slidenum">
              <a:rPr lang="en-US" smtClean="0"/>
              <a:pPr/>
              <a:t>7</a:t>
            </a:fld>
            <a:endParaRPr lang="en-US" dirty="0"/>
          </a:p>
        </p:txBody>
      </p:sp>
    </p:spTree>
    <p:extLst>
      <p:ext uri="{BB962C8B-B14F-4D97-AF65-F5344CB8AC3E}">
        <p14:creationId xmlns:p14="http://schemas.microsoft.com/office/powerpoint/2010/main" val="41197615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en-US" altLang="en-US" dirty="0" smtClean="0"/>
              <a:t>PURCHASING OR SELLING STOCKS</a:t>
            </a:r>
            <a:endParaRPr lang="en-US" altLang="en-US" dirty="0" smtClean="0"/>
          </a:p>
        </p:txBody>
      </p:sp>
      <p:sp>
        <p:nvSpPr>
          <p:cNvPr id="11267" name="Rectangle 5"/>
          <p:cNvSpPr>
            <a:spLocks noGrp="1" noChangeArrowheads="1"/>
          </p:cNvSpPr>
          <p:nvPr>
            <p:ph type="body" idx="1"/>
          </p:nvPr>
        </p:nvSpPr>
        <p:spPr>
          <a:xfrm>
            <a:off x="685800" y="1905000"/>
            <a:ext cx="7772400" cy="4114800"/>
          </a:xfrm>
        </p:spPr>
        <p:txBody>
          <a:bodyPr/>
          <a:lstStyle/>
          <a:p>
            <a:pPr lvl="1" eaLnBrk="1" hangingPunct="1">
              <a:spcBef>
                <a:spcPct val="20000"/>
              </a:spcBef>
              <a:buFont typeface="Arial" panose="020B0604020202020204" pitchFamily="34" charset="0"/>
              <a:buChar char="•"/>
            </a:pPr>
            <a:r>
              <a:rPr lang="en-US" altLang="en-US" sz="2000" dirty="0" smtClean="0">
                <a:solidFill>
                  <a:schemeClr val="tx1"/>
                </a:solidFill>
              </a:rPr>
              <a:t>Number of shares</a:t>
            </a:r>
          </a:p>
          <a:p>
            <a:pPr lvl="2" eaLnBrk="1" hangingPunct="1">
              <a:spcBef>
                <a:spcPct val="20000"/>
              </a:spcBef>
              <a:buFont typeface="Arial" panose="020B0604020202020204" pitchFamily="34" charset="0"/>
              <a:buChar char="•"/>
            </a:pPr>
            <a:r>
              <a:rPr lang="en-US" altLang="en-US" sz="1600" u="sng" dirty="0" smtClean="0">
                <a:solidFill>
                  <a:schemeClr val="tx1"/>
                </a:solidFill>
              </a:rPr>
              <a:t>Round lot</a:t>
            </a:r>
            <a:r>
              <a:rPr lang="en-US" altLang="en-US" sz="1600" dirty="0" smtClean="0">
                <a:solidFill>
                  <a:schemeClr val="tx1"/>
                </a:solidFill>
              </a:rPr>
              <a:t>: shares bought or sold in multiples of 100</a:t>
            </a:r>
          </a:p>
          <a:p>
            <a:pPr lvl="2" eaLnBrk="1" hangingPunct="1">
              <a:spcBef>
                <a:spcPct val="20000"/>
              </a:spcBef>
              <a:buFont typeface="Arial" panose="020B0604020202020204" pitchFamily="34" charset="0"/>
              <a:buChar char="•"/>
            </a:pPr>
            <a:r>
              <a:rPr lang="en-US" altLang="en-US" sz="1600" u="sng" dirty="0" smtClean="0">
                <a:solidFill>
                  <a:schemeClr val="tx1"/>
                </a:solidFill>
              </a:rPr>
              <a:t>Odd lot</a:t>
            </a:r>
            <a:r>
              <a:rPr lang="en-US" altLang="en-US" sz="1600" dirty="0" smtClean="0">
                <a:solidFill>
                  <a:schemeClr val="tx1"/>
                </a:solidFill>
              </a:rPr>
              <a:t>: less than 100 shares of stock</a:t>
            </a:r>
          </a:p>
          <a:p>
            <a:pPr lvl="1" eaLnBrk="1" hangingPunct="1">
              <a:spcBef>
                <a:spcPct val="20000"/>
              </a:spcBef>
              <a:buFont typeface="Arial" panose="020B0604020202020204" pitchFamily="34" charset="0"/>
              <a:buChar char="•"/>
            </a:pPr>
            <a:r>
              <a:rPr lang="en-US" altLang="en-US" sz="2000" dirty="0" smtClean="0">
                <a:solidFill>
                  <a:schemeClr val="tx1"/>
                </a:solidFill>
              </a:rPr>
              <a:t>Market order or limit order</a:t>
            </a:r>
          </a:p>
          <a:p>
            <a:pPr lvl="2" eaLnBrk="1" hangingPunct="1">
              <a:spcBef>
                <a:spcPct val="20000"/>
              </a:spcBef>
              <a:buFont typeface="Arial" panose="020B0604020202020204" pitchFamily="34" charset="0"/>
              <a:buChar char="•"/>
            </a:pPr>
            <a:r>
              <a:rPr lang="en-US" altLang="en-US" sz="1600" u="sng" dirty="0" smtClean="0">
                <a:solidFill>
                  <a:schemeClr val="tx1"/>
                </a:solidFill>
              </a:rPr>
              <a:t>Market order</a:t>
            </a:r>
            <a:r>
              <a:rPr lang="en-US" altLang="en-US" sz="1600" dirty="0" smtClean="0">
                <a:solidFill>
                  <a:schemeClr val="tx1"/>
                </a:solidFill>
              </a:rPr>
              <a:t>: an order to execute a transaction to buy or sell a stock at its prevailing market price</a:t>
            </a:r>
          </a:p>
          <a:p>
            <a:pPr lvl="2" eaLnBrk="1" hangingPunct="1">
              <a:spcBef>
                <a:spcPct val="20000"/>
              </a:spcBef>
              <a:buFont typeface="Arial" panose="020B0604020202020204" pitchFamily="34" charset="0"/>
              <a:buChar char="•"/>
            </a:pPr>
            <a:r>
              <a:rPr lang="en-US" altLang="en-US" sz="1600" u="sng" dirty="0" smtClean="0">
                <a:solidFill>
                  <a:schemeClr val="tx1"/>
                </a:solidFill>
              </a:rPr>
              <a:t>Limit order</a:t>
            </a:r>
            <a:r>
              <a:rPr lang="en-US" altLang="en-US" sz="1600" dirty="0" smtClean="0">
                <a:solidFill>
                  <a:schemeClr val="tx1"/>
                </a:solidFill>
              </a:rPr>
              <a:t>: an order to execute a transaction to buy or sell a stock only if the price is within the limits that you specify</a:t>
            </a:r>
          </a:p>
        </p:txBody>
      </p:sp>
      <p:sp>
        <p:nvSpPr>
          <p:cNvPr id="2" name="Slide Number Placeholder 1"/>
          <p:cNvSpPr>
            <a:spLocks noGrp="1"/>
          </p:cNvSpPr>
          <p:nvPr>
            <p:ph type="sldNum" sz="quarter" idx="12"/>
          </p:nvPr>
        </p:nvSpPr>
        <p:spPr/>
        <p:txBody>
          <a:bodyPr/>
          <a:lstStyle/>
          <a:p>
            <a:fld id="{028E3F4F-51B2-42EE-AFA2-40C4572185CC}" type="slidenum">
              <a:rPr lang="en-US" smtClean="0"/>
              <a:pPr/>
              <a:t>8</a:t>
            </a:fld>
            <a:endParaRPr lang="en-US" dirty="0"/>
          </a:p>
        </p:txBody>
      </p:sp>
    </p:spTree>
    <p:extLst>
      <p:ext uri="{BB962C8B-B14F-4D97-AF65-F5344CB8AC3E}">
        <p14:creationId xmlns:p14="http://schemas.microsoft.com/office/powerpoint/2010/main" val="2564250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8"/>
          <p:cNvSpPr>
            <a:spLocks noGrp="1" noChangeArrowheads="1"/>
          </p:cNvSpPr>
          <p:nvPr>
            <p:ph type="title"/>
          </p:nvPr>
        </p:nvSpPr>
        <p:spPr/>
        <p:txBody>
          <a:bodyPr/>
          <a:lstStyle/>
          <a:p>
            <a:pPr eaLnBrk="1" hangingPunct="1"/>
            <a:r>
              <a:rPr lang="en-US" altLang="en-US" dirty="0" smtClean="0"/>
              <a:t>PURCHASING OR SELLING STOCKS</a:t>
            </a:r>
            <a:endParaRPr lang="en-US" altLang="en-US" dirty="0" smtClean="0"/>
          </a:p>
        </p:txBody>
      </p:sp>
      <p:sp>
        <p:nvSpPr>
          <p:cNvPr id="12291" name="Rectangle 1029"/>
          <p:cNvSpPr>
            <a:spLocks noGrp="1" noChangeArrowheads="1"/>
          </p:cNvSpPr>
          <p:nvPr>
            <p:ph type="body" idx="1"/>
          </p:nvPr>
        </p:nvSpPr>
        <p:spPr/>
        <p:txBody>
          <a:bodyPr/>
          <a:lstStyle/>
          <a:p>
            <a:pPr lvl="1" eaLnBrk="1" hangingPunct="1">
              <a:buFont typeface="Arial" panose="020B0604020202020204" pitchFamily="34" charset="0"/>
              <a:buChar char="•"/>
            </a:pPr>
            <a:r>
              <a:rPr lang="en-US" altLang="en-US" sz="2000" dirty="0" smtClean="0">
                <a:solidFill>
                  <a:schemeClr val="tx1"/>
                </a:solidFill>
              </a:rPr>
              <a:t>Stop orders</a:t>
            </a:r>
          </a:p>
          <a:p>
            <a:pPr lvl="2" eaLnBrk="1" hangingPunct="1">
              <a:buFont typeface="Arial" panose="020B0604020202020204" pitchFamily="34" charset="0"/>
              <a:buChar char="•"/>
            </a:pPr>
            <a:r>
              <a:rPr lang="en-US" altLang="en-US" sz="1600" u="sng" dirty="0" smtClean="0">
                <a:solidFill>
                  <a:schemeClr val="tx1"/>
                </a:solidFill>
              </a:rPr>
              <a:t>Stop order</a:t>
            </a:r>
            <a:r>
              <a:rPr lang="en-US" altLang="en-US" sz="1600" dirty="0" smtClean="0">
                <a:solidFill>
                  <a:schemeClr val="tx1"/>
                </a:solidFill>
              </a:rPr>
              <a:t>: an order to execute a transaction when the stock price reaches a specified level; a special form of limit order</a:t>
            </a:r>
          </a:p>
          <a:p>
            <a:pPr lvl="2" eaLnBrk="1" hangingPunct="1">
              <a:buFont typeface="Arial" panose="020B0604020202020204" pitchFamily="34" charset="0"/>
              <a:buChar char="•"/>
            </a:pPr>
            <a:r>
              <a:rPr lang="en-US" altLang="en-US" sz="1600" u="sng" dirty="0" smtClean="0">
                <a:solidFill>
                  <a:schemeClr val="tx1"/>
                </a:solidFill>
              </a:rPr>
              <a:t>Buy stop order</a:t>
            </a:r>
            <a:r>
              <a:rPr lang="en-US" altLang="en-US" sz="1600" dirty="0" smtClean="0">
                <a:solidFill>
                  <a:schemeClr val="tx1"/>
                </a:solidFill>
              </a:rPr>
              <a:t>: an order for a brokerage firm to buy a stock when the price rises to a specified level</a:t>
            </a:r>
          </a:p>
          <a:p>
            <a:pPr lvl="2" eaLnBrk="1" hangingPunct="1">
              <a:buFont typeface="Arial" panose="020B0604020202020204" pitchFamily="34" charset="0"/>
              <a:buChar char="•"/>
            </a:pPr>
            <a:r>
              <a:rPr lang="en-US" altLang="en-US" sz="1600" u="sng" dirty="0" smtClean="0">
                <a:solidFill>
                  <a:schemeClr val="tx1"/>
                </a:solidFill>
              </a:rPr>
              <a:t>Sell stop order</a:t>
            </a:r>
            <a:r>
              <a:rPr lang="en-US" altLang="en-US" sz="1600" dirty="0" smtClean="0">
                <a:solidFill>
                  <a:schemeClr val="tx1"/>
                </a:solidFill>
              </a:rPr>
              <a:t>: an order for a brokerage firm to sell a stock when the price falls to a specified level</a:t>
            </a:r>
          </a:p>
        </p:txBody>
      </p:sp>
      <p:sp>
        <p:nvSpPr>
          <p:cNvPr id="2" name="Slide Number Placeholder 1"/>
          <p:cNvSpPr>
            <a:spLocks noGrp="1"/>
          </p:cNvSpPr>
          <p:nvPr>
            <p:ph type="sldNum" sz="quarter" idx="12"/>
          </p:nvPr>
        </p:nvSpPr>
        <p:spPr/>
        <p:txBody>
          <a:bodyPr/>
          <a:lstStyle/>
          <a:p>
            <a:fld id="{028E3F4F-51B2-42EE-AFA2-40C4572185CC}" type="slidenum">
              <a:rPr lang="en-US" smtClean="0"/>
              <a:pPr/>
              <a:t>9</a:t>
            </a:fld>
            <a:endParaRPr lang="en-US" dirty="0"/>
          </a:p>
        </p:txBody>
      </p:sp>
    </p:spTree>
    <p:extLst>
      <p:ext uri="{BB962C8B-B14F-4D97-AF65-F5344CB8AC3E}">
        <p14:creationId xmlns:p14="http://schemas.microsoft.com/office/powerpoint/2010/main" val="25775508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Finance_theme">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Finance_theme" id="{CB6E60C2-B79E-49D7-9436-3670AC4FB511}" vid="{4F369FA4-51C7-4387-92A7-CC970FFB7D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Finance_theme</Template>
  <TotalTime>21</TotalTime>
  <Words>761</Words>
  <Application>Microsoft Office PowerPoint</Application>
  <PresentationFormat>On-screen Show (4:3)</PresentationFormat>
  <Paragraphs>113</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Cambria Math</vt:lpstr>
      <vt:lpstr>Finance_theme</vt:lpstr>
      <vt:lpstr>BUYING STOCK</vt:lpstr>
      <vt:lpstr>PURCHASING OR SELLING STOCKS</vt:lpstr>
      <vt:lpstr>PURCHASING OR SELLING STOCKS</vt:lpstr>
      <vt:lpstr>Financial Planning Online:  Analyst Recommendations</vt:lpstr>
      <vt:lpstr>PURCHASING OR SELLING STOCKS</vt:lpstr>
      <vt:lpstr>Financial Planning Online:  Trading Stocks Online</vt:lpstr>
      <vt:lpstr>PURCHASING OR SELLING STOCKS</vt:lpstr>
      <vt:lpstr>PURCHASING OR SELLING STOCKS</vt:lpstr>
      <vt:lpstr>PURCHASING OR SELLING STOCKS</vt:lpstr>
      <vt:lpstr>BUYING STOCK ON MARGIN</vt:lpstr>
      <vt:lpstr>BUYING STOCK ON MARGIN</vt:lpstr>
      <vt:lpstr>BUYING STOCK ON MARGIN</vt:lpstr>
      <vt:lpstr>BUYING STOCK ON MARGIN</vt:lpstr>
      <vt:lpstr>BUYING STOCK ON MARGIN</vt:lpstr>
      <vt:lpstr>BUYING STOCK ON MARGIN</vt:lpstr>
      <vt:lpstr>ASSESSING PERFORMANCE OF STOCK INVESTMENTS</vt:lpstr>
      <vt:lpstr>ASSESSING PERFORMANCE OF STOCK INVESTMENTS</vt:lpstr>
      <vt:lpstr>FINANCIAL PLANNING ONLINE: STOCK MARKET SUMMARY</vt:lpstr>
      <vt:lpstr>FINANCIAL PLANNING ONLINE:  STOCK INDEX QUOTATIONS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BUYING STOCK</dc:title>
  <dc:creator>Alice Mae Maltby</dc:creator>
  <cp:lastModifiedBy>Alice Mae Maltby</cp:lastModifiedBy>
  <cp:revision>5</cp:revision>
  <dcterms:created xsi:type="dcterms:W3CDTF">2016-06-22T18:17:54Z</dcterms:created>
  <dcterms:modified xsi:type="dcterms:W3CDTF">2016-06-22T18:39:41Z</dcterms:modified>
</cp:coreProperties>
</file>