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444" r:id="rId3"/>
    <p:sldId id="558" r:id="rId4"/>
    <p:sldId id="559" r:id="rId5"/>
    <p:sldId id="536" r:id="rId6"/>
    <p:sldId id="562" r:id="rId7"/>
    <p:sldId id="556" r:id="rId8"/>
    <p:sldId id="550" r:id="rId9"/>
    <p:sldId id="551" r:id="rId10"/>
    <p:sldId id="560" r:id="rId11"/>
    <p:sldId id="555" r:id="rId12"/>
    <p:sldId id="561" r:id="rId13"/>
    <p:sldId id="557" r:id="rId14"/>
    <p:sldId id="553" r:id="rId15"/>
    <p:sldId id="554" r:id="rId16"/>
    <p:sldId id="552" r:id="rId17"/>
    <p:sldId id="563" r:id="rId18"/>
    <p:sldId id="564" r:id="rId19"/>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FF"/>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5274" autoAdjust="0"/>
  </p:normalViewPr>
  <p:slideViewPr>
    <p:cSldViewPr>
      <p:cViewPr>
        <p:scale>
          <a:sx n="78" d="100"/>
          <a:sy n="78" d="100"/>
        </p:scale>
        <p:origin x="-1200" y="1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7" d="100"/>
          <a:sy n="67" d="100"/>
        </p:scale>
        <p:origin x="274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7/15/2016</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7/15/2016</a:t>
            </a:fld>
            <a:endParaRP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dirty="0"/>
          </a:p>
        </p:txBody>
      </p:sp>
    </p:spTree>
    <p:extLst>
      <p:ext uri="{BB962C8B-B14F-4D97-AF65-F5344CB8AC3E}">
        <p14:creationId xmlns:p14="http://schemas.microsoft.com/office/powerpoint/2010/main" val="114831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dirty="0"/>
          </a:p>
        </p:txBody>
      </p:sp>
    </p:spTree>
    <p:extLst>
      <p:ext uri="{BB962C8B-B14F-4D97-AF65-F5344CB8AC3E}">
        <p14:creationId xmlns:p14="http://schemas.microsoft.com/office/powerpoint/2010/main" val="114831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6"/>
          <p:cNvSpPr>
            <a:spLocks noChangeAspect="1" noEditPoints="1"/>
          </p:cNvSpPr>
          <p:nvPr userDrawn="1"/>
        </p:nvSpPr>
        <p:spPr bwMode="auto">
          <a:xfrm>
            <a:off x="0" y="228600"/>
            <a:ext cx="9142808" cy="4786313"/>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913448" y="1828800"/>
            <a:ext cx="7317105" cy="3048001"/>
          </a:xfrm>
        </p:spPr>
        <p:txBody>
          <a:bodyPr>
            <a:normAutofit/>
          </a:bodyPr>
          <a:lstStyle>
            <a:lvl1pPr>
              <a:defRPr sz="4400"/>
            </a:lvl1pPr>
          </a:lstStyle>
          <a:p>
            <a:r>
              <a:rPr/>
              <a:t>Click to edit Master title style</a:t>
            </a:r>
          </a:p>
        </p:txBody>
      </p:sp>
      <p:sp>
        <p:nvSpPr>
          <p:cNvPr id="3" name="Subtitle 2"/>
          <p:cNvSpPr>
            <a:spLocks noGrp="1"/>
          </p:cNvSpPr>
          <p:nvPr>
            <p:ph type="subTitle" idx="1"/>
          </p:nvPr>
        </p:nvSpPr>
        <p:spPr>
          <a:xfrm>
            <a:off x="913449" y="5029200"/>
            <a:ext cx="5887983"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F33987-6305-4E2A-BF18-EF013ECE927B}" type="datetimeFigureOut">
              <a:rPr lang="en-US"/>
              <a:t>7/15/2016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601153" cy="5486400"/>
          </a:xfrm>
        </p:spPr>
        <p:txBody>
          <a:bodyPr vert="eaVert"/>
          <a:lstStyle/>
          <a:p>
            <a:r>
              <a:rPr/>
              <a:t>Click to edit Master title style</a:t>
            </a: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F33987-6305-4E2A-BF18-EF013ECE927B}" type="datetimeFigureOut">
              <a:rPr lang="en-US"/>
              <a:t>7/15/2016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F33987-6305-4E2A-BF18-EF013ECE927B}" type="datetimeFigureOut">
              <a:rPr lang="en-US"/>
              <a:t>7/15/2016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p:spPr>
        <p:txBody>
          <a:bodyPr anchor="b">
            <a:normAutofit/>
          </a:bodyPr>
          <a:lstStyle>
            <a:lvl1pPr algn="l">
              <a:defRPr sz="4400" b="0" cap="all"/>
            </a:lvl1pPr>
          </a:lstStyle>
          <a:p>
            <a:r>
              <a:rPr/>
              <a:t>Click to edit Master title style</a:t>
            </a:r>
          </a:p>
        </p:txBody>
      </p:sp>
      <p:sp>
        <p:nvSpPr>
          <p:cNvPr id="3" name="Text Placeholder 2"/>
          <p:cNvSpPr>
            <a:spLocks noGrp="1"/>
          </p:cNvSpPr>
          <p:nvPr>
            <p:ph type="body" idx="1"/>
          </p:nvPr>
        </p:nvSpPr>
        <p:spPr>
          <a:xfrm>
            <a:off x="910100" y="685802"/>
            <a:ext cx="5891331"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7/15/2016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925200"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698083"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EDF33987-6305-4E2A-BF18-EF013ECE927B}" type="datetimeFigureOut">
              <a:rPr lang="en-US"/>
              <a:t>7/15/2016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913448"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913448"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697764"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697764"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EDF33987-6305-4E2A-BF18-EF013ECE927B}" type="datetimeFigureOut">
              <a:rPr lang="en-US"/>
              <a:t>7/15/2016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EDF33987-6305-4E2A-BF18-EF013ECE927B}" type="datetimeFigureOut">
              <a:rPr lang="en-US"/>
              <a:t>7/15/2016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7/15/2016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a:t>Click to edit Master title style</a:t>
            </a:r>
          </a:p>
        </p:txBody>
      </p:sp>
      <p:sp>
        <p:nvSpPr>
          <p:cNvPr id="3" name="Content Placeholder 2"/>
          <p:cNvSpPr>
            <a:spLocks noGrp="1"/>
          </p:cNvSpPr>
          <p:nvPr>
            <p:ph idx="1"/>
          </p:nvPr>
        </p:nvSpPr>
        <p:spPr>
          <a:xfrm>
            <a:off x="4400506" y="685800"/>
            <a:ext cx="4230202"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7/15/2016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a:t>Click to edit Master title style</a:t>
            </a: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7/15/2016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7/15/2016</a:t>
            </a:fld>
            <a:endParaRPr/>
          </a:p>
        </p:txBody>
      </p:sp>
      <p:sp>
        <p:nvSpPr>
          <p:cNvPr id="5" name="Footer Placeholder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2540" r="12634" b="40441"/>
          <a:stretch/>
        </p:blipFill>
        <p:spPr bwMode="auto">
          <a:xfrm>
            <a:off x="-14288" y="914400"/>
            <a:ext cx="9158288" cy="409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Global Bank template"/>
          <p:cNvPicPr>
            <a:picLocks noChangeAspect="1" noChangeArrowheads="1"/>
          </p:cNvPicPr>
          <p:nvPr/>
        </p:nvPicPr>
        <p:blipFill rotWithShape="1">
          <a:blip r:embed="rId5" cstate="print">
            <a:clrChange>
              <a:clrFrom>
                <a:srgbClr val="FFFFFF"/>
              </a:clrFrom>
              <a:clrTo>
                <a:srgbClr val="FFFFFF">
                  <a:alpha val="0"/>
                </a:srgbClr>
              </a:clrTo>
            </a:clrChange>
          </a:blip>
          <a:srcRect l="-69118" t="85233" r="69118" b="5225"/>
          <a:stretch/>
        </p:blipFill>
        <p:spPr bwMode="auto">
          <a:xfrm>
            <a:off x="-6553200" y="112058"/>
            <a:ext cx="9753600" cy="698021"/>
          </a:xfrm>
          <a:prstGeom prst="rect">
            <a:avLst/>
          </a:prstGeom>
          <a:noFill/>
          <a:ln w="9525">
            <a:noFill/>
            <a:miter lim="800000"/>
            <a:headEnd/>
            <a:tailEnd/>
          </a:ln>
        </p:spPr>
      </p:pic>
      <p:sp>
        <p:nvSpPr>
          <p:cNvPr id="6" name="TextBox 2"/>
          <p:cNvSpPr txBox="1">
            <a:spLocks noChangeArrowheads="1"/>
          </p:cNvSpPr>
          <p:nvPr/>
        </p:nvSpPr>
        <p:spPr bwMode="auto">
          <a:xfrm>
            <a:off x="286870" y="4863405"/>
            <a:ext cx="8857129" cy="1384995"/>
          </a:xfrm>
          <a:prstGeom prst="rect">
            <a:avLst/>
          </a:prstGeom>
          <a:noFill/>
          <a:ln w="9525">
            <a:noFill/>
            <a:miter lim="800000"/>
            <a:headEnd/>
            <a:tailEnd/>
          </a:ln>
        </p:spPr>
        <p:txBody>
          <a:bodyPr wrap="square">
            <a:spAutoFit/>
          </a:bodyPr>
          <a:lstStyle/>
          <a:p>
            <a:pPr>
              <a:spcAft>
                <a:spcPts val="1200"/>
              </a:spcAft>
              <a:tabLst>
                <a:tab pos="914400" algn="ctr"/>
                <a:tab pos="2628900" algn="ctr"/>
              </a:tabLst>
            </a:pPr>
            <a:r>
              <a:rPr lang="en-US" sz="2800" b="1" dirty="0">
                <a:solidFill>
                  <a:srgbClr val="000000"/>
                </a:solidFill>
                <a:latin typeface="Calibri" pitchFamily="34" charset="0"/>
              </a:rPr>
              <a:t/>
            </a:r>
            <a:br>
              <a:rPr lang="en-US" sz="2800" b="1" dirty="0">
                <a:solidFill>
                  <a:srgbClr val="000000"/>
                </a:solidFill>
                <a:latin typeface="Calibri" pitchFamily="34" charset="0"/>
              </a:rPr>
            </a:br>
            <a:r>
              <a:rPr lang="en-US" sz="2800" b="1" dirty="0" smtClean="0">
                <a:solidFill>
                  <a:srgbClr val="0070C0"/>
                </a:solidFill>
                <a:latin typeface="Calibri" pitchFamily="34" charset="0"/>
              </a:rPr>
              <a:t>Regional Integration:</a:t>
            </a:r>
            <a:r>
              <a:rPr lang="en-US" sz="2800" b="1" dirty="0" smtClean="0">
                <a:solidFill>
                  <a:srgbClr val="000000"/>
                </a:solidFill>
                <a:latin typeface="Calibri" pitchFamily="34" charset="0"/>
              </a:rPr>
              <a:t/>
            </a:r>
            <a:br>
              <a:rPr lang="en-US" sz="2800" b="1" dirty="0" smtClean="0">
                <a:solidFill>
                  <a:srgbClr val="000000"/>
                </a:solidFill>
                <a:latin typeface="Calibri" pitchFamily="34" charset="0"/>
              </a:rPr>
            </a:br>
            <a:r>
              <a:rPr lang="en-US" sz="2800" b="1" dirty="0" smtClean="0">
                <a:solidFill>
                  <a:srgbClr val="000000"/>
                </a:solidFill>
                <a:latin typeface="Calibri" pitchFamily="34" charset="0"/>
              </a:rPr>
              <a:t>Key Priorities, Trends and Outcomes</a:t>
            </a:r>
            <a:endParaRPr lang="en-US" sz="2400" b="1" dirty="0">
              <a:solidFill>
                <a:srgbClr val="0070C0"/>
              </a:solidFill>
              <a:latin typeface="Calibri" pitchFamily="34" charset="0"/>
            </a:endParaRPr>
          </a:p>
        </p:txBody>
      </p:sp>
      <p:sp>
        <p:nvSpPr>
          <p:cNvPr id="7" name="TextBox 2"/>
          <p:cNvSpPr txBox="1">
            <a:spLocks noChangeArrowheads="1"/>
          </p:cNvSpPr>
          <p:nvPr/>
        </p:nvSpPr>
        <p:spPr bwMode="auto">
          <a:xfrm>
            <a:off x="41834" y="4552890"/>
            <a:ext cx="8857129" cy="400110"/>
          </a:xfrm>
          <a:prstGeom prst="rect">
            <a:avLst/>
          </a:prstGeom>
          <a:noFill/>
          <a:ln w="9525">
            <a:noFill/>
            <a:miter lim="800000"/>
            <a:headEnd/>
            <a:tailEnd/>
          </a:ln>
        </p:spPr>
        <p:txBody>
          <a:bodyPr wrap="square">
            <a:spAutoFit/>
          </a:bodyPr>
          <a:lstStyle/>
          <a:p>
            <a:pPr algn="ctr">
              <a:spcAft>
                <a:spcPts val="1200"/>
              </a:spcAft>
              <a:tabLst>
                <a:tab pos="914400" algn="ctr"/>
                <a:tab pos="2628900" algn="ctr"/>
              </a:tabLst>
            </a:pPr>
            <a:r>
              <a:rPr lang="en-US" sz="2000" b="1" dirty="0" smtClean="0">
                <a:solidFill>
                  <a:schemeClr val="bg1"/>
                </a:solidFill>
                <a:latin typeface="Calibri" pitchFamily="34" charset="0"/>
              </a:rPr>
              <a:t>Africa Region</a:t>
            </a:r>
            <a:endParaRPr lang="en-US" b="1" dirty="0">
              <a:solidFill>
                <a:schemeClr val="bg1"/>
              </a:solidFill>
              <a:latin typeface="Calibri" pitchFamily="34" charset="0"/>
            </a:endParaRPr>
          </a:p>
        </p:txBody>
      </p:sp>
    </p:spTree>
    <p:extLst>
      <p:ext uri="{BB962C8B-B14F-4D97-AF65-F5344CB8AC3E}">
        <p14:creationId xmlns:p14="http://schemas.microsoft.com/office/powerpoint/2010/main" val="1845309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10</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Regional </a:t>
            </a:r>
            <a:r>
              <a:rPr lang="en-US" sz="2400" b="1" dirty="0" smtClean="0">
                <a:solidFill>
                  <a:prstClr val="white"/>
                </a:solidFill>
                <a:latin typeface="Calibri" pitchFamily="34" charset="0"/>
              </a:rPr>
              <a:t>Integration: </a:t>
            </a:r>
            <a:r>
              <a:rPr lang="en-US" sz="2400" b="1" dirty="0" smtClean="0">
                <a:solidFill>
                  <a:prstClr val="white"/>
                </a:solidFill>
                <a:latin typeface="Calibri" pitchFamily="34" charset="0"/>
              </a:rPr>
              <a:t>Who Is Leading the Way?</a:t>
            </a:r>
            <a:endParaRPr lang="en-US" sz="2400" b="1" dirty="0">
              <a:solidFill>
                <a:srgbClr val="BFBFBF">
                  <a:lumMod val="40000"/>
                  <a:lumOff val="60000"/>
                </a:srgbClr>
              </a:solidFill>
              <a:latin typeface="Calibri" pitchFamily="34" charset="0"/>
            </a:endParaRPr>
          </a:p>
        </p:txBody>
      </p:sp>
      <p:pic>
        <p:nvPicPr>
          <p:cNvPr id="8194" name="Picture 2"/>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2609" t="24833" r="32650" b="29167"/>
          <a:stretch/>
        </p:blipFill>
        <p:spPr bwMode="auto">
          <a:xfrm>
            <a:off x="1066800" y="1031295"/>
            <a:ext cx="7315200" cy="544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77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11</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Regional </a:t>
            </a:r>
            <a:r>
              <a:rPr lang="en-US" sz="2400" b="1" dirty="0" smtClean="0">
                <a:solidFill>
                  <a:prstClr val="white"/>
                </a:solidFill>
                <a:latin typeface="Calibri" pitchFamily="34" charset="0"/>
              </a:rPr>
              <a:t>Integration: </a:t>
            </a:r>
            <a:r>
              <a:rPr lang="en-US" sz="2400" b="1" dirty="0" smtClean="0">
                <a:solidFill>
                  <a:prstClr val="white"/>
                </a:solidFill>
                <a:latin typeface="Calibri" pitchFamily="34" charset="0"/>
              </a:rPr>
              <a:t>Who Is Leading the Way?</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1317516"/>
            <a:ext cx="8250311" cy="4016484"/>
          </a:xfrm>
          <a:prstGeom prst="rect">
            <a:avLst/>
          </a:prstGeom>
          <a:noFill/>
        </p:spPr>
        <p:txBody>
          <a:bodyPr wrap="square" rtlCol="0">
            <a:spAutoFit/>
          </a:bodyPr>
          <a:lstStyle/>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The Africa Regional Integration Index </a:t>
            </a:r>
            <a:r>
              <a:rPr lang="en-US" sz="1500" dirty="0" smtClean="0">
                <a:solidFill>
                  <a:srgbClr val="545454"/>
                </a:solidFill>
                <a:latin typeface="Calibri" panose="020F0502020204030204" pitchFamily="34" charset="0"/>
                <a:cs typeface="Courier New" panose="02070309020205020404" pitchFamily="49" charset="0"/>
              </a:rPr>
              <a:t>Report </a:t>
            </a:r>
            <a:r>
              <a:rPr lang="en-US" sz="1500" dirty="0">
                <a:solidFill>
                  <a:srgbClr val="545454"/>
                </a:solidFill>
                <a:latin typeface="Calibri" panose="020F0502020204030204" pitchFamily="34" charset="0"/>
                <a:cs typeface="Courier New" panose="02070309020205020404" pitchFamily="49" charset="0"/>
              </a:rPr>
              <a:t>– Africa’s first effort to measure progress on regional integration – was launched Saturday, April </a:t>
            </a:r>
            <a:r>
              <a:rPr lang="en-US" sz="1500" dirty="0" smtClean="0">
                <a:solidFill>
                  <a:srgbClr val="545454"/>
                </a:solidFill>
                <a:latin typeface="Calibri" panose="020F0502020204030204" pitchFamily="34" charset="0"/>
                <a:cs typeface="Courier New" panose="02070309020205020404" pitchFamily="49" charset="0"/>
              </a:rPr>
              <a:t>2, 2016, during </a:t>
            </a:r>
            <a:r>
              <a:rPr lang="en-US" sz="1500" dirty="0">
                <a:solidFill>
                  <a:srgbClr val="545454"/>
                </a:solidFill>
                <a:latin typeface="Calibri" panose="020F0502020204030204" pitchFamily="34" charset="0"/>
                <a:cs typeface="Courier New" panose="02070309020205020404" pitchFamily="49" charset="0"/>
              </a:rPr>
              <a:t>African Development </a:t>
            </a:r>
            <a:r>
              <a:rPr lang="en-US" sz="1500" dirty="0" smtClean="0">
                <a:solidFill>
                  <a:srgbClr val="545454"/>
                </a:solidFill>
                <a:latin typeface="Calibri" panose="020F0502020204030204" pitchFamily="34" charset="0"/>
                <a:cs typeface="Courier New" panose="02070309020205020404" pitchFamily="49" charset="0"/>
              </a:rPr>
              <a:t>Week</a:t>
            </a: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Out </a:t>
            </a:r>
            <a:r>
              <a:rPr lang="en-US" sz="1500" dirty="0">
                <a:solidFill>
                  <a:srgbClr val="545454"/>
                </a:solidFill>
                <a:latin typeface="Calibri" panose="020F0502020204030204" pitchFamily="34" charset="0"/>
                <a:cs typeface="Courier New" panose="02070309020205020404" pitchFamily="49" charset="0"/>
              </a:rPr>
              <a:t>of all the Regional Economic Communities, the report cites the East African Community as the most integrated </a:t>
            </a:r>
            <a:r>
              <a:rPr lang="en-US" sz="1500" dirty="0" smtClean="0">
                <a:solidFill>
                  <a:srgbClr val="545454"/>
                </a:solidFill>
                <a:latin typeface="Calibri" panose="020F0502020204030204" pitchFamily="34" charset="0"/>
                <a:cs typeface="Courier New" panose="02070309020205020404" pitchFamily="49" charset="0"/>
              </a:rPr>
              <a:t>region</a:t>
            </a:r>
          </a:p>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The ARII is a collaborative effort between the African Development Bank (</a:t>
            </a:r>
            <a:r>
              <a:rPr lang="en-US" sz="1500" dirty="0" err="1">
                <a:solidFill>
                  <a:srgbClr val="545454"/>
                </a:solidFill>
                <a:latin typeface="Calibri" panose="020F0502020204030204" pitchFamily="34" charset="0"/>
                <a:cs typeface="Courier New" panose="02070309020205020404" pitchFamily="49" charset="0"/>
              </a:rPr>
              <a:t>AfDB</a:t>
            </a:r>
            <a:r>
              <a:rPr lang="en-US" sz="1500" dirty="0">
                <a:solidFill>
                  <a:srgbClr val="545454"/>
                </a:solidFill>
                <a:latin typeface="Calibri" panose="020F0502020204030204" pitchFamily="34" charset="0"/>
                <a:cs typeface="Courier New" panose="02070309020205020404" pitchFamily="49" charset="0"/>
              </a:rPr>
              <a:t>), the African Union Commission (AUC) and the Economic Commission for Africa (ECA</a:t>
            </a:r>
            <a:r>
              <a:rPr lang="en-US" sz="1500" dirty="0" smtClean="0">
                <a:solidFill>
                  <a:srgbClr val="545454"/>
                </a:solidFill>
                <a:latin typeface="Calibri" panose="020F0502020204030204" pitchFamily="34" charset="0"/>
                <a:cs typeface="Courier New" panose="02070309020205020404" pitchFamily="49" charset="0"/>
              </a:rPr>
              <a:t>)</a:t>
            </a:r>
          </a:p>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The ARII looks at 16 indicators across five broad dimensions, which are: trade integration, productive integration, regional infrastructure, free movement of people, and financial integration.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 </a:t>
            </a:r>
            <a:r>
              <a:rPr lang="en-US" sz="1500" dirty="0">
                <a:solidFill>
                  <a:srgbClr val="545454"/>
                </a:solidFill>
                <a:latin typeface="Calibri" panose="020F0502020204030204" pitchFamily="34" charset="0"/>
                <a:cs typeface="Courier New" panose="02070309020205020404" pitchFamily="49" charset="0"/>
              </a:rPr>
              <a:t>indicators measure important aspects such as share of intra-regional trade as a percentage of total trade, and proportion of intra-regional flights, amongst others.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Countries </a:t>
            </a:r>
            <a:r>
              <a:rPr lang="en-US" sz="1500" dirty="0">
                <a:solidFill>
                  <a:srgbClr val="545454"/>
                </a:solidFill>
                <a:latin typeface="Calibri" panose="020F0502020204030204" pitchFamily="34" charset="0"/>
                <a:cs typeface="Courier New" panose="02070309020205020404" pitchFamily="49" charset="0"/>
              </a:rPr>
              <a:t>that scored highly in a number of dimensions include Kenya, South Africa, Côte d’Ivoire and Cameroon.</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18747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12</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Key Facts and Figures</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1575485"/>
            <a:ext cx="8250311" cy="3606115"/>
          </a:xfrm>
          <a:prstGeom prst="rect">
            <a:avLst/>
          </a:prstGeom>
          <a:noFill/>
        </p:spPr>
        <p:txBody>
          <a:bodyPr wrap="square" rtlCol="0">
            <a:spAutoFit/>
          </a:bodyPr>
          <a:lstStyle/>
          <a:p>
            <a:pPr marL="285750" indent="-285750">
              <a:spcAft>
                <a:spcPts val="2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More than 80 percent of Africa’s exports are still destined for outside markets</a:t>
            </a:r>
            <a:r>
              <a:rPr lang="en-US" sz="1500" dirty="0" smtClean="0">
                <a:solidFill>
                  <a:srgbClr val="545454"/>
                </a:solidFill>
                <a:latin typeface="Calibri" panose="020F0502020204030204" pitchFamily="34" charset="0"/>
                <a:cs typeface="Courier New" panose="02070309020205020404" pitchFamily="49" charset="0"/>
              </a:rPr>
              <a:t>, with </a:t>
            </a:r>
            <a:r>
              <a:rPr lang="en-US" sz="1500" dirty="0">
                <a:solidFill>
                  <a:srgbClr val="545454"/>
                </a:solidFill>
                <a:latin typeface="Calibri" panose="020F0502020204030204" pitchFamily="34" charset="0"/>
                <a:cs typeface="Courier New" panose="02070309020205020404" pitchFamily="49" charset="0"/>
              </a:rPr>
              <a:t>the European Union (EU) and the United States accounting for more than 50 percent of </a:t>
            </a:r>
            <a:r>
              <a:rPr lang="en-US" sz="1500" dirty="0" smtClean="0">
                <a:solidFill>
                  <a:srgbClr val="545454"/>
                </a:solidFill>
                <a:latin typeface="Calibri" panose="020F0502020204030204" pitchFamily="34" charset="0"/>
                <a:cs typeface="Courier New" panose="02070309020205020404" pitchFamily="49" charset="0"/>
              </a:rPr>
              <a:t>this total</a:t>
            </a:r>
            <a:r>
              <a:rPr lang="en-US" sz="1500" dirty="0">
                <a:solidFill>
                  <a:srgbClr val="545454"/>
                </a:solidFill>
                <a:latin typeface="Calibri" panose="020F0502020204030204" pitchFamily="34" charset="0"/>
                <a:cs typeface="Courier New" panose="02070309020205020404" pitchFamily="49" charset="0"/>
              </a:rPr>
              <a: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2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Asia</a:t>
            </a:r>
            <a:r>
              <a:rPr lang="en-US" sz="1500" dirty="0">
                <a:solidFill>
                  <a:srgbClr val="545454"/>
                </a:solidFill>
                <a:latin typeface="Calibri" panose="020F0502020204030204" pitchFamily="34" charset="0"/>
                <a:cs typeface="Courier New" panose="02070309020205020404" pitchFamily="49" charset="0"/>
              </a:rPr>
              <a:t>, and China in particular, are also important export markets for African countries </a:t>
            </a:r>
            <a:r>
              <a:rPr lang="en-US" sz="1500" dirty="0" smtClean="0">
                <a:solidFill>
                  <a:srgbClr val="545454"/>
                </a:solidFill>
                <a:latin typeface="Calibri" panose="020F0502020204030204" pitchFamily="34" charset="0"/>
                <a:cs typeface="Courier New" panose="02070309020205020404" pitchFamily="49" charset="0"/>
              </a:rPr>
              <a:t>and </a:t>
            </a:r>
            <a:r>
              <a:rPr lang="en-US" sz="1500" dirty="0" err="1" smtClean="0">
                <a:solidFill>
                  <a:srgbClr val="545454"/>
                </a:solidFill>
                <a:latin typeface="Calibri" panose="020F0502020204030204" pitchFamily="34" charset="0"/>
                <a:cs typeface="Courier New" panose="02070309020205020404" pitchFamily="49" charset="0"/>
              </a:rPr>
              <a:t>RECs</a:t>
            </a:r>
            <a:r>
              <a:rPr lang="en-US" sz="1500" dirty="0" err="1">
                <a:solidFill>
                  <a:srgbClr val="545454"/>
                </a:solidFill>
                <a:latin typeface="Calibri" panose="020F0502020204030204" pitchFamily="34" charset="0"/>
                <a:cs typeface="Courier New" panose="02070309020205020404" pitchFamily="49" charset="0"/>
              </a:rPr>
              <a:t>.</a:t>
            </a:r>
            <a:r>
              <a:rPr lang="en-US" sz="1500" dirty="0">
                <a:solidFill>
                  <a:srgbClr val="545454"/>
                </a:solidFill>
                <a:latin typeface="Calibri" panose="020F0502020204030204" pitchFamily="34" charset="0"/>
                <a:cs typeface="Courier New" panose="02070309020205020404" pitchFamily="49" charset="0"/>
              </a:rPr>
              <a: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2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Africa </a:t>
            </a:r>
            <a:r>
              <a:rPr lang="en-US" sz="1500" dirty="0">
                <a:solidFill>
                  <a:srgbClr val="545454"/>
                </a:solidFill>
                <a:latin typeface="Calibri" panose="020F0502020204030204" pitchFamily="34" charset="0"/>
                <a:cs typeface="Courier New" panose="02070309020205020404" pitchFamily="49" charset="0"/>
              </a:rPr>
              <a:t>imports more than 90 percent of her goods from outside </a:t>
            </a:r>
            <a:r>
              <a:rPr lang="en-US" sz="1500" dirty="0" smtClean="0">
                <a:solidFill>
                  <a:srgbClr val="545454"/>
                </a:solidFill>
                <a:latin typeface="Calibri" panose="020F0502020204030204" pitchFamily="34" charset="0"/>
                <a:cs typeface="Courier New" panose="02070309020205020404" pitchFamily="49" charset="0"/>
              </a:rPr>
              <a:t>the continent</a:t>
            </a:r>
            <a:r>
              <a:rPr lang="en-US" sz="1500" dirty="0">
                <a:solidFill>
                  <a:srgbClr val="545454"/>
                </a:solidFill>
                <a:latin typeface="Calibri" panose="020F0502020204030204" pitchFamily="34" charset="0"/>
                <a:cs typeface="Courier New" panose="02070309020205020404" pitchFamily="49" charset="0"/>
              </a:rPr>
              <a:t>, despite resource endowments which provide the potential to supply </a:t>
            </a:r>
            <a:r>
              <a:rPr lang="en-US" sz="1500" dirty="0" smtClean="0">
                <a:solidFill>
                  <a:srgbClr val="545454"/>
                </a:solidFill>
                <a:latin typeface="Calibri" panose="020F0502020204030204" pitchFamily="34" charset="0"/>
                <a:cs typeface="Courier New" panose="02070309020205020404" pitchFamily="49" charset="0"/>
              </a:rPr>
              <a:t>its </a:t>
            </a:r>
            <a:r>
              <a:rPr lang="en-US" sz="1500" dirty="0">
                <a:solidFill>
                  <a:srgbClr val="545454"/>
                </a:solidFill>
                <a:latin typeface="Calibri" panose="020F0502020204030204" pitchFamily="34" charset="0"/>
                <a:cs typeface="Courier New" panose="02070309020205020404" pitchFamily="49" charset="0"/>
              </a:rPr>
              <a:t>own </a:t>
            </a:r>
            <a:r>
              <a:rPr lang="en-US" sz="1500" dirty="0" smtClean="0">
                <a:solidFill>
                  <a:srgbClr val="545454"/>
                </a:solidFill>
                <a:latin typeface="Calibri" panose="020F0502020204030204" pitchFamily="34" charset="0"/>
                <a:cs typeface="Courier New" panose="02070309020205020404" pitchFamily="49" charset="0"/>
              </a:rPr>
              <a:t>import needs</a:t>
            </a:r>
            <a:r>
              <a:rPr lang="en-US" sz="1500" dirty="0">
                <a:solidFill>
                  <a:srgbClr val="545454"/>
                </a:solidFill>
                <a:latin typeface="Calibri" panose="020F0502020204030204" pitchFamily="34" charset="0"/>
                <a:cs typeface="Courier New" panose="02070309020205020404" pitchFamily="49" charset="0"/>
              </a:rPr>
              <a: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2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On average, only about 10 to 12 percent of African trade takes place amongst African </a:t>
            </a:r>
            <a:r>
              <a:rPr lang="en-US" sz="1500" dirty="0" smtClean="0">
                <a:solidFill>
                  <a:srgbClr val="545454"/>
                </a:solidFill>
                <a:latin typeface="Calibri" panose="020F0502020204030204" pitchFamily="34" charset="0"/>
                <a:cs typeface="Courier New" panose="02070309020205020404" pitchFamily="49" charset="0"/>
              </a:rPr>
              <a:t>nations. This </a:t>
            </a:r>
            <a:r>
              <a:rPr lang="en-US" sz="1500" dirty="0">
                <a:solidFill>
                  <a:srgbClr val="545454"/>
                </a:solidFill>
                <a:latin typeface="Calibri" panose="020F0502020204030204" pitchFamily="34" charset="0"/>
                <a:cs typeface="Courier New" panose="02070309020205020404" pitchFamily="49" charset="0"/>
              </a:rPr>
              <a:t>can be attributed partly to the slow implementation of regional integration </a:t>
            </a:r>
            <a:r>
              <a:rPr lang="en-US" sz="1500" dirty="0" smtClean="0">
                <a:solidFill>
                  <a:srgbClr val="545454"/>
                </a:solidFill>
                <a:latin typeface="Calibri" panose="020F0502020204030204" pitchFamily="34" charset="0"/>
                <a:cs typeface="Courier New" panose="02070309020205020404" pitchFamily="49" charset="0"/>
              </a:rPr>
              <a:t>agreements designed </a:t>
            </a:r>
            <a:r>
              <a:rPr lang="en-US" sz="1500" dirty="0">
                <a:solidFill>
                  <a:srgbClr val="545454"/>
                </a:solidFill>
                <a:latin typeface="Calibri" panose="020F0502020204030204" pitchFamily="34" charset="0"/>
                <a:cs typeface="Courier New" panose="02070309020205020404" pitchFamily="49" charset="0"/>
              </a:rPr>
              <a:t>to eliminate tariff and non-tariff </a:t>
            </a:r>
            <a:r>
              <a:rPr lang="en-US" sz="1500" dirty="0" smtClean="0">
                <a:solidFill>
                  <a:srgbClr val="545454"/>
                </a:solidFill>
                <a:latin typeface="Calibri" panose="020F0502020204030204" pitchFamily="34" charset="0"/>
                <a:cs typeface="Courier New" panose="02070309020205020404" pitchFamily="49" charset="0"/>
              </a:rPr>
              <a:t>barriers.</a:t>
            </a:r>
          </a:p>
          <a:p>
            <a:pPr marL="285750" indent="-285750">
              <a:spcAft>
                <a:spcPts val="2750"/>
              </a:spcAft>
              <a:buClr>
                <a:srgbClr val="0070C0"/>
              </a:buClr>
              <a:buFont typeface="Arial" panose="020B0604020202020204" pitchFamily="34" charset="0"/>
              <a:buChar char="•"/>
            </a:pP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464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13</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In Focus: Formal and Informal Trade</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1371600"/>
            <a:ext cx="8250311" cy="3554819"/>
          </a:xfrm>
          <a:prstGeom prst="rect">
            <a:avLst/>
          </a:prstGeom>
          <a:noFill/>
        </p:spPr>
        <p:txBody>
          <a:bodyPr wrap="square" rtlCol="0">
            <a:spAutoFit/>
          </a:bodyPr>
          <a:lstStyle/>
          <a:p>
            <a:pPr marL="285750" indent="-285750">
              <a:spcAft>
                <a:spcPts val="300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On average, formal intra-African trade accounts for about 14% of total African trade. This is low compared to other regions.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300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Intra-regional </a:t>
            </a:r>
            <a:r>
              <a:rPr lang="en-US" sz="1500" dirty="0">
                <a:solidFill>
                  <a:srgbClr val="545454"/>
                </a:solidFill>
                <a:latin typeface="Calibri" panose="020F0502020204030204" pitchFamily="34" charset="0"/>
                <a:cs typeface="Courier New" panose="02070309020205020404" pitchFamily="49" charset="0"/>
              </a:rPr>
              <a:t>trade as a share of trade is 17% in South and Central America, 42 % in North America, 62% in the European Union and 64% in Asia. </a:t>
            </a:r>
            <a:r>
              <a:rPr lang="en-US" sz="1500" dirty="0" smtClean="0">
                <a:solidFill>
                  <a:srgbClr val="545454"/>
                </a:solidFill>
                <a:latin typeface="Calibri" panose="020F0502020204030204" pitchFamily="34" charset="0"/>
                <a:cs typeface="Courier New" panose="02070309020205020404" pitchFamily="49" charset="0"/>
              </a:rPr>
              <a:t>However, a </a:t>
            </a:r>
            <a:r>
              <a:rPr lang="en-US" sz="1500" dirty="0">
                <a:solidFill>
                  <a:srgbClr val="545454"/>
                </a:solidFill>
                <a:latin typeface="Calibri" panose="020F0502020204030204" pitchFamily="34" charset="0"/>
                <a:cs typeface="Courier New" panose="02070309020205020404" pitchFamily="49" charset="0"/>
              </a:rPr>
              <a:t>significant portion of economic exchanges taking place along various African borders are informal.</a:t>
            </a:r>
          </a:p>
          <a:p>
            <a:pPr marL="285750" indent="-285750">
              <a:spcAft>
                <a:spcPts val="300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Manufactured </a:t>
            </a:r>
            <a:r>
              <a:rPr lang="en-US" sz="1500" dirty="0">
                <a:solidFill>
                  <a:srgbClr val="545454"/>
                </a:solidFill>
                <a:latin typeface="Calibri" panose="020F0502020204030204" pitchFamily="34" charset="0"/>
                <a:cs typeface="Courier New" panose="02070309020205020404" pitchFamily="49" charset="0"/>
              </a:rPr>
              <a:t>products represent about 46% of intra-African formal trade. This indicates the huge potential for the development of supply chains across the continent</a:t>
            </a:r>
            <a:r>
              <a:rPr lang="en-US" sz="1500" dirty="0" smtClean="0">
                <a:solidFill>
                  <a:srgbClr val="545454"/>
                </a:solidFill>
                <a:latin typeface="Calibri" panose="020F0502020204030204" pitchFamily="34" charset="0"/>
                <a:cs typeface="Courier New" panose="02070309020205020404" pitchFamily="49" charset="0"/>
              </a:rPr>
              <a:t>. </a:t>
            </a:r>
          </a:p>
          <a:p>
            <a:pPr marL="285750" indent="-285750">
              <a:spcAft>
                <a:spcPts val="300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Africa’s </a:t>
            </a:r>
            <a:r>
              <a:rPr lang="en-US" sz="1500" dirty="0">
                <a:solidFill>
                  <a:srgbClr val="545454"/>
                </a:solidFill>
                <a:latin typeface="Calibri" panose="020F0502020204030204" pitchFamily="34" charset="0"/>
                <a:cs typeface="Courier New" panose="02070309020205020404" pitchFamily="49" charset="0"/>
              </a:rPr>
              <a:t>predominately </a:t>
            </a:r>
            <a:r>
              <a:rPr lang="en-US" sz="1500" dirty="0" err="1">
                <a:solidFill>
                  <a:srgbClr val="545454"/>
                </a:solidFill>
                <a:latin typeface="Calibri" panose="020F0502020204030204" pitchFamily="34" charset="0"/>
                <a:cs typeface="Courier New" panose="02070309020205020404" pitchFamily="49" charset="0"/>
              </a:rPr>
              <a:t>monocultural</a:t>
            </a:r>
            <a:r>
              <a:rPr lang="en-US" sz="1500" dirty="0">
                <a:solidFill>
                  <a:srgbClr val="545454"/>
                </a:solidFill>
                <a:latin typeface="Calibri" panose="020F0502020204030204" pitchFamily="34" charset="0"/>
                <a:cs typeface="Courier New" panose="02070309020205020404" pitchFamily="49" charset="0"/>
              </a:rPr>
              <a:t> economic base can be changed by adding value to goods produced on the continent. Along with productivity gains and a boost in competiveness, enough jobs can be created for the continent’s young and rapidly urbanizing population</a:t>
            </a:r>
            <a:r>
              <a:rPr lang="en-US" sz="1500" dirty="0" smtClean="0">
                <a:solidFill>
                  <a:srgbClr val="545454"/>
                </a:solidFill>
                <a:latin typeface="Calibri" panose="020F0502020204030204" pitchFamily="34" charset="0"/>
                <a:cs typeface="Courier New" panose="02070309020205020404" pitchFamily="49" charset="0"/>
              </a:rPr>
              <a:t>.</a:t>
            </a:r>
            <a:endParaRPr lang="en-US" sz="1500" dirty="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237285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14</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a:solidFill>
                  <a:prstClr val="white"/>
                </a:solidFill>
                <a:latin typeface="Calibri" pitchFamily="34" charset="0"/>
              </a:rPr>
              <a:t>In Focus: </a:t>
            </a:r>
            <a:r>
              <a:rPr lang="en-US" sz="2400" b="1" dirty="0" smtClean="0">
                <a:solidFill>
                  <a:prstClr val="white"/>
                </a:solidFill>
                <a:latin typeface="Calibri" pitchFamily="34" charset="0"/>
              </a:rPr>
              <a:t>Big Data</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838200"/>
            <a:ext cx="8250311" cy="5170646"/>
          </a:xfrm>
          <a:prstGeom prst="rect">
            <a:avLst/>
          </a:prstGeom>
          <a:noFill/>
        </p:spPr>
        <p:txBody>
          <a:bodyPr wrap="square" rtlCol="0">
            <a:spAutoFit/>
          </a:bodyPr>
          <a:lstStyle/>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The use of ‘big data’ techniques has offered opportunities for the index to be a frontrunner of innovative methodologies. For instance, collection of airline data to provide datasets on flight patterns between airports is used to calculate an aggregate of intra-African flights; or trade tariff data is employed to calculate averages of trade-weighted intra-African tariffs.</a:t>
            </a: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In </a:t>
            </a:r>
            <a:r>
              <a:rPr lang="en-US" sz="1500" dirty="0">
                <a:solidFill>
                  <a:srgbClr val="545454"/>
                </a:solidFill>
                <a:latin typeface="Calibri" panose="020F0502020204030204" pitchFamily="34" charset="0"/>
                <a:cs typeface="Courier New" panose="02070309020205020404" pitchFamily="49" charset="0"/>
              </a:rPr>
              <a:t>light of the advances made in the telecommunications industry, there is potential to leapfrog technology and leverage sources of big data generated from online content, social media or satellites to mobile-phone technology to support refined policy choices.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With </a:t>
            </a:r>
            <a:r>
              <a:rPr lang="en-US" sz="1500" dirty="0">
                <a:solidFill>
                  <a:srgbClr val="545454"/>
                </a:solidFill>
                <a:latin typeface="Calibri" panose="020F0502020204030204" pitchFamily="34" charset="0"/>
                <a:cs typeface="Courier New" panose="02070309020205020404" pitchFamily="49" charset="0"/>
              </a:rPr>
              <a:t>more than 629 million mobile-phone users, phone data is proving to be a gold mine for decision-makers. This data is already making a difference in numerous areas, from humanitarian assistance to tracking the transmission of diseases and helping compensate farmers in real time for weather -related crop failures. Africa’s mobile banking systems have not only changed the way financial transactions are carried out on the continent, but are becoming a reference for the rest of the world.</a:t>
            </a:r>
          </a:p>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Notwithstanding these successes, further investments are required to take full advantage of big data’s potential. Data-user communities are being designed that will help validate data entries generated by others rather than from official statistical entities.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With </a:t>
            </a:r>
            <a:r>
              <a:rPr lang="en-US" sz="1500" dirty="0">
                <a:solidFill>
                  <a:srgbClr val="545454"/>
                </a:solidFill>
                <a:latin typeface="Calibri" panose="020F0502020204030204" pitchFamily="34" charset="0"/>
                <a:cs typeface="Courier New" panose="02070309020205020404" pitchFamily="49" charset="0"/>
              </a:rPr>
              <a:t>data enablers in place, entrepreneurs will be able to assess which markets are worth plugging into. </a:t>
            </a:r>
            <a:r>
              <a:rPr lang="en-US" sz="1500" dirty="0" smtClean="0">
                <a:solidFill>
                  <a:srgbClr val="545454"/>
                </a:solidFill>
                <a:latin typeface="Calibri" panose="020F0502020204030204" pitchFamily="34" charset="0"/>
                <a:cs typeface="Courier New" panose="02070309020205020404" pitchFamily="49" charset="0"/>
              </a:rPr>
              <a:t>Making </a:t>
            </a:r>
            <a:r>
              <a:rPr lang="en-US" sz="1500" dirty="0">
                <a:solidFill>
                  <a:srgbClr val="545454"/>
                </a:solidFill>
                <a:latin typeface="Calibri" panose="020F0502020204030204" pitchFamily="34" charset="0"/>
                <a:cs typeface="Courier New" panose="02070309020205020404" pitchFamily="49" charset="0"/>
              </a:rPr>
              <a:t>the right decisions can only be accomplished through having the right knowledge.</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9230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15</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Where Do We Go From Here?</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1317516"/>
            <a:ext cx="8250311" cy="4247317"/>
          </a:xfrm>
          <a:prstGeom prst="rect">
            <a:avLst/>
          </a:prstGeom>
          <a:noFill/>
        </p:spPr>
        <p:txBody>
          <a:bodyPr wrap="square" rtlCol="0">
            <a:spAutoFit/>
          </a:bodyPr>
          <a:lstStyle/>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East </a:t>
            </a:r>
            <a:r>
              <a:rPr lang="en-US" sz="1500" dirty="0">
                <a:solidFill>
                  <a:srgbClr val="545454"/>
                </a:solidFill>
                <a:latin typeface="Calibri" panose="020F0502020204030204" pitchFamily="34" charset="0"/>
                <a:cs typeface="Courier New" panose="02070309020205020404" pitchFamily="49" charset="0"/>
              </a:rPr>
              <a:t>Africa’s accelerated integration process is opening up possibilities that were unthinkable not long ago.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In </a:t>
            </a:r>
            <a:r>
              <a:rPr lang="en-US" sz="1500" dirty="0">
                <a:solidFill>
                  <a:srgbClr val="545454"/>
                </a:solidFill>
                <a:latin typeface="Calibri" panose="020F0502020204030204" pitchFamily="34" charset="0"/>
                <a:cs typeface="Courier New" panose="02070309020205020404" pitchFamily="49" charset="0"/>
              </a:rPr>
              <a:t>a couple of years he may be able to tap into West Africa’s 350 million people without having to pay the high tariffs and transport costs that currently make it easier to export to Europe than to other parts of the continent.</a:t>
            </a: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Initiatives </a:t>
            </a:r>
            <a:r>
              <a:rPr lang="en-US" sz="1500" dirty="0">
                <a:solidFill>
                  <a:srgbClr val="545454"/>
                </a:solidFill>
                <a:latin typeface="Calibri" panose="020F0502020204030204" pitchFamily="34" charset="0"/>
                <a:cs typeface="Courier New" panose="02070309020205020404" pitchFamily="49" charset="0"/>
              </a:rPr>
              <a:t>to accelerate the speed of Africa’s regional integration are gaining momentum.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They </a:t>
            </a:r>
            <a:r>
              <a:rPr lang="en-US" sz="1500" dirty="0">
                <a:solidFill>
                  <a:srgbClr val="545454"/>
                </a:solidFill>
                <a:latin typeface="Calibri" panose="020F0502020204030204" pitchFamily="34" charset="0"/>
                <a:cs typeface="Courier New" panose="02070309020205020404" pitchFamily="49" charset="0"/>
              </a:rPr>
              <a:t>include the establishment of a Continental Free Trade Area by 2017, an action plan to boost intra-African trade and the dismantling of trade barriers through establishment of sub-regional free trade areas and customs unions.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Measures </a:t>
            </a:r>
            <a:r>
              <a:rPr lang="en-US" sz="1500" dirty="0">
                <a:solidFill>
                  <a:srgbClr val="545454"/>
                </a:solidFill>
                <a:latin typeface="Calibri" panose="020F0502020204030204" pitchFamily="34" charset="0"/>
                <a:cs typeface="Courier New" panose="02070309020205020404" pitchFamily="49" charset="0"/>
              </a:rPr>
              <a:t>to simplify customs procedures, the free movement of people and the development of regional infrastructure are also being put in place.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 </a:t>
            </a:r>
            <a:r>
              <a:rPr lang="en-US" sz="1500" dirty="0">
                <a:solidFill>
                  <a:srgbClr val="545454"/>
                </a:solidFill>
                <a:latin typeface="Calibri" panose="020F0502020204030204" pitchFamily="34" charset="0"/>
                <a:cs typeface="Courier New" panose="02070309020205020404" pitchFamily="49" charset="0"/>
              </a:rPr>
              <a:t>spirit of the 1991 Abuja Treaty, which has served as the blueprint for such an ambitious goal, is finally being taken seriously.</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11472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16</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Where Do We Go From Here?</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1317516"/>
            <a:ext cx="8250311" cy="4708981"/>
          </a:xfrm>
          <a:prstGeom prst="rect">
            <a:avLst/>
          </a:prstGeom>
          <a:noFill/>
        </p:spPr>
        <p:txBody>
          <a:bodyPr wrap="square" rtlCol="0">
            <a:spAutoFit/>
          </a:bodyPr>
          <a:lstStyle/>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 </a:t>
            </a:r>
            <a:r>
              <a:rPr lang="en-US" sz="1500" dirty="0">
                <a:solidFill>
                  <a:srgbClr val="545454"/>
                </a:solidFill>
                <a:latin typeface="Calibri" panose="020F0502020204030204" pitchFamily="34" charset="0"/>
                <a:cs typeface="Courier New" panose="02070309020205020404" pitchFamily="49" charset="0"/>
              </a:rPr>
              <a:t>benefits of integration for growth and human development will be magnified if </a:t>
            </a:r>
            <a:r>
              <a:rPr lang="en-US" sz="1500" dirty="0" smtClean="0">
                <a:solidFill>
                  <a:srgbClr val="545454"/>
                </a:solidFill>
                <a:latin typeface="Calibri" panose="020F0502020204030204" pitchFamily="34" charset="0"/>
                <a:cs typeface="Courier New" panose="02070309020205020404" pitchFamily="49" charset="0"/>
              </a:rPr>
              <a:t>accompanied by </a:t>
            </a:r>
            <a:r>
              <a:rPr lang="en-US" sz="1500" dirty="0">
                <a:solidFill>
                  <a:srgbClr val="545454"/>
                </a:solidFill>
                <a:latin typeface="Calibri" panose="020F0502020204030204" pitchFamily="34" charset="0"/>
                <a:cs typeface="Courier New" panose="02070309020205020404" pitchFamily="49" charset="0"/>
              </a:rPr>
              <a:t>investments in infrastructure, both national and cross border. These investments allow people </a:t>
            </a:r>
            <a:r>
              <a:rPr lang="en-US" sz="1500" dirty="0" smtClean="0">
                <a:solidFill>
                  <a:srgbClr val="545454"/>
                </a:solidFill>
                <a:latin typeface="Calibri" panose="020F0502020204030204" pitchFamily="34" charset="0"/>
                <a:cs typeface="Courier New" panose="02070309020205020404" pitchFamily="49" charset="0"/>
              </a:rPr>
              <a:t>and inputs </a:t>
            </a:r>
            <a:r>
              <a:rPr lang="en-US" sz="1500" dirty="0">
                <a:solidFill>
                  <a:srgbClr val="545454"/>
                </a:solidFill>
                <a:latin typeface="Calibri" panose="020F0502020204030204" pitchFamily="34" charset="0"/>
                <a:cs typeface="Courier New" panose="02070309020205020404" pitchFamily="49" charset="0"/>
              </a:rPr>
              <a:t>to move to more productive opportunities, and allow finished goods and services to reach </a:t>
            </a:r>
            <a:r>
              <a:rPr lang="en-US" sz="1500" dirty="0" smtClean="0">
                <a:solidFill>
                  <a:srgbClr val="545454"/>
                </a:solidFill>
                <a:latin typeface="Calibri" panose="020F0502020204030204" pitchFamily="34" charset="0"/>
                <a:cs typeface="Courier New" panose="02070309020205020404" pitchFamily="49" charset="0"/>
              </a:rPr>
              <a:t>broader markets</a:t>
            </a:r>
            <a:r>
              <a:rPr lang="en-US" sz="1500" dirty="0">
                <a:solidFill>
                  <a:srgbClr val="545454"/>
                </a:solidFill>
                <a:latin typeface="Calibri" panose="020F0502020204030204" pitchFamily="34" charset="0"/>
                <a:cs typeface="Courier New" panose="02070309020205020404" pitchFamily="49" charset="0"/>
              </a:rPr>
              <a: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 </a:t>
            </a:r>
            <a:r>
              <a:rPr lang="en-US" sz="1500" dirty="0">
                <a:solidFill>
                  <a:srgbClr val="545454"/>
                </a:solidFill>
                <a:latin typeface="Calibri" panose="020F0502020204030204" pitchFamily="34" charset="0"/>
                <a:cs typeface="Courier New" panose="02070309020205020404" pitchFamily="49" charset="0"/>
              </a:rPr>
              <a:t>need is particularly acute in Africa given the large distances that might be involved </a:t>
            </a:r>
            <a:r>
              <a:rPr lang="en-US" sz="1500" dirty="0" smtClean="0">
                <a:solidFill>
                  <a:srgbClr val="545454"/>
                </a:solidFill>
                <a:latin typeface="Calibri" panose="020F0502020204030204" pitchFamily="34" charset="0"/>
                <a:cs typeface="Courier New" panose="02070309020205020404" pitchFamily="49" charset="0"/>
              </a:rPr>
              <a:t>between areas </a:t>
            </a:r>
            <a:r>
              <a:rPr lang="en-US" sz="1500" dirty="0">
                <a:solidFill>
                  <a:srgbClr val="545454"/>
                </a:solidFill>
                <a:latin typeface="Calibri" panose="020F0502020204030204" pitchFamily="34" charset="0"/>
                <a:cs typeface="Courier New" panose="02070309020205020404" pitchFamily="49" charset="0"/>
              </a:rPr>
              <a:t>of production and markets. Investments are needed not only in transport, but also power, water </a:t>
            </a:r>
            <a:r>
              <a:rPr lang="en-US" sz="1500" dirty="0" smtClean="0">
                <a:solidFill>
                  <a:srgbClr val="545454"/>
                </a:solidFill>
                <a:latin typeface="Calibri" panose="020F0502020204030204" pitchFamily="34" charset="0"/>
                <a:cs typeface="Courier New" panose="02070309020205020404" pitchFamily="49" charset="0"/>
              </a:rPr>
              <a:t>and communications</a:t>
            </a:r>
            <a:r>
              <a:rPr lang="en-US" sz="1500" dirty="0">
                <a:solidFill>
                  <a:srgbClr val="545454"/>
                </a:solidFill>
                <a:latin typeface="Calibri" panose="020F0502020204030204" pitchFamily="34" charset="0"/>
                <a:cs typeface="Courier New" panose="02070309020205020404" pitchFamily="49" charset="0"/>
              </a:rPr>
              <a:t>. These are key considerations for enhancing competitiveness in the region</a:t>
            </a:r>
            <a:r>
              <a:rPr lang="en-US" sz="1500" dirty="0" smtClean="0">
                <a:solidFill>
                  <a:srgbClr val="545454"/>
                </a:solidFill>
                <a:latin typeface="Calibri" panose="020F0502020204030204" pitchFamily="34" charset="0"/>
                <a:cs typeface="Courier New" panose="02070309020205020404" pitchFamily="49" charset="0"/>
              </a:rPr>
              <a:t>.</a:t>
            </a:r>
          </a:p>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D</a:t>
            </a:r>
            <a:r>
              <a:rPr lang="en-US" sz="1500" dirty="0" smtClean="0">
                <a:solidFill>
                  <a:srgbClr val="545454"/>
                </a:solidFill>
                <a:latin typeface="Calibri" panose="020F0502020204030204" pitchFamily="34" charset="0"/>
                <a:cs typeface="Courier New" panose="02070309020205020404" pitchFamily="49" charset="0"/>
              </a:rPr>
              <a:t>ifferentiated </a:t>
            </a:r>
            <a:r>
              <a:rPr lang="en-US" sz="1500" dirty="0">
                <a:solidFill>
                  <a:srgbClr val="545454"/>
                </a:solidFill>
                <a:latin typeface="Calibri" panose="020F0502020204030204" pitchFamily="34" charset="0"/>
                <a:cs typeface="Courier New" panose="02070309020205020404" pitchFamily="49" charset="0"/>
              </a:rPr>
              <a:t>regulatory schemes and trade standards represent a drag on regional economic activity.</a:t>
            </a:r>
          </a:p>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Much can be gained by harmonizing frameworks and making all economic agents aware of their </a:t>
            </a:r>
            <a:r>
              <a:rPr lang="en-US" sz="1500" dirty="0" smtClean="0">
                <a:solidFill>
                  <a:srgbClr val="545454"/>
                </a:solidFill>
                <a:latin typeface="Calibri" panose="020F0502020204030204" pitchFamily="34" charset="0"/>
                <a:cs typeface="Courier New" panose="02070309020205020404" pitchFamily="49" charset="0"/>
              </a:rPr>
              <a:t>parameters. This </a:t>
            </a:r>
            <a:r>
              <a:rPr lang="en-US" sz="1500" dirty="0">
                <a:solidFill>
                  <a:srgbClr val="545454"/>
                </a:solidFill>
                <a:latin typeface="Calibri" panose="020F0502020204030204" pitchFamily="34" charset="0"/>
                <a:cs typeface="Courier New" panose="02070309020205020404" pitchFamily="49" charset="0"/>
              </a:rPr>
              <a:t>is true for </a:t>
            </a:r>
            <a:r>
              <a:rPr lang="en-US" sz="1500" dirty="0" smtClean="0">
                <a:solidFill>
                  <a:srgbClr val="545454"/>
                </a:solidFill>
                <a:latin typeface="Calibri" panose="020F0502020204030204" pitchFamily="34" charset="0"/>
                <a:cs typeface="Courier New" panose="02070309020205020404" pitchFamily="49" charset="0"/>
              </a:rPr>
              <a:t>labor </a:t>
            </a:r>
            <a:r>
              <a:rPr lang="en-US" sz="1500" dirty="0">
                <a:solidFill>
                  <a:srgbClr val="545454"/>
                </a:solidFill>
                <a:latin typeface="Calibri" panose="020F0502020204030204" pitchFamily="34" charset="0"/>
                <a:cs typeface="Courier New" panose="02070309020205020404" pitchFamily="49" charset="0"/>
              </a:rPr>
              <a:t>markets (and cross-border mobility) as well as markets for goods and </a:t>
            </a:r>
            <a:r>
              <a:rPr lang="en-US" sz="1500" dirty="0" smtClean="0">
                <a:solidFill>
                  <a:srgbClr val="545454"/>
                </a:solidFill>
                <a:latin typeface="Calibri" panose="020F0502020204030204" pitchFamily="34" charset="0"/>
                <a:cs typeface="Courier New" panose="02070309020205020404" pitchFamily="49" charset="0"/>
              </a:rPr>
              <a:t>services</a:t>
            </a: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Regional </a:t>
            </a:r>
            <a:r>
              <a:rPr lang="en-US" sz="1500" dirty="0">
                <a:solidFill>
                  <a:srgbClr val="545454"/>
                </a:solidFill>
                <a:latin typeface="Calibri" panose="020F0502020204030204" pitchFamily="34" charset="0"/>
                <a:cs typeface="Courier New" panose="02070309020205020404" pitchFamily="49" charset="0"/>
              </a:rPr>
              <a:t>economic integration allows for a new exploration of regional industrial policy. Because </a:t>
            </a:r>
            <a:r>
              <a:rPr lang="en-US" sz="1500" dirty="0" smtClean="0">
                <a:solidFill>
                  <a:srgbClr val="545454"/>
                </a:solidFill>
                <a:latin typeface="Calibri" panose="020F0502020204030204" pitchFamily="34" charset="0"/>
                <a:cs typeface="Courier New" panose="02070309020205020404" pitchFamily="49" charset="0"/>
              </a:rPr>
              <a:t>of market </a:t>
            </a:r>
            <a:r>
              <a:rPr lang="en-US" sz="1500" dirty="0">
                <a:solidFill>
                  <a:srgbClr val="545454"/>
                </a:solidFill>
                <a:latin typeface="Calibri" panose="020F0502020204030204" pitchFamily="34" charset="0"/>
                <a:cs typeface="Courier New" panose="02070309020205020404" pitchFamily="49" charset="0"/>
              </a:rPr>
              <a:t>scale, larger </a:t>
            </a:r>
            <a:r>
              <a:rPr lang="en-US" sz="1500" dirty="0" smtClean="0">
                <a:solidFill>
                  <a:srgbClr val="545454"/>
                </a:solidFill>
                <a:latin typeface="Calibri" panose="020F0502020204030204" pitchFamily="34" charset="0"/>
                <a:cs typeface="Courier New" panose="02070309020205020404" pitchFamily="49" charset="0"/>
              </a:rPr>
              <a:t>labor </a:t>
            </a:r>
            <a:r>
              <a:rPr lang="en-US" sz="1500" dirty="0">
                <a:solidFill>
                  <a:srgbClr val="545454"/>
                </a:solidFill>
                <a:latin typeface="Calibri" panose="020F0502020204030204" pitchFamily="34" charset="0"/>
                <a:cs typeface="Courier New" panose="02070309020205020404" pitchFamily="49" charset="0"/>
              </a:rPr>
              <a:t>pool, and diversified resource and production bases, regional policies that </a:t>
            </a:r>
            <a:r>
              <a:rPr lang="en-US" sz="1500" dirty="0" smtClean="0">
                <a:solidFill>
                  <a:srgbClr val="545454"/>
                </a:solidFill>
                <a:latin typeface="Calibri" panose="020F0502020204030204" pitchFamily="34" charset="0"/>
                <a:cs typeface="Courier New" panose="02070309020205020404" pitchFamily="49" charset="0"/>
              </a:rPr>
              <a:t>work together </a:t>
            </a:r>
            <a:r>
              <a:rPr lang="en-US" sz="1500" dirty="0">
                <a:solidFill>
                  <a:srgbClr val="545454"/>
                </a:solidFill>
                <a:latin typeface="Calibri" panose="020F0502020204030204" pitchFamily="34" charset="0"/>
                <a:cs typeface="Courier New" panose="02070309020205020404" pitchFamily="49" charset="0"/>
              </a:rPr>
              <a:t>with existing comparative advantages</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342327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17</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Where Do We Go From Here?</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1317516"/>
            <a:ext cx="8250311" cy="4708981"/>
          </a:xfrm>
          <a:prstGeom prst="rect">
            <a:avLst/>
          </a:prstGeom>
          <a:noFill/>
        </p:spPr>
        <p:txBody>
          <a:bodyPr wrap="square" rtlCol="0">
            <a:spAutoFit/>
          </a:bodyPr>
          <a:lstStyle/>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a:t>
            </a:r>
            <a:r>
              <a:rPr lang="en-US" sz="1500" dirty="0" smtClean="0">
                <a:solidFill>
                  <a:srgbClr val="545454"/>
                </a:solidFill>
                <a:latin typeface="Calibri" panose="020F0502020204030204" pitchFamily="34" charset="0"/>
                <a:cs typeface="Courier New" panose="02070309020205020404" pitchFamily="49" charset="0"/>
              </a:rPr>
              <a:t>he </a:t>
            </a:r>
            <a:r>
              <a:rPr lang="en-US" sz="1500" dirty="0">
                <a:solidFill>
                  <a:srgbClr val="545454"/>
                </a:solidFill>
                <a:latin typeface="Calibri" panose="020F0502020204030204" pitchFamily="34" charset="0"/>
                <a:cs typeface="Courier New" panose="02070309020205020404" pitchFamily="49" charset="0"/>
              </a:rPr>
              <a:t>process of economic integration, including among African countries, will give rise to </a:t>
            </a:r>
            <a:r>
              <a:rPr lang="en-US" sz="1500" dirty="0" smtClean="0">
                <a:solidFill>
                  <a:srgbClr val="545454"/>
                </a:solidFill>
                <a:latin typeface="Calibri" panose="020F0502020204030204" pitchFamily="34" charset="0"/>
                <a:cs typeface="Courier New" panose="02070309020205020404" pitchFamily="49" charset="0"/>
              </a:rPr>
              <a:t>adjustment costs </a:t>
            </a:r>
            <a:r>
              <a:rPr lang="en-US" sz="1500" dirty="0">
                <a:solidFill>
                  <a:srgbClr val="545454"/>
                </a:solidFill>
                <a:latin typeface="Calibri" panose="020F0502020204030204" pitchFamily="34" charset="0"/>
                <a:cs typeface="Courier New" panose="02070309020205020404" pitchFamily="49" charset="0"/>
              </a:rPr>
              <a:t>and distributional impacts across countries. African countries need to build strong regional </a:t>
            </a:r>
            <a:r>
              <a:rPr lang="en-US" sz="1500" dirty="0" smtClean="0">
                <a:solidFill>
                  <a:srgbClr val="545454"/>
                </a:solidFill>
                <a:latin typeface="Calibri" panose="020F0502020204030204" pitchFamily="34" charset="0"/>
                <a:cs typeface="Courier New" panose="02070309020205020404" pitchFamily="49" charset="0"/>
              </a:rPr>
              <a:t>institutions and </a:t>
            </a:r>
            <a:r>
              <a:rPr lang="en-US" sz="1500" dirty="0">
                <a:solidFill>
                  <a:srgbClr val="545454"/>
                </a:solidFill>
                <a:latin typeface="Calibri" panose="020F0502020204030204" pitchFamily="34" charset="0"/>
                <a:cs typeface="Courier New" panose="02070309020205020404" pitchFamily="49" charset="0"/>
              </a:rPr>
              <a:t>policies that go beyond the development of regional standards and monitoring.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These </a:t>
            </a:r>
            <a:r>
              <a:rPr lang="en-US" sz="1500" dirty="0">
                <a:solidFill>
                  <a:srgbClr val="545454"/>
                </a:solidFill>
                <a:latin typeface="Calibri" panose="020F0502020204030204" pitchFamily="34" charset="0"/>
                <a:cs typeface="Courier New" panose="02070309020205020404" pitchFamily="49" charset="0"/>
              </a:rPr>
              <a:t>institutions </a:t>
            </a:r>
            <a:r>
              <a:rPr lang="en-US" sz="1500" dirty="0" smtClean="0">
                <a:solidFill>
                  <a:srgbClr val="545454"/>
                </a:solidFill>
                <a:latin typeface="Calibri" panose="020F0502020204030204" pitchFamily="34" charset="0"/>
                <a:cs typeface="Courier New" panose="02070309020205020404" pitchFamily="49" charset="0"/>
              </a:rPr>
              <a:t>must also </a:t>
            </a:r>
            <a:r>
              <a:rPr lang="en-US" sz="1500" dirty="0">
                <a:solidFill>
                  <a:srgbClr val="545454"/>
                </a:solidFill>
                <a:latin typeface="Calibri" panose="020F0502020204030204" pitchFamily="34" charset="0"/>
                <a:cs typeface="Courier New" panose="02070309020205020404" pitchFamily="49" charset="0"/>
              </a:rPr>
              <a:t>have the instruments and resources necessary to protect the stability of the regional space from </a:t>
            </a:r>
            <a:r>
              <a:rPr lang="en-US" sz="1500" dirty="0" smtClean="0">
                <a:solidFill>
                  <a:srgbClr val="545454"/>
                </a:solidFill>
                <a:latin typeface="Calibri" panose="020F0502020204030204" pitchFamily="34" charset="0"/>
                <a:cs typeface="Courier New" panose="02070309020205020404" pitchFamily="49" charset="0"/>
              </a:rPr>
              <a:t>internal and </a:t>
            </a:r>
            <a:r>
              <a:rPr lang="en-US" sz="1500" dirty="0">
                <a:solidFill>
                  <a:srgbClr val="545454"/>
                </a:solidFill>
                <a:latin typeface="Calibri" panose="020F0502020204030204" pitchFamily="34" charset="0"/>
                <a:cs typeface="Courier New" panose="02070309020205020404" pitchFamily="49" charset="0"/>
              </a:rPr>
              <a:t>external shocks.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Economic </a:t>
            </a:r>
            <a:r>
              <a:rPr lang="en-US" sz="1500" dirty="0">
                <a:solidFill>
                  <a:srgbClr val="545454"/>
                </a:solidFill>
                <a:latin typeface="Calibri" panose="020F0502020204030204" pitchFamily="34" charset="0"/>
                <a:cs typeface="Courier New" panose="02070309020205020404" pitchFamily="49" charset="0"/>
              </a:rPr>
              <a:t>integration will also entail distributional impacts within countries, and not all impacts </a:t>
            </a:r>
            <a:r>
              <a:rPr lang="en-US" sz="1500" dirty="0" smtClean="0">
                <a:solidFill>
                  <a:srgbClr val="545454"/>
                </a:solidFill>
                <a:latin typeface="Calibri" panose="020F0502020204030204" pitchFamily="34" charset="0"/>
                <a:cs typeface="Courier New" panose="02070309020205020404" pitchFamily="49" charset="0"/>
              </a:rPr>
              <a:t>will be </a:t>
            </a:r>
            <a:r>
              <a:rPr lang="en-US" sz="1500" dirty="0">
                <a:solidFill>
                  <a:srgbClr val="545454"/>
                </a:solidFill>
                <a:latin typeface="Calibri" panose="020F0502020204030204" pitchFamily="34" charset="0"/>
                <a:cs typeface="Courier New" panose="02070309020205020404" pitchFamily="49" charset="0"/>
              </a:rPr>
              <a:t>positive.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 </a:t>
            </a:r>
            <a:r>
              <a:rPr lang="en-US" sz="1500" dirty="0">
                <a:solidFill>
                  <a:srgbClr val="545454"/>
                </a:solidFill>
                <a:latin typeface="Calibri" panose="020F0502020204030204" pitchFamily="34" charset="0"/>
                <a:cs typeface="Courier New" panose="02070309020205020404" pitchFamily="49" charset="0"/>
              </a:rPr>
              <a:t>human development gains of integration can be maximized and sustained with </a:t>
            </a:r>
            <a:r>
              <a:rPr lang="en-US" sz="1500" dirty="0" smtClean="0">
                <a:solidFill>
                  <a:srgbClr val="545454"/>
                </a:solidFill>
                <a:latin typeface="Calibri" panose="020F0502020204030204" pitchFamily="34" charset="0"/>
                <a:cs typeface="Courier New" panose="02070309020205020404" pitchFamily="49" charset="0"/>
              </a:rPr>
              <a:t>appropriate social </a:t>
            </a:r>
            <a:r>
              <a:rPr lang="en-US" sz="1500" dirty="0">
                <a:solidFill>
                  <a:srgbClr val="545454"/>
                </a:solidFill>
                <a:latin typeface="Calibri" panose="020F0502020204030204" pitchFamily="34" charset="0"/>
                <a:cs typeface="Courier New" panose="02070309020205020404" pitchFamily="49" charset="0"/>
              </a:rPr>
              <a:t>policies. Social protection systems can play a key role in helping populations cope not only with </a:t>
            </a:r>
            <a:r>
              <a:rPr lang="en-US" sz="1500" dirty="0" smtClean="0">
                <a:solidFill>
                  <a:srgbClr val="545454"/>
                </a:solidFill>
                <a:latin typeface="Calibri" panose="020F0502020204030204" pitchFamily="34" charset="0"/>
                <a:cs typeface="Courier New" panose="02070309020205020404" pitchFamily="49" charset="0"/>
              </a:rPr>
              <a:t>shocks but </a:t>
            </a:r>
            <a:r>
              <a:rPr lang="en-US" sz="1500" dirty="0">
                <a:solidFill>
                  <a:srgbClr val="545454"/>
                </a:solidFill>
                <a:latin typeface="Calibri" panose="020F0502020204030204" pitchFamily="34" charset="0"/>
                <a:cs typeface="Courier New" panose="02070309020205020404" pitchFamily="49" charset="0"/>
              </a:rPr>
              <a:t>also the risks that more open and competitive markets bring.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Health </a:t>
            </a:r>
            <a:r>
              <a:rPr lang="en-US" sz="1500" dirty="0">
                <a:solidFill>
                  <a:srgbClr val="545454"/>
                </a:solidFill>
                <a:latin typeface="Calibri" panose="020F0502020204030204" pitchFamily="34" charset="0"/>
                <a:cs typeface="Courier New" panose="02070309020205020404" pitchFamily="49" charset="0"/>
              </a:rPr>
              <a:t>and education policies play an important role in the context of economic integration </a:t>
            </a:r>
            <a:r>
              <a:rPr lang="en-US" sz="1500" dirty="0" smtClean="0">
                <a:solidFill>
                  <a:srgbClr val="545454"/>
                </a:solidFill>
                <a:latin typeface="Calibri" panose="020F0502020204030204" pitchFamily="34" charset="0"/>
                <a:cs typeface="Courier New" panose="02070309020205020404" pitchFamily="49" charset="0"/>
              </a:rPr>
              <a:t>by empowering </a:t>
            </a:r>
            <a:r>
              <a:rPr lang="en-US" sz="1500" dirty="0">
                <a:solidFill>
                  <a:srgbClr val="545454"/>
                </a:solidFill>
                <a:latin typeface="Calibri" panose="020F0502020204030204" pitchFamily="34" charset="0"/>
                <a:cs typeface="Courier New" panose="02070309020205020404" pitchFamily="49" charset="0"/>
              </a:rPr>
              <a:t>citizens and bolstering productivity.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Enhanced </a:t>
            </a:r>
            <a:r>
              <a:rPr lang="en-US" sz="1500" dirty="0">
                <a:solidFill>
                  <a:srgbClr val="545454"/>
                </a:solidFill>
                <a:latin typeface="Calibri" panose="020F0502020204030204" pitchFamily="34" charset="0"/>
                <a:cs typeface="Courier New" panose="02070309020205020404" pitchFamily="49" charset="0"/>
              </a:rPr>
              <a:t>regional integration provides a platform for strengthening cooperation on </a:t>
            </a:r>
            <a:r>
              <a:rPr lang="en-US" sz="1500" dirty="0" smtClean="0">
                <a:solidFill>
                  <a:srgbClr val="545454"/>
                </a:solidFill>
                <a:latin typeface="Calibri" panose="020F0502020204030204" pitchFamily="34" charset="0"/>
                <a:cs typeface="Courier New" panose="02070309020205020404" pitchFamily="49" charset="0"/>
              </a:rPr>
              <a:t>common environmental </a:t>
            </a:r>
            <a:r>
              <a:rPr lang="en-US" sz="1500" dirty="0">
                <a:solidFill>
                  <a:srgbClr val="545454"/>
                </a:solidFill>
                <a:latin typeface="Calibri" panose="020F0502020204030204" pitchFamily="34" charset="0"/>
                <a:cs typeface="Courier New" panose="02070309020205020404" pitchFamily="49" charset="0"/>
              </a:rPr>
              <a:t>challenges and preserving the natural resource base on which Africa’s development </a:t>
            </a:r>
            <a:r>
              <a:rPr lang="en-US" sz="1500" dirty="0" smtClean="0">
                <a:solidFill>
                  <a:srgbClr val="545454"/>
                </a:solidFill>
                <a:latin typeface="Calibri" panose="020F0502020204030204" pitchFamily="34" charset="0"/>
                <a:cs typeface="Courier New" panose="02070309020205020404" pitchFamily="49" charset="0"/>
              </a:rPr>
              <a:t>and livelihoods </a:t>
            </a:r>
            <a:r>
              <a:rPr lang="en-US" sz="1500" dirty="0">
                <a:solidFill>
                  <a:srgbClr val="545454"/>
                </a:solidFill>
                <a:latin typeface="Calibri" panose="020F0502020204030204" pitchFamily="34" charset="0"/>
                <a:cs typeface="Courier New" panose="02070309020205020404" pitchFamily="49" charset="0"/>
              </a:rPr>
              <a:t>depend on. </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7205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2</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err="1" smtClean="0">
                <a:solidFill>
                  <a:prstClr val="white"/>
                </a:solidFill>
                <a:latin typeface="Calibri" pitchFamily="34" charset="0"/>
              </a:rPr>
              <a:t>AfDB</a:t>
            </a:r>
            <a:r>
              <a:rPr lang="en-US" sz="2400" b="1" dirty="0" smtClean="0">
                <a:solidFill>
                  <a:prstClr val="white"/>
                </a:solidFill>
                <a:latin typeface="Calibri" pitchFamily="34" charset="0"/>
              </a:rPr>
              <a:t> Vision for Regional Integration</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1815347" y="1295400"/>
            <a:ext cx="5333999" cy="2749471"/>
          </a:xfrm>
          <a:prstGeom prst="rect">
            <a:avLst/>
          </a:prstGeom>
          <a:noFill/>
        </p:spPr>
        <p:txBody>
          <a:bodyPr wrap="square" rtlCol="0">
            <a:spAutoFit/>
          </a:bodyPr>
          <a:lstStyle/>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“The vision of the Bank Group is for a</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stable, integrated and prospering continent</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of competitive, diversified and sustainably</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growing economies participating fully in</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global trade and investment</a:t>
            </a:r>
            <a:r>
              <a:rPr lang="en-US" sz="1600" b="1" dirty="0" smtClean="0">
                <a:solidFill>
                  <a:srgbClr val="0070C0"/>
                </a:solidFill>
                <a:latin typeface="Calibri" panose="020F0502020204030204" pitchFamily="34" charset="0"/>
                <a:cs typeface="Courier New" panose="02070309020205020404" pitchFamily="49" charset="0"/>
              </a:rPr>
              <a:t>.”</a:t>
            </a:r>
          </a:p>
          <a:p>
            <a:pPr algn="ctr">
              <a:spcAft>
                <a:spcPts val="750"/>
              </a:spcAft>
              <a:buClr>
                <a:srgbClr val="0070C0"/>
              </a:buClr>
            </a:pPr>
            <a:endParaRPr lang="en-US" sz="1600" b="1" dirty="0">
              <a:solidFill>
                <a:srgbClr val="0070C0"/>
              </a:solidFill>
              <a:latin typeface="Calibri" panose="020F0502020204030204" pitchFamily="34" charset="0"/>
              <a:cs typeface="Courier New" panose="02070309020205020404" pitchFamily="49" charset="0"/>
            </a:endParaRPr>
          </a:p>
          <a:p>
            <a:pPr algn="ctr">
              <a:spcAft>
                <a:spcPts val="750"/>
              </a:spcAft>
              <a:buClr>
                <a:srgbClr val="0070C0"/>
              </a:buClr>
            </a:pPr>
            <a:r>
              <a:rPr lang="en-US" sz="1500" dirty="0">
                <a:solidFill>
                  <a:srgbClr val="002060"/>
                </a:solidFill>
                <a:latin typeface="Calibri" panose="020F0502020204030204" pitchFamily="34" charset="0"/>
                <a:cs typeface="Courier New" panose="02070309020205020404" pitchFamily="49" charset="0"/>
              </a:rPr>
              <a:t>Bank Group Regional Integration Policy</a:t>
            </a:r>
          </a:p>
          <a:p>
            <a:pPr algn="ctr">
              <a:spcAft>
                <a:spcPts val="750"/>
              </a:spcAft>
              <a:buClr>
                <a:srgbClr val="0070C0"/>
              </a:buClr>
            </a:pPr>
            <a:r>
              <a:rPr lang="en-US" sz="1500" dirty="0">
                <a:solidFill>
                  <a:srgbClr val="002060"/>
                </a:solidFill>
                <a:latin typeface="Calibri" panose="020F0502020204030204" pitchFamily="34" charset="0"/>
                <a:cs typeface="Courier New" panose="02070309020205020404" pitchFamily="49" charset="0"/>
              </a:rPr>
              <a:t>and Strategy (</a:t>
            </a:r>
            <a:r>
              <a:rPr lang="en-US" sz="1500" dirty="0" err="1">
                <a:solidFill>
                  <a:srgbClr val="002060"/>
                </a:solidFill>
                <a:latin typeface="Calibri" panose="020F0502020204030204" pitchFamily="34" charset="0"/>
                <a:cs typeface="Courier New" panose="02070309020205020404" pitchFamily="49" charset="0"/>
              </a:rPr>
              <a:t>RIPoS</a:t>
            </a:r>
            <a:r>
              <a:rPr lang="en-US" sz="1500" dirty="0">
                <a:solidFill>
                  <a:srgbClr val="002060"/>
                </a:solidFill>
                <a:latin typeface="Calibri" panose="020F0502020204030204" pitchFamily="34" charset="0"/>
                <a:cs typeface="Courier New" panose="02070309020205020404" pitchFamily="49" charset="0"/>
              </a:rPr>
              <a:t>) 2014-2023</a:t>
            </a:r>
            <a:endParaRPr lang="en-US" sz="1500" dirty="0" smtClean="0">
              <a:solidFill>
                <a:srgbClr val="002060"/>
              </a:solidFill>
              <a:latin typeface="Calibri" panose="020F0502020204030204" pitchFamily="34" charset="0"/>
              <a:cs typeface="Courier New" panose="02070309020205020404" pitchFamily="49" charset="0"/>
            </a:endParaRPr>
          </a:p>
        </p:txBody>
      </p:sp>
      <p:pic>
        <p:nvPicPr>
          <p:cNvPr id="5123" name="Picture 3"/>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9026" t="46833" r="41903" b="31501"/>
          <a:stretch/>
        </p:blipFill>
        <p:spPr bwMode="auto">
          <a:xfrm>
            <a:off x="3241692" y="4218432"/>
            <a:ext cx="2481307" cy="158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34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3</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Defining Regional Integration </a:t>
            </a:r>
            <a:r>
              <a:rPr lang="en-US" sz="2400" b="1" dirty="0" smtClean="0">
                <a:solidFill>
                  <a:prstClr val="white"/>
                </a:solidFill>
                <a:latin typeface="Calibri" pitchFamily="34" charset="0"/>
              </a:rPr>
              <a:t>for Africa</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3657601" y="1905000"/>
            <a:ext cx="5333999" cy="3129062"/>
          </a:xfrm>
          <a:prstGeom prst="rect">
            <a:avLst/>
          </a:prstGeom>
          <a:noFill/>
        </p:spPr>
        <p:txBody>
          <a:bodyPr wrap="square" rtlCol="0">
            <a:spAutoFit/>
          </a:bodyPr>
          <a:lstStyle/>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Regional integration is about getting things</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moving freely across the whole of Africa.</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This means getting goods to move more</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easily across borders; transport, energy</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and telecommunications to connect more</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people across more boundaries; people</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to move more freely across frontiers, and</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capital and production to move and grow</a:t>
            </a:r>
          </a:p>
          <a:p>
            <a:pPr algn="ct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beyond national limits. </a:t>
            </a:r>
            <a:endParaRPr lang="en-US" sz="1500" dirty="0" smtClean="0">
              <a:solidFill>
                <a:srgbClr val="545454"/>
              </a:solidFill>
              <a:latin typeface="Calibri" panose="020F0502020204030204" pitchFamily="34" charset="0"/>
              <a:cs typeface="Courier New" panose="02070309020205020404" pitchFamily="49" charset="0"/>
            </a:endParaRPr>
          </a:p>
        </p:txBody>
      </p:sp>
      <p:pic>
        <p:nvPicPr>
          <p:cNvPr id="5122" name="Picture 2"/>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610" t="43833" r="60975" b="35834"/>
          <a:stretch/>
        </p:blipFill>
        <p:spPr bwMode="auto">
          <a:xfrm>
            <a:off x="679939" y="1751272"/>
            <a:ext cx="2825261" cy="343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4</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Context: Regional Integration and Africa’s Future Competitiveness </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990600"/>
            <a:ext cx="8250311" cy="4031873"/>
          </a:xfrm>
          <a:prstGeom prst="rect">
            <a:avLst/>
          </a:prstGeom>
          <a:noFill/>
        </p:spPr>
        <p:txBody>
          <a:bodyPr wrap="square" rtlCol="0">
            <a:spAutoFit/>
          </a:bodyPr>
          <a:lstStyle/>
          <a:p>
            <a:pP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The strides made by African economies in achieving economic growth must be accompanied by efforts to boost long-term competitiveness if the continent is to ensure sustainable improvements in living </a:t>
            </a:r>
            <a:r>
              <a:rPr lang="en-US" sz="1600" b="1" dirty="0" smtClean="0">
                <a:solidFill>
                  <a:srgbClr val="0070C0"/>
                </a:solidFill>
                <a:latin typeface="Calibri" panose="020F0502020204030204" pitchFamily="34" charset="0"/>
                <a:cs typeface="Courier New" panose="02070309020205020404" pitchFamily="49" charset="0"/>
              </a:rPr>
              <a:t>standards</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Regional integration is a key vehicle for helping Africa to raise competitiveness, diversify its economic base and create enough jobs for its young, fast-urbanizing </a:t>
            </a:r>
            <a:r>
              <a:rPr lang="en-US" sz="1500" dirty="0" smtClean="0">
                <a:solidFill>
                  <a:srgbClr val="545454"/>
                </a:solidFill>
                <a:latin typeface="Calibri" panose="020F0502020204030204" pitchFamily="34" charset="0"/>
                <a:cs typeface="Courier New" panose="02070309020205020404" pitchFamily="49" charset="0"/>
              </a:rPr>
              <a:t>population</a:t>
            </a:r>
            <a:endParaRPr lang="en-US" sz="1500" dirty="0" smtClean="0">
              <a:solidFill>
                <a:srgbClr val="545454"/>
              </a:solidFill>
              <a:latin typeface="Calibri" panose="020F0502020204030204" pitchFamily="34" charset="0"/>
              <a:cs typeface="Courier New" panose="02070309020205020404" pitchFamily="49" charset="0"/>
            </a:endParaRPr>
          </a:p>
          <a:p>
            <a:pPr>
              <a:spcAft>
                <a:spcPts val="750"/>
              </a:spcAft>
              <a:buClr>
                <a:srgbClr val="0070C0"/>
              </a:buClr>
            </a:pPr>
            <a:endParaRPr lang="en-US" sz="1500" dirty="0">
              <a:solidFill>
                <a:srgbClr val="545454"/>
              </a:solidFill>
              <a:latin typeface="Calibri" panose="020F0502020204030204" pitchFamily="34" charset="0"/>
              <a:cs typeface="Courier New" panose="02070309020205020404" pitchFamily="49" charset="0"/>
            </a:endParaRPr>
          </a:p>
          <a:p>
            <a:pPr>
              <a:spcAft>
                <a:spcPts val="750"/>
              </a:spcAft>
              <a:buClr>
                <a:srgbClr val="0070C0"/>
              </a:buClr>
            </a:pPr>
            <a:r>
              <a:rPr lang="en-US" sz="1600" b="1" dirty="0" smtClean="0">
                <a:solidFill>
                  <a:srgbClr val="0070C0"/>
                </a:solidFill>
                <a:latin typeface="Calibri" panose="020F0502020204030204" pitchFamily="34" charset="0"/>
                <a:cs typeface="Courier New" panose="02070309020205020404" pitchFamily="49" charset="0"/>
              </a:rPr>
              <a:t>The African Development Bank, the World Bank and the World Economic Forum have a demonstrated track-record of collaboration one the issue of Regional Integration in Africa and its impact on African competitiveness</a:t>
            </a:r>
          </a:p>
          <a:p>
            <a:pPr marL="285750" indent="-285750">
              <a:spcAft>
                <a:spcPts val="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Africa has a significant way to go if all countries are to reach the frontier of what the best performers are achieving in the area of regional integration.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 </a:t>
            </a:r>
            <a:r>
              <a:rPr lang="en-US" sz="1500" dirty="0">
                <a:solidFill>
                  <a:srgbClr val="545454"/>
                </a:solidFill>
                <a:latin typeface="Calibri" panose="020F0502020204030204" pitchFamily="34" charset="0"/>
                <a:cs typeface="Courier New" panose="02070309020205020404" pitchFamily="49" charset="0"/>
              </a:rPr>
              <a:t>greatest divergence in regional performance is in the area of financial integration and macroeconomic policy convergence.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Interestingly</a:t>
            </a:r>
            <a:r>
              <a:rPr lang="en-US" sz="1500" dirty="0">
                <a:solidFill>
                  <a:srgbClr val="545454"/>
                </a:solidFill>
                <a:latin typeface="Calibri" panose="020F0502020204030204" pitchFamily="34" charset="0"/>
                <a:cs typeface="Courier New" panose="02070309020205020404" pitchFamily="49" charset="0"/>
              </a:rPr>
              <a:t>, countries with the largest economies do not always perform the </a:t>
            </a:r>
            <a:r>
              <a:rPr lang="en-US" sz="1500" dirty="0" smtClean="0">
                <a:solidFill>
                  <a:srgbClr val="545454"/>
                </a:solidFill>
                <a:latin typeface="Calibri" panose="020F0502020204030204" pitchFamily="34" charset="0"/>
                <a:cs typeface="Courier New" panose="02070309020205020404" pitchFamily="49" charset="0"/>
              </a:rPr>
              <a:t>best.</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403298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5</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Context: The Case for Africa</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914400"/>
            <a:ext cx="8250311" cy="5324535"/>
          </a:xfrm>
          <a:prstGeom prst="rect">
            <a:avLst/>
          </a:prstGeom>
          <a:noFill/>
        </p:spPr>
        <p:txBody>
          <a:bodyPr wrap="square" rtlCol="0">
            <a:spAutoFit/>
          </a:bodyPr>
          <a:lstStyle/>
          <a:p>
            <a:pPr marL="285750" indent="-285750">
              <a:spcAft>
                <a:spcPts val="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There are 53 sovereign states in Africa with a broad range of languages and economic and social </a:t>
            </a:r>
            <a:r>
              <a:rPr lang="en-US" sz="1500" dirty="0" smtClean="0">
                <a:solidFill>
                  <a:srgbClr val="545454"/>
                </a:solidFill>
                <a:latin typeface="Calibri" panose="020F0502020204030204" pitchFamily="34" charset="0"/>
                <a:cs typeface="Courier New" panose="02070309020205020404" pitchFamily="49" charset="0"/>
              </a:rPr>
              <a:t>policies, a majority of which have </a:t>
            </a:r>
            <a:r>
              <a:rPr lang="en-US" sz="1500" dirty="0">
                <a:solidFill>
                  <a:srgbClr val="545454"/>
                </a:solidFill>
                <a:latin typeface="Calibri" panose="020F0502020204030204" pitchFamily="34" charset="0"/>
                <a:cs typeface="Courier New" panose="02070309020205020404" pitchFamily="49" charset="0"/>
              </a:rPr>
              <a:t>very small </a:t>
            </a:r>
            <a:r>
              <a:rPr lang="en-US" sz="1500" dirty="0" smtClean="0">
                <a:solidFill>
                  <a:srgbClr val="545454"/>
                </a:solidFill>
                <a:latin typeface="Calibri" panose="020F0502020204030204" pitchFamily="34" charset="0"/>
                <a:cs typeface="Courier New" panose="02070309020205020404" pitchFamily="49" charset="0"/>
              </a:rPr>
              <a:t>economies. </a:t>
            </a: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On </a:t>
            </a:r>
            <a:r>
              <a:rPr lang="en-US" sz="1500" dirty="0">
                <a:solidFill>
                  <a:srgbClr val="545454"/>
                </a:solidFill>
                <a:latin typeface="Calibri" panose="020F0502020204030204" pitchFamily="34" charset="0"/>
                <a:cs typeface="Courier New" panose="02070309020205020404" pitchFamily="49" charset="0"/>
              </a:rPr>
              <a:t>average, each country has four </a:t>
            </a:r>
            <a:r>
              <a:rPr lang="en-US" sz="1500" dirty="0" smtClean="0">
                <a:solidFill>
                  <a:srgbClr val="545454"/>
                </a:solidFill>
                <a:latin typeface="Calibri" panose="020F0502020204030204" pitchFamily="34" charset="0"/>
                <a:cs typeface="Courier New" panose="02070309020205020404" pitchFamily="49" charset="0"/>
              </a:rPr>
              <a:t>neighbors</a:t>
            </a:r>
            <a:r>
              <a:rPr lang="en-US" sz="1500" dirty="0">
                <a:solidFill>
                  <a:srgbClr val="545454"/>
                </a:solidFill>
                <a:latin typeface="Calibri" panose="020F0502020204030204" pitchFamily="34" charset="0"/>
                <a:cs typeface="Courier New" panose="02070309020205020404" pitchFamily="49" charset="0"/>
              </a:rPr>
              <a:t>, and 15 African countries </a:t>
            </a:r>
            <a:r>
              <a:rPr lang="en-US" sz="1500" dirty="0" smtClean="0">
                <a:solidFill>
                  <a:srgbClr val="545454"/>
                </a:solidFill>
                <a:latin typeface="Calibri" panose="020F0502020204030204" pitchFamily="34" charset="0"/>
                <a:cs typeface="Courier New" panose="02070309020205020404" pitchFamily="49" charset="0"/>
              </a:rPr>
              <a:t>are landlocked</a:t>
            </a:r>
            <a:r>
              <a:rPr lang="en-US" sz="1500" dirty="0">
                <a:solidFill>
                  <a:srgbClr val="545454"/>
                </a:solidFill>
                <a:latin typeface="Calibri" panose="020F0502020204030204" pitchFamily="34" charset="0"/>
                <a:cs typeface="Courier New" panose="02070309020205020404" pitchFamily="49" charset="0"/>
              </a:rPr>
              <a: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Economic </a:t>
            </a:r>
            <a:r>
              <a:rPr lang="en-US" sz="1500" dirty="0">
                <a:solidFill>
                  <a:srgbClr val="545454"/>
                </a:solidFill>
                <a:latin typeface="Calibri" panose="020F0502020204030204" pitchFamily="34" charset="0"/>
                <a:cs typeface="Courier New" panose="02070309020205020404" pitchFamily="49" charset="0"/>
              </a:rPr>
              <a:t>integration would allow small economic entities to benefit from the scale </a:t>
            </a:r>
            <a:r>
              <a:rPr lang="en-US" sz="1500" dirty="0" smtClean="0">
                <a:solidFill>
                  <a:srgbClr val="545454"/>
                </a:solidFill>
                <a:latin typeface="Calibri" panose="020F0502020204030204" pitchFamily="34" charset="0"/>
                <a:cs typeface="Courier New" panose="02070309020205020404" pitchFamily="49" charset="0"/>
              </a:rPr>
              <a:t>created by </a:t>
            </a:r>
            <a:r>
              <a:rPr lang="en-US" sz="1500" dirty="0">
                <a:solidFill>
                  <a:srgbClr val="545454"/>
                </a:solidFill>
                <a:latin typeface="Calibri" panose="020F0502020204030204" pitchFamily="34" charset="0"/>
                <a:cs typeface="Courier New" panose="02070309020205020404" pitchFamily="49" charset="0"/>
              </a:rPr>
              <a:t>unified markets and improve resilience by leveraging common capacities to respond to </a:t>
            </a:r>
            <a:r>
              <a:rPr lang="en-US" sz="1500" dirty="0" smtClean="0">
                <a:solidFill>
                  <a:srgbClr val="545454"/>
                </a:solidFill>
                <a:latin typeface="Calibri" panose="020F0502020204030204" pitchFamily="34" charset="0"/>
                <a:cs typeface="Courier New" panose="02070309020205020404" pitchFamily="49" charset="0"/>
              </a:rPr>
              <a:t>individual vulnerabilities</a:t>
            </a:r>
            <a:r>
              <a:rPr lang="en-US" sz="1500" dirty="0">
                <a:solidFill>
                  <a:srgbClr val="545454"/>
                </a:solidFill>
                <a:latin typeface="Calibri" panose="020F0502020204030204" pitchFamily="34" charset="0"/>
                <a:cs typeface="Courier New" panose="02070309020205020404" pitchFamily="49" charset="0"/>
              </a:rPr>
              <a: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The effect of geographical fragmentation in Africa is amplified by the fact that African countries trade </a:t>
            </a:r>
            <a:r>
              <a:rPr lang="en-US" sz="1500" dirty="0" smtClean="0">
                <a:solidFill>
                  <a:srgbClr val="545454"/>
                </a:solidFill>
                <a:latin typeface="Calibri" panose="020F0502020204030204" pitchFamily="34" charset="0"/>
                <a:cs typeface="Courier New" panose="02070309020205020404" pitchFamily="49" charset="0"/>
              </a:rPr>
              <a:t>very little </a:t>
            </a:r>
            <a:r>
              <a:rPr lang="en-US" sz="1500" dirty="0">
                <a:solidFill>
                  <a:srgbClr val="545454"/>
                </a:solidFill>
                <a:latin typeface="Calibri" panose="020F0502020204030204" pitchFamily="34" charset="0"/>
                <a:cs typeface="Courier New" panose="02070309020205020404" pitchFamily="49" charset="0"/>
              </a:rPr>
              <a:t>among themselves.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Intra-African </a:t>
            </a:r>
            <a:r>
              <a:rPr lang="en-US" sz="1500" dirty="0">
                <a:solidFill>
                  <a:srgbClr val="545454"/>
                </a:solidFill>
                <a:latin typeface="Calibri" panose="020F0502020204030204" pitchFamily="34" charset="0"/>
                <a:cs typeface="Courier New" panose="02070309020205020404" pitchFamily="49" charset="0"/>
              </a:rPr>
              <a:t>trade was 10 percent of Africa’s total trade in 2009, a relatively </a:t>
            </a:r>
            <a:r>
              <a:rPr lang="en-US" sz="1500" dirty="0" smtClean="0">
                <a:solidFill>
                  <a:srgbClr val="545454"/>
                </a:solidFill>
                <a:latin typeface="Calibri" panose="020F0502020204030204" pitchFamily="34" charset="0"/>
                <a:cs typeface="Courier New" panose="02070309020205020404" pitchFamily="49" charset="0"/>
              </a:rPr>
              <a:t>small share </a:t>
            </a:r>
            <a:r>
              <a:rPr lang="en-US" sz="1500" dirty="0">
                <a:solidFill>
                  <a:srgbClr val="545454"/>
                </a:solidFill>
                <a:latin typeface="Calibri" panose="020F0502020204030204" pitchFamily="34" charset="0"/>
                <a:cs typeface="Courier New" panose="02070309020205020404" pitchFamily="49" charset="0"/>
              </a:rPr>
              <a:t>compared with other developing country regions such as America (22 percent) and Asia (50 </a:t>
            </a:r>
            <a:r>
              <a:rPr lang="en-US" sz="1500" dirty="0" smtClean="0">
                <a:solidFill>
                  <a:srgbClr val="545454"/>
                </a:solidFill>
                <a:latin typeface="Calibri" panose="020F0502020204030204" pitchFamily="34" charset="0"/>
                <a:cs typeface="Courier New" panose="02070309020205020404" pitchFamily="49" charset="0"/>
              </a:rPr>
              <a:t>percent).</a:t>
            </a: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Several </a:t>
            </a:r>
            <a:r>
              <a:rPr lang="en-US" sz="1500" dirty="0">
                <a:solidFill>
                  <a:srgbClr val="545454"/>
                </a:solidFill>
                <a:latin typeface="Calibri" panose="020F0502020204030204" pitchFamily="34" charset="0"/>
                <a:cs typeface="Courier New" panose="02070309020205020404" pitchFamily="49" charset="0"/>
              </a:rPr>
              <a:t>factors contribute to the small share of Africa’s intra-African trade, including a </a:t>
            </a:r>
            <a:r>
              <a:rPr lang="en-US" sz="1500" dirty="0" smtClean="0">
                <a:solidFill>
                  <a:srgbClr val="545454"/>
                </a:solidFill>
                <a:latin typeface="Calibri" panose="020F0502020204030204" pitchFamily="34" charset="0"/>
                <a:cs typeface="Courier New" panose="02070309020205020404" pitchFamily="49" charset="0"/>
              </a:rPr>
              <a:t>colonial trade </a:t>
            </a:r>
            <a:r>
              <a:rPr lang="en-US" sz="1500" dirty="0">
                <a:solidFill>
                  <a:srgbClr val="545454"/>
                </a:solidFill>
                <a:latin typeface="Calibri" panose="020F0502020204030204" pitchFamily="34" charset="0"/>
                <a:cs typeface="Courier New" panose="02070309020205020404" pitchFamily="49" charset="0"/>
              </a:rPr>
              <a:t>system designed to channel resources from Africa to Europe; poorly diversified economies that </a:t>
            </a:r>
            <a:r>
              <a:rPr lang="en-US" sz="1500" dirty="0" smtClean="0">
                <a:solidFill>
                  <a:srgbClr val="545454"/>
                </a:solidFill>
                <a:latin typeface="Calibri" panose="020F0502020204030204" pitchFamily="34" charset="0"/>
                <a:cs typeface="Courier New" panose="02070309020205020404" pitchFamily="49" charset="0"/>
              </a:rPr>
              <a:t>produce similar </a:t>
            </a:r>
            <a:r>
              <a:rPr lang="en-US" sz="1500" dirty="0">
                <a:solidFill>
                  <a:srgbClr val="545454"/>
                </a:solidFill>
                <a:latin typeface="Calibri" panose="020F0502020204030204" pitchFamily="34" charset="0"/>
                <a:cs typeface="Courier New" panose="02070309020205020404" pitchFamily="49" charset="0"/>
              </a:rPr>
              <a:t>products across countries; pending trade policy reforms; poor intra-African infrastructure; and </a:t>
            </a:r>
            <a:r>
              <a:rPr lang="en-US" sz="1500" dirty="0" smtClean="0">
                <a:solidFill>
                  <a:srgbClr val="545454"/>
                </a:solidFill>
                <a:latin typeface="Calibri" panose="020F0502020204030204" pitchFamily="34" charset="0"/>
                <a:cs typeface="Courier New" panose="02070309020205020404" pitchFamily="49" charset="0"/>
              </a:rPr>
              <a:t>limited access </a:t>
            </a:r>
            <a:r>
              <a:rPr lang="en-US" sz="1500" dirty="0">
                <a:solidFill>
                  <a:srgbClr val="545454"/>
                </a:solidFill>
                <a:latin typeface="Calibri" panose="020F0502020204030204" pitchFamily="34" charset="0"/>
                <a:cs typeface="Courier New" panose="02070309020205020404" pitchFamily="49" charset="0"/>
              </a:rPr>
              <a:t>to finance and regional payment mechanisms</a:t>
            </a:r>
            <a:r>
              <a:rPr lang="en-US" sz="1500" dirty="0" smtClean="0">
                <a:solidFill>
                  <a:srgbClr val="545454"/>
                </a:solidFill>
                <a:latin typeface="Calibri" panose="020F0502020204030204" pitchFamily="34" charset="0"/>
                <a:cs typeface="Courier New" panose="02070309020205020404" pitchFamily="49" charset="0"/>
              </a:rPr>
              <a:t>.</a:t>
            </a:r>
          </a:p>
          <a:p>
            <a:pPr marL="285750" indent="-285750">
              <a:spcAft>
                <a:spcPts val="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African countries have made </a:t>
            </a:r>
            <a:r>
              <a:rPr lang="en-US" sz="1500" dirty="0" smtClean="0">
                <a:solidFill>
                  <a:srgbClr val="545454"/>
                </a:solidFill>
                <a:latin typeface="Calibri" panose="020F0502020204030204" pitchFamily="34" charset="0"/>
                <a:cs typeface="Courier New" panose="02070309020205020404" pitchFamily="49" charset="0"/>
              </a:rPr>
              <a:t>uneven progress </a:t>
            </a:r>
            <a:r>
              <a:rPr lang="en-US" sz="1500" dirty="0">
                <a:solidFill>
                  <a:srgbClr val="545454"/>
                </a:solidFill>
                <a:latin typeface="Calibri" panose="020F0502020204030204" pitchFamily="34" charset="0"/>
                <a:cs typeface="Courier New" panose="02070309020205020404" pitchFamily="49" charset="0"/>
              </a:rPr>
              <a:t>toward market integration through the Regional </a:t>
            </a:r>
            <a:r>
              <a:rPr lang="en-US" sz="1500" dirty="0" smtClean="0">
                <a:solidFill>
                  <a:srgbClr val="545454"/>
                </a:solidFill>
                <a:latin typeface="Calibri" panose="020F0502020204030204" pitchFamily="34" charset="0"/>
                <a:cs typeface="Courier New" panose="02070309020205020404" pitchFamily="49" charset="0"/>
              </a:rPr>
              <a:t>Economic Communities </a:t>
            </a:r>
            <a:r>
              <a:rPr lang="en-US" sz="1500" dirty="0">
                <a:solidFill>
                  <a:srgbClr val="545454"/>
                </a:solidFill>
                <a:latin typeface="Calibri" panose="020F0502020204030204" pitchFamily="34" charset="0"/>
                <a:cs typeface="Courier New" panose="02070309020205020404" pitchFamily="49" charset="0"/>
              </a:rPr>
              <a:t>(RECs):</a:t>
            </a:r>
            <a:br>
              <a:rPr lang="en-US" sz="1500" dirty="0">
                <a:solidFill>
                  <a:srgbClr val="545454"/>
                </a:solidFill>
                <a:latin typeface="Calibri" panose="020F0502020204030204" pitchFamily="34" charset="0"/>
                <a:cs typeface="Courier New" panose="02070309020205020404" pitchFamily="49" charset="0"/>
              </a:rPr>
            </a:br>
            <a:r>
              <a:rPr lang="en-US" sz="1500" dirty="0">
                <a:solidFill>
                  <a:srgbClr val="545454"/>
                </a:solidFill>
                <a:latin typeface="Calibri" panose="020F0502020204030204" pitchFamily="34" charset="0"/>
                <a:cs typeface="Courier New" panose="02070309020205020404" pitchFamily="49" charset="0"/>
              </a:rPr>
              <a:t>The East African Community (EAC) </a:t>
            </a:r>
            <a:r>
              <a:rPr lang="en-US" sz="1500" dirty="0" smtClean="0">
                <a:solidFill>
                  <a:srgbClr val="545454"/>
                </a:solidFill>
                <a:latin typeface="Calibri" panose="020F0502020204030204" pitchFamily="34" charset="0"/>
                <a:cs typeface="Courier New" panose="02070309020205020404" pitchFamily="49" charset="0"/>
              </a:rPr>
              <a:t>has launched </a:t>
            </a:r>
            <a:r>
              <a:rPr lang="en-US" sz="1500" dirty="0">
                <a:solidFill>
                  <a:srgbClr val="545454"/>
                </a:solidFill>
                <a:latin typeface="Calibri" panose="020F0502020204030204" pitchFamily="34" charset="0"/>
                <a:cs typeface="Courier New" panose="02070309020205020404" pitchFamily="49" charset="0"/>
              </a:rPr>
              <a:t>a common market involving the free movement of factors of production — goods, </a:t>
            </a:r>
            <a:r>
              <a:rPr lang="en-US" sz="1500" dirty="0" smtClean="0">
                <a:solidFill>
                  <a:srgbClr val="545454"/>
                </a:solidFill>
                <a:latin typeface="Calibri" panose="020F0502020204030204" pitchFamily="34" charset="0"/>
                <a:cs typeface="Courier New" panose="02070309020205020404" pitchFamily="49" charset="0"/>
              </a:rPr>
              <a:t>services, labor </a:t>
            </a:r>
            <a:r>
              <a:rPr lang="en-US" sz="1500" dirty="0">
                <a:solidFill>
                  <a:srgbClr val="545454"/>
                </a:solidFill>
                <a:latin typeface="Calibri" panose="020F0502020204030204" pitchFamily="34" charset="0"/>
                <a:cs typeface="Courier New" panose="02070309020205020404" pitchFamily="49" charset="0"/>
              </a:rPr>
              <a:t>and </a:t>
            </a:r>
            <a:r>
              <a:rPr lang="en-US" sz="1500" dirty="0" smtClean="0">
                <a:solidFill>
                  <a:srgbClr val="545454"/>
                </a:solidFill>
                <a:latin typeface="Calibri" panose="020F0502020204030204" pitchFamily="34" charset="0"/>
                <a:cs typeface="Courier New" panose="02070309020205020404" pitchFamily="49" charset="0"/>
              </a:rPr>
              <a:t>capital—building </a:t>
            </a:r>
            <a:r>
              <a:rPr lang="en-US" sz="1500" dirty="0">
                <a:solidFill>
                  <a:srgbClr val="545454"/>
                </a:solidFill>
                <a:latin typeface="Calibri" panose="020F0502020204030204" pitchFamily="34" charset="0"/>
                <a:cs typeface="Courier New" panose="02070309020205020404" pitchFamily="49" charset="0"/>
              </a:rPr>
              <a:t>on a fully operational free trade </a:t>
            </a:r>
            <a:r>
              <a:rPr lang="en-US" sz="1500" dirty="0" smtClean="0">
                <a:solidFill>
                  <a:srgbClr val="545454"/>
                </a:solidFill>
                <a:latin typeface="Calibri" panose="020F0502020204030204" pitchFamily="34" charset="0"/>
                <a:cs typeface="Courier New" panose="02070309020205020404" pitchFamily="49" charset="0"/>
              </a:rPr>
              <a:t>agreement (FTA</a:t>
            </a:r>
            <a:r>
              <a:rPr lang="en-US" sz="1500" dirty="0">
                <a:solidFill>
                  <a:srgbClr val="545454"/>
                </a:solidFill>
                <a:latin typeface="Calibri" panose="020F0502020204030204" pitchFamily="34" charset="0"/>
                <a:cs typeface="Courier New" panose="02070309020205020404" pitchFamily="49" charset="0"/>
              </a:rPr>
              <a:t>) and customs union…while Arab-Maghreb Union (</a:t>
            </a:r>
            <a:r>
              <a:rPr lang="en-US" sz="1500" dirty="0" smtClean="0">
                <a:solidFill>
                  <a:srgbClr val="545454"/>
                </a:solidFill>
                <a:latin typeface="Calibri" panose="020F0502020204030204" pitchFamily="34" charset="0"/>
                <a:cs typeface="Courier New" panose="02070309020205020404" pitchFamily="49" charset="0"/>
              </a:rPr>
              <a:t>AMU) has </a:t>
            </a:r>
            <a:r>
              <a:rPr lang="en-US" sz="1500" dirty="0">
                <a:solidFill>
                  <a:srgbClr val="545454"/>
                </a:solidFill>
                <a:latin typeface="Calibri" panose="020F0502020204030204" pitchFamily="34" charset="0"/>
                <a:cs typeface="Courier New" panose="02070309020205020404" pitchFamily="49" charset="0"/>
              </a:rPr>
              <a:t>made no discernible progress toward </a:t>
            </a:r>
            <a:r>
              <a:rPr lang="en-US" sz="1500" dirty="0" smtClean="0">
                <a:solidFill>
                  <a:srgbClr val="545454"/>
                </a:solidFill>
                <a:latin typeface="Calibri" panose="020F0502020204030204" pitchFamily="34" charset="0"/>
                <a:cs typeface="Courier New" panose="02070309020205020404" pitchFamily="49" charset="0"/>
              </a:rPr>
              <a:t>the creation </a:t>
            </a:r>
            <a:r>
              <a:rPr lang="en-US" sz="1500" dirty="0">
                <a:solidFill>
                  <a:srgbClr val="545454"/>
                </a:solidFill>
                <a:latin typeface="Calibri" panose="020F0502020204030204" pitchFamily="34" charset="0"/>
                <a:cs typeface="Courier New" panose="02070309020205020404" pitchFamily="49" charset="0"/>
              </a:rPr>
              <a:t>of a free trade area among its </a:t>
            </a:r>
            <a:r>
              <a:rPr lang="en-US" sz="1500" dirty="0" smtClean="0">
                <a:solidFill>
                  <a:srgbClr val="545454"/>
                </a:solidFill>
                <a:latin typeface="Calibri" panose="020F0502020204030204" pitchFamily="34" charset="0"/>
                <a:cs typeface="Courier New" panose="02070309020205020404" pitchFamily="49" charset="0"/>
              </a:rPr>
              <a:t>members.</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212286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6</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Context: The LPA</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990600"/>
            <a:ext cx="8250311" cy="4909036"/>
          </a:xfrm>
          <a:prstGeom prst="rect">
            <a:avLst/>
          </a:prstGeom>
          <a:noFill/>
        </p:spPr>
        <p:txBody>
          <a:bodyPr wrap="square" rtlCol="0">
            <a:spAutoFit/>
          </a:bodyPr>
          <a:lstStyle/>
          <a:p>
            <a:pPr>
              <a:spcAft>
                <a:spcPts val="750"/>
              </a:spcAft>
              <a:buClr>
                <a:srgbClr val="0070C0"/>
              </a:buClr>
            </a:pPr>
            <a:r>
              <a:rPr lang="en-US" sz="1600" b="1" dirty="0">
                <a:solidFill>
                  <a:srgbClr val="0070C0"/>
                </a:solidFill>
                <a:latin typeface="Calibri" panose="020F0502020204030204" pitchFamily="34" charset="0"/>
                <a:cs typeface="Courier New" panose="02070309020205020404" pitchFamily="49" charset="0"/>
              </a:rPr>
              <a:t>The ambition of African leaders to integrate Africa, and to develop the continent through </a:t>
            </a:r>
            <a:r>
              <a:rPr lang="en-US" sz="1600" b="1" dirty="0" smtClean="0">
                <a:solidFill>
                  <a:srgbClr val="0070C0"/>
                </a:solidFill>
                <a:latin typeface="Calibri" panose="020F0502020204030204" pitchFamily="34" charset="0"/>
                <a:cs typeface="Courier New" panose="02070309020205020404" pitchFamily="49" charset="0"/>
              </a:rPr>
              <a:t>import substitution industrialization</a:t>
            </a:r>
            <a:r>
              <a:rPr lang="en-US" sz="1600" b="1" dirty="0">
                <a:solidFill>
                  <a:srgbClr val="0070C0"/>
                </a:solidFill>
                <a:latin typeface="Calibri" panose="020F0502020204030204" pitchFamily="34" charset="0"/>
                <a:cs typeface="Courier New" panose="02070309020205020404" pitchFamily="49" charset="0"/>
              </a:rPr>
              <a:t>, was a key feature of the immediate post-colonial period, and </a:t>
            </a:r>
            <a:r>
              <a:rPr lang="en-US" sz="1600" b="1" dirty="0" smtClean="0">
                <a:solidFill>
                  <a:srgbClr val="0070C0"/>
                </a:solidFill>
                <a:latin typeface="Calibri" panose="020F0502020204030204" pitchFamily="34" charset="0"/>
                <a:cs typeface="Courier New" panose="02070309020205020404" pitchFamily="49" charset="0"/>
              </a:rPr>
              <a:t>provided </a:t>
            </a:r>
            <a:r>
              <a:rPr lang="en-US" sz="1600" b="1" dirty="0">
                <a:solidFill>
                  <a:srgbClr val="0070C0"/>
                </a:solidFill>
                <a:latin typeface="Calibri" panose="020F0502020204030204" pitchFamily="34" charset="0"/>
                <a:cs typeface="Courier New" panose="02070309020205020404" pitchFamily="49" charset="0"/>
              </a:rPr>
              <a:t>the rationale for the Lagos Plan of Action (LPA</a:t>
            </a:r>
            <a:r>
              <a:rPr lang="en-US" sz="1600" b="1" dirty="0" smtClean="0">
                <a:solidFill>
                  <a:srgbClr val="0070C0"/>
                </a:solidFill>
                <a:latin typeface="Calibri" panose="020F0502020204030204" pitchFamily="34" charset="0"/>
                <a:cs typeface="Courier New" panose="02070309020205020404" pitchFamily="49" charset="0"/>
              </a:rPr>
              <a:t>)</a:t>
            </a:r>
            <a:endParaRPr lang="en-US" sz="1600" b="1" dirty="0" smtClean="0">
              <a:solidFill>
                <a:srgbClr val="0070C0"/>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The LPA was an initiative of </a:t>
            </a:r>
            <a:r>
              <a:rPr lang="en-US" sz="1500" dirty="0" smtClean="0">
                <a:solidFill>
                  <a:srgbClr val="545454"/>
                </a:solidFill>
                <a:latin typeface="Calibri" panose="020F0502020204030204" pitchFamily="34" charset="0"/>
                <a:cs typeface="Courier New" panose="02070309020205020404" pitchFamily="49" charset="0"/>
              </a:rPr>
              <a:t>the </a:t>
            </a:r>
            <a:r>
              <a:rPr lang="en-US" sz="1500" dirty="0" err="1" smtClean="0">
                <a:solidFill>
                  <a:srgbClr val="545454"/>
                </a:solidFill>
                <a:latin typeface="Calibri" panose="020F0502020204030204" pitchFamily="34" charset="0"/>
                <a:cs typeface="Courier New" panose="02070309020205020404" pitchFamily="49" charset="0"/>
              </a:rPr>
              <a:t>Organisation</a:t>
            </a:r>
            <a:r>
              <a:rPr lang="en-US" sz="1500" dirty="0" smtClean="0">
                <a:solidFill>
                  <a:srgbClr val="545454"/>
                </a:solidFill>
                <a:latin typeface="Calibri" panose="020F0502020204030204" pitchFamily="34" charset="0"/>
                <a:cs typeface="Courier New" panose="02070309020205020404" pitchFamily="49" charset="0"/>
              </a:rPr>
              <a:t> </a:t>
            </a:r>
            <a:r>
              <a:rPr lang="en-US" sz="1500" dirty="0">
                <a:solidFill>
                  <a:srgbClr val="545454"/>
                </a:solidFill>
                <a:latin typeface="Calibri" panose="020F0502020204030204" pitchFamily="34" charset="0"/>
                <a:cs typeface="Courier New" panose="02070309020205020404" pitchFamily="49" charset="0"/>
              </a:rPr>
              <a:t>of African Unity (OAU), adopted by Heads of State in April 1980, and </a:t>
            </a:r>
            <a:r>
              <a:rPr lang="en-US" sz="1500" dirty="0" smtClean="0">
                <a:solidFill>
                  <a:srgbClr val="545454"/>
                </a:solidFill>
                <a:latin typeface="Calibri" panose="020F0502020204030204" pitchFamily="34" charset="0"/>
                <a:cs typeface="Courier New" panose="02070309020205020404" pitchFamily="49" charset="0"/>
              </a:rPr>
              <a:t>keenly supported </a:t>
            </a:r>
            <a:r>
              <a:rPr lang="en-US" sz="1500" dirty="0">
                <a:solidFill>
                  <a:srgbClr val="545454"/>
                </a:solidFill>
                <a:latin typeface="Calibri" panose="020F0502020204030204" pitchFamily="34" charset="0"/>
                <a:cs typeface="Courier New" panose="02070309020205020404" pitchFamily="49" charset="0"/>
              </a:rPr>
              <a:t>by the United Nations Economic Commission for Africa (ECA).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A </a:t>
            </a:r>
            <a:r>
              <a:rPr lang="en-US" sz="1500" dirty="0">
                <a:solidFill>
                  <a:srgbClr val="545454"/>
                </a:solidFill>
                <a:latin typeface="Calibri" panose="020F0502020204030204" pitchFamily="34" charset="0"/>
                <a:cs typeface="Courier New" panose="02070309020205020404" pitchFamily="49" charset="0"/>
              </a:rPr>
              <a:t>decade later </a:t>
            </a:r>
            <a:r>
              <a:rPr lang="en-US" sz="1500" dirty="0" smtClean="0">
                <a:solidFill>
                  <a:srgbClr val="545454"/>
                </a:solidFill>
                <a:latin typeface="Calibri" panose="020F0502020204030204" pitchFamily="34" charset="0"/>
                <a:cs typeface="Courier New" panose="02070309020205020404" pitchFamily="49" charset="0"/>
              </a:rPr>
              <a:t>in 1991 </a:t>
            </a:r>
            <a:r>
              <a:rPr lang="en-US" sz="1500" dirty="0">
                <a:solidFill>
                  <a:srgbClr val="545454"/>
                </a:solidFill>
                <a:latin typeface="Calibri" panose="020F0502020204030204" pitchFamily="34" charset="0"/>
                <a:cs typeface="Courier New" panose="02070309020205020404" pitchFamily="49" charset="0"/>
              </a:rPr>
              <a:t>the Abuja Treaty provided strong support for the African integration agenda. This </a:t>
            </a:r>
            <a:r>
              <a:rPr lang="en-US" sz="1500" dirty="0" smtClean="0">
                <a:solidFill>
                  <a:srgbClr val="545454"/>
                </a:solidFill>
                <a:latin typeface="Calibri" panose="020F0502020204030204" pitchFamily="34" charset="0"/>
                <a:cs typeface="Courier New" panose="02070309020205020404" pitchFamily="49" charset="0"/>
              </a:rPr>
              <a:t>Treaty emphasized </a:t>
            </a:r>
            <a:r>
              <a:rPr lang="en-US" sz="1500" dirty="0">
                <a:solidFill>
                  <a:srgbClr val="545454"/>
                </a:solidFill>
                <a:latin typeface="Calibri" panose="020F0502020204030204" pitchFamily="34" charset="0"/>
                <a:cs typeface="Courier New" panose="02070309020205020404" pitchFamily="49" charset="0"/>
              </a:rPr>
              <a:t>African solidarity, self-reliance and an endogenous development strategy, </a:t>
            </a:r>
            <a:r>
              <a:rPr lang="en-US" sz="1500" dirty="0" smtClean="0">
                <a:solidFill>
                  <a:srgbClr val="545454"/>
                </a:solidFill>
                <a:latin typeface="Calibri" panose="020F0502020204030204" pitchFamily="34" charset="0"/>
                <a:cs typeface="Courier New" panose="02070309020205020404" pitchFamily="49" charset="0"/>
              </a:rPr>
              <a:t>through industrialization.</a:t>
            </a:r>
          </a:p>
          <a:p>
            <a:pPr marL="285750" indent="-285750">
              <a:spcAft>
                <a:spcPts val="750"/>
              </a:spcAft>
              <a:buClr>
                <a:srgbClr val="0070C0"/>
              </a:buClr>
              <a:buFont typeface="Arial" panose="020B0604020202020204" pitchFamily="34" charset="0"/>
              <a:buChar char="•"/>
            </a:pPr>
            <a:endParaRPr lang="en-US" sz="1500" dirty="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The proposed framework for African integration and continental industrialization was the </a:t>
            </a:r>
            <a:r>
              <a:rPr lang="en-US" sz="1500" dirty="0" smtClean="0">
                <a:solidFill>
                  <a:srgbClr val="545454"/>
                </a:solidFill>
                <a:latin typeface="Calibri" panose="020F0502020204030204" pitchFamily="34" charset="0"/>
                <a:cs typeface="Courier New" panose="02070309020205020404" pitchFamily="49" charset="0"/>
              </a:rPr>
              <a:t>division of </a:t>
            </a:r>
            <a:r>
              <a:rPr lang="en-US" sz="1500" dirty="0">
                <a:solidFill>
                  <a:srgbClr val="545454"/>
                </a:solidFill>
                <a:latin typeface="Calibri" panose="020F0502020204030204" pitchFamily="34" charset="0"/>
                <a:cs typeface="Courier New" panose="02070309020205020404" pitchFamily="49" charset="0"/>
              </a:rPr>
              <a:t>the continent into regional integration areas that would constitute a united African </a:t>
            </a:r>
            <a:r>
              <a:rPr lang="en-US" sz="1500" dirty="0" smtClean="0">
                <a:solidFill>
                  <a:srgbClr val="545454"/>
                </a:solidFill>
                <a:latin typeface="Calibri" panose="020F0502020204030204" pitchFamily="34" charset="0"/>
                <a:cs typeface="Courier New" panose="02070309020205020404" pitchFamily="49" charset="0"/>
              </a:rPr>
              <a:t>economy, the </a:t>
            </a:r>
            <a:r>
              <a:rPr lang="en-US" sz="1500" dirty="0">
                <a:solidFill>
                  <a:srgbClr val="545454"/>
                </a:solidFill>
                <a:latin typeface="Calibri" panose="020F0502020204030204" pitchFamily="34" charset="0"/>
                <a:cs typeface="Courier New" panose="02070309020205020404" pitchFamily="49" charset="0"/>
              </a:rPr>
              <a:t>African Economic Community.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To </a:t>
            </a:r>
            <a:r>
              <a:rPr lang="en-US" sz="1500" dirty="0">
                <a:solidFill>
                  <a:srgbClr val="545454"/>
                </a:solidFill>
                <a:latin typeface="Calibri" panose="020F0502020204030204" pitchFamily="34" charset="0"/>
                <a:cs typeface="Courier New" panose="02070309020205020404" pitchFamily="49" charset="0"/>
              </a:rPr>
              <a:t>achieve this the Economic Commission for Africa (</a:t>
            </a:r>
            <a:r>
              <a:rPr lang="en-US" sz="1500" dirty="0" smtClean="0">
                <a:solidFill>
                  <a:srgbClr val="545454"/>
                </a:solidFill>
                <a:latin typeface="Calibri" panose="020F0502020204030204" pitchFamily="34" charset="0"/>
                <a:cs typeface="Courier New" panose="02070309020205020404" pitchFamily="49" charset="0"/>
              </a:rPr>
              <a:t>ECA) supported </a:t>
            </a:r>
            <a:r>
              <a:rPr lang="en-US" sz="1500" dirty="0">
                <a:solidFill>
                  <a:srgbClr val="545454"/>
                </a:solidFill>
                <a:latin typeface="Calibri" panose="020F0502020204030204" pitchFamily="34" charset="0"/>
                <a:cs typeface="Courier New" panose="02070309020205020404" pitchFamily="49" charset="0"/>
              </a:rPr>
              <a:t>three regional integration arrangements; the Economic Community of West </a:t>
            </a:r>
            <a:r>
              <a:rPr lang="en-US" sz="1500" dirty="0" smtClean="0">
                <a:solidFill>
                  <a:srgbClr val="545454"/>
                </a:solidFill>
                <a:latin typeface="Calibri" panose="020F0502020204030204" pitchFamily="34" charset="0"/>
                <a:cs typeface="Courier New" panose="02070309020205020404" pitchFamily="49" charset="0"/>
              </a:rPr>
              <a:t>African States </a:t>
            </a:r>
            <a:r>
              <a:rPr lang="en-US" sz="1500" dirty="0">
                <a:solidFill>
                  <a:srgbClr val="545454"/>
                </a:solidFill>
                <a:latin typeface="Calibri" panose="020F0502020204030204" pitchFamily="34" charset="0"/>
                <a:cs typeface="Courier New" panose="02070309020205020404" pitchFamily="49" charset="0"/>
              </a:rPr>
              <a:t>(ECOWAS) for West Africa, which was established in 1975, predating the LPA; </a:t>
            </a:r>
            <a:r>
              <a:rPr lang="en-US" sz="1500" dirty="0" smtClean="0">
                <a:solidFill>
                  <a:srgbClr val="545454"/>
                </a:solidFill>
                <a:latin typeface="Calibri" panose="020F0502020204030204" pitchFamily="34" charset="0"/>
                <a:cs typeface="Courier New" panose="02070309020205020404" pitchFamily="49" charset="0"/>
              </a:rPr>
              <a:t>the Preferential </a:t>
            </a:r>
            <a:r>
              <a:rPr lang="en-US" sz="1500" dirty="0">
                <a:solidFill>
                  <a:srgbClr val="545454"/>
                </a:solidFill>
                <a:latin typeface="Calibri" panose="020F0502020204030204" pitchFamily="34" charset="0"/>
                <a:cs typeface="Courier New" panose="02070309020205020404" pitchFamily="49" charset="0"/>
              </a:rPr>
              <a:t>Trade Area (PTA) covering East and Southern Africa, which was the precursor </a:t>
            </a:r>
            <a:r>
              <a:rPr lang="en-US" sz="1500" dirty="0" smtClean="0">
                <a:solidFill>
                  <a:srgbClr val="545454"/>
                </a:solidFill>
                <a:latin typeface="Calibri" panose="020F0502020204030204" pitchFamily="34" charset="0"/>
                <a:cs typeface="Courier New" panose="02070309020205020404" pitchFamily="49" charset="0"/>
              </a:rPr>
              <a:t>of the </a:t>
            </a:r>
            <a:r>
              <a:rPr lang="en-US" sz="1500" dirty="0">
                <a:solidFill>
                  <a:srgbClr val="545454"/>
                </a:solidFill>
                <a:latin typeface="Calibri" panose="020F0502020204030204" pitchFamily="34" charset="0"/>
                <a:cs typeface="Courier New" panose="02070309020205020404" pitchFamily="49" charset="0"/>
              </a:rPr>
              <a:t>Common Market for Eastern and Southern Africa (COMESA); and the Economic </a:t>
            </a:r>
            <a:r>
              <a:rPr lang="en-US" sz="1500" dirty="0" smtClean="0">
                <a:solidFill>
                  <a:srgbClr val="545454"/>
                </a:solidFill>
                <a:latin typeface="Calibri" panose="020F0502020204030204" pitchFamily="34" charset="0"/>
                <a:cs typeface="Courier New" panose="02070309020205020404" pitchFamily="49" charset="0"/>
              </a:rPr>
              <a:t>Community of </a:t>
            </a:r>
            <a:r>
              <a:rPr lang="en-US" sz="1500" dirty="0">
                <a:solidFill>
                  <a:srgbClr val="545454"/>
                </a:solidFill>
                <a:latin typeface="Calibri" panose="020F0502020204030204" pitchFamily="34" charset="0"/>
                <a:cs typeface="Courier New" panose="02070309020205020404" pitchFamily="49" charset="0"/>
              </a:rPr>
              <a:t>Central African States (ECCAS) for Central Africa.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The </a:t>
            </a:r>
            <a:r>
              <a:rPr lang="en-US" sz="1500" dirty="0">
                <a:solidFill>
                  <a:srgbClr val="545454"/>
                </a:solidFill>
                <a:latin typeface="Calibri" panose="020F0502020204030204" pitchFamily="34" charset="0"/>
                <a:cs typeface="Courier New" panose="02070309020205020404" pitchFamily="49" charset="0"/>
              </a:rPr>
              <a:t>Arab Maghreb Union (AMU) </a:t>
            </a:r>
            <a:r>
              <a:rPr lang="en-US" sz="1500" dirty="0" smtClean="0">
                <a:solidFill>
                  <a:srgbClr val="545454"/>
                </a:solidFill>
                <a:latin typeface="Calibri" panose="020F0502020204030204" pitchFamily="34" charset="0"/>
                <a:cs typeface="Courier New" panose="02070309020205020404" pitchFamily="49" charset="0"/>
              </a:rPr>
              <a:t>was established </a:t>
            </a:r>
            <a:r>
              <a:rPr lang="en-US" sz="1500" dirty="0">
                <a:solidFill>
                  <a:srgbClr val="545454"/>
                </a:solidFill>
                <a:latin typeface="Calibri" panose="020F0502020204030204" pitchFamily="34" charset="0"/>
                <a:cs typeface="Courier New" panose="02070309020205020404" pitchFamily="49" charset="0"/>
              </a:rPr>
              <a:t>in 1989, completing continental coverage. </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22034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7</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Key Policy Challenges</a:t>
            </a:r>
            <a:endParaRPr lang="en-US" sz="2400" b="1" dirty="0">
              <a:solidFill>
                <a:srgbClr val="BFBFBF">
                  <a:lumMod val="40000"/>
                  <a:lumOff val="60000"/>
                </a:srgbClr>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528862"/>
              </p:ext>
            </p:extLst>
          </p:nvPr>
        </p:nvGraphicFramePr>
        <p:xfrm>
          <a:off x="697452" y="1295400"/>
          <a:ext cx="7883565" cy="4480560"/>
        </p:xfrm>
        <a:graphic>
          <a:graphicData uri="http://schemas.openxmlformats.org/drawingml/2006/table">
            <a:tbl>
              <a:tblPr bandRow="1">
                <a:tableStyleId>{073A0DAA-6AF3-43AB-8588-CEC1D06C72B9}</a:tableStyleId>
              </a:tblPr>
              <a:tblGrid>
                <a:gridCol w="1281079"/>
                <a:gridCol w="6602486"/>
              </a:tblGrid>
              <a:tr h="370840">
                <a:tc>
                  <a:txBody>
                    <a:bodyPr/>
                    <a:lstStyle/>
                    <a:p>
                      <a:pPr algn="ctr"/>
                      <a:r>
                        <a:rPr lang="en-US" sz="5400" b="1" dirty="0" smtClean="0">
                          <a:solidFill>
                            <a:schemeClr val="bg1"/>
                          </a:solidFill>
                          <a:latin typeface="Calibri" panose="020F0502020204030204" pitchFamily="34" charset="0"/>
                        </a:rPr>
                        <a:t>1</a:t>
                      </a:r>
                      <a:endParaRPr lang="en-US" sz="5400" b="1" dirty="0">
                        <a:solidFill>
                          <a:schemeClr val="bg1"/>
                        </a:solidFill>
                        <a:latin typeface="Calibri" panose="020F0502020204030204" pitchFamily="34" charset="0"/>
                      </a:endParaRPr>
                    </a:p>
                  </a:txBody>
                  <a:tcPr anchor="ctr">
                    <a:solidFill>
                      <a:srgbClr val="0070C0"/>
                    </a:solidFill>
                  </a:tcPr>
                </a:tc>
                <a:tc>
                  <a:txBody>
                    <a:bodyPr/>
                    <a:lstStyle/>
                    <a:p>
                      <a:pPr algn="ctr"/>
                      <a:r>
                        <a:rPr lang="en-US" sz="1200" b="1" u="sng" dirty="0" smtClean="0">
                          <a:solidFill>
                            <a:schemeClr val="bg1"/>
                          </a:solidFill>
                          <a:latin typeface="Calibri" panose="020F0502020204030204" pitchFamily="34" charset="0"/>
                        </a:rPr>
                        <a:t>Closing the Competitiveness Gap</a:t>
                      </a:r>
                    </a:p>
                    <a:p>
                      <a:pPr algn="ctr"/>
                      <a:r>
                        <a:rPr lang="en-US" sz="1200" dirty="0" smtClean="0">
                          <a:solidFill>
                            <a:schemeClr val="bg1"/>
                          </a:solidFill>
                          <a:latin typeface="Calibri" panose="020F0502020204030204" pitchFamily="34" charset="0"/>
                        </a:rPr>
                        <a:t>Africa’s competitiveness as a whole trails other emerging regions – especially in quality of institutions, infrastructure, macroeconomic policies, education and technological adoption – while big gaps persist between its highest and lowest ranked economies. </a:t>
                      </a:r>
                      <a:endParaRPr lang="en-US" sz="1200" dirty="0">
                        <a:solidFill>
                          <a:schemeClr val="bg1"/>
                        </a:solidFill>
                        <a:latin typeface="Calibri" panose="020F0502020204030204" pitchFamily="34" charset="0"/>
                      </a:endParaRPr>
                    </a:p>
                  </a:txBody>
                  <a:tcPr>
                    <a:solidFill>
                      <a:srgbClr val="0070C0"/>
                    </a:solidFill>
                  </a:tcPr>
                </a:tc>
              </a:tr>
              <a:tr h="370840">
                <a:tc>
                  <a:txBody>
                    <a:bodyPr/>
                    <a:lstStyle/>
                    <a:p>
                      <a:pPr algn="ctr"/>
                      <a:r>
                        <a:rPr lang="en-US" sz="5400" b="1" dirty="0" smtClean="0">
                          <a:solidFill>
                            <a:srgbClr val="0070C0"/>
                          </a:solidFill>
                          <a:latin typeface="Calibri" panose="020F0502020204030204" pitchFamily="34" charset="0"/>
                        </a:rPr>
                        <a:t>2</a:t>
                      </a:r>
                      <a:endParaRPr lang="en-US" sz="5400" b="1" dirty="0">
                        <a:solidFill>
                          <a:srgbClr val="0070C0"/>
                        </a:solidFill>
                        <a:latin typeface="Calibri" panose="020F0502020204030204" pitchFamily="34" charset="0"/>
                      </a:endParaRPr>
                    </a:p>
                  </a:txBody>
                  <a:tcPr anchor="ctr"/>
                </a:tc>
                <a:tc>
                  <a:txBody>
                    <a:bodyPr/>
                    <a:lstStyle/>
                    <a:p>
                      <a:pPr algn="ctr"/>
                      <a:r>
                        <a:rPr lang="en-US" sz="1200" b="1" u="sng" dirty="0" smtClean="0">
                          <a:solidFill>
                            <a:srgbClr val="0070C0"/>
                          </a:solidFill>
                          <a:latin typeface="Calibri" panose="020F0502020204030204" pitchFamily="34" charset="0"/>
                        </a:rPr>
                        <a:t>Facilitating Trade</a:t>
                      </a:r>
                    </a:p>
                    <a:p>
                      <a:pPr algn="ctr"/>
                      <a:r>
                        <a:rPr lang="en-US" sz="1200" dirty="0" smtClean="0">
                          <a:solidFill>
                            <a:srgbClr val="0070C0"/>
                          </a:solidFill>
                          <a:latin typeface="Calibri" panose="020F0502020204030204" pitchFamily="34" charset="0"/>
                        </a:rPr>
                        <a:t>Africa’s exports remain too heavily focused on commodities and its share of world trade remains low, despite numerous regional economic communities and domestic market liberalization. Intra-African trade is particularly limited. Cumbersome and non-transparent border administration, particularly import-export procedure, the limited use of information communication technologies (ICT) and persistent infrastructure deficit are major barriers to higher levels of regional integration. These challenges are particularly pronounced for Africa’s landlocked economies.</a:t>
                      </a:r>
                      <a:endParaRPr lang="en-US" sz="1200" dirty="0">
                        <a:solidFill>
                          <a:srgbClr val="0070C0"/>
                        </a:solidFill>
                        <a:latin typeface="Calibri" panose="020F0502020204030204" pitchFamily="34" charset="0"/>
                      </a:endParaRPr>
                    </a:p>
                  </a:txBody>
                  <a:tcPr/>
                </a:tc>
              </a:tr>
              <a:tr h="370840">
                <a:tc>
                  <a:txBody>
                    <a:bodyPr/>
                    <a:lstStyle/>
                    <a:p>
                      <a:pPr algn="ctr"/>
                      <a:r>
                        <a:rPr lang="en-US" sz="5400" b="1" dirty="0" smtClean="0">
                          <a:solidFill>
                            <a:schemeClr val="bg1"/>
                          </a:solidFill>
                          <a:latin typeface="Calibri" panose="020F0502020204030204" pitchFamily="34" charset="0"/>
                        </a:rPr>
                        <a:t>3</a:t>
                      </a:r>
                      <a:endParaRPr lang="en-US" sz="5400" b="1" dirty="0">
                        <a:solidFill>
                          <a:schemeClr val="bg1"/>
                        </a:solidFill>
                        <a:latin typeface="Calibri" panose="020F0502020204030204" pitchFamily="34" charset="0"/>
                      </a:endParaRPr>
                    </a:p>
                  </a:txBody>
                  <a:tcPr anchor="ctr">
                    <a:solidFill>
                      <a:srgbClr val="002060"/>
                    </a:solidFill>
                  </a:tcPr>
                </a:tc>
                <a:tc>
                  <a:txBody>
                    <a:bodyPr/>
                    <a:lstStyle/>
                    <a:p>
                      <a:pPr algn="ctr"/>
                      <a:r>
                        <a:rPr lang="en-US" sz="1200" b="1" u="sng" dirty="0" smtClean="0">
                          <a:solidFill>
                            <a:schemeClr val="bg1"/>
                          </a:solidFill>
                          <a:latin typeface="Calibri" panose="020F0502020204030204" pitchFamily="34" charset="0"/>
                        </a:rPr>
                        <a:t>Building Better Infrastructure</a:t>
                      </a:r>
                    </a:p>
                    <a:p>
                      <a:pPr algn="ctr"/>
                      <a:r>
                        <a:rPr lang="en-US" sz="1200" dirty="0" smtClean="0">
                          <a:solidFill>
                            <a:schemeClr val="bg1"/>
                          </a:solidFill>
                          <a:latin typeface="Calibri" panose="020F0502020204030204" pitchFamily="34" charset="0"/>
                        </a:rPr>
                        <a:t>Africa’s infrastructure deficit presents a serious impediment to regional integration, a problem that is made more pronounced by growth in consumer markets and urbanization. Developing adequate and efficient infrastructure will assist African economies to increase productivity in manufacturing and service delivery, contribute to improvements in health and education and help deliver more equitable distribution of national wealth. </a:t>
                      </a:r>
                      <a:endParaRPr lang="en-US" sz="1200" dirty="0">
                        <a:solidFill>
                          <a:schemeClr val="bg1"/>
                        </a:solidFill>
                        <a:latin typeface="Calibri" panose="020F0502020204030204" pitchFamily="34" charset="0"/>
                      </a:endParaRPr>
                    </a:p>
                  </a:txBody>
                  <a:tcPr>
                    <a:solidFill>
                      <a:srgbClr val="002060"/>
                    </a:solidFill>
                  </a:tcPr>
                </a:tc>
              </a:tr>
              <a:tr h="370840">
                <a:tc>
                  <a:txBody>
                    <a:bodyPr/>
                    <a:lstStyle/>
                    <a:p>
                      <a:pPr algn="ctr"/>
                      <a:r>
                        <a:rPr lang="en-US" sz="5400" b="1" dirty="0" smtClean="0">
                          <a:solidFill>
                            <a:srgbClr val="002060"/>
                          </a:solidFill>
                          <a:latin typeface="Calibri" panose="020F0502020204030204" pitchFamily="34" charset="0"/>
                        </a:rPr>
                        <a:t>4</a:t>
                      </a:r>
                      <a:endParaRPr lang="en-US" sz="5400" b="1" dirty="0">
                        <a:solidFill>
                          <a:srgbClr val="002060"/>
                        </a:solidFill>
                        <a:latin typeface="Calibri" panose="020F0502020204030204" pitchFamily="34" charset="0"/>
                      </a:endParaRPr>
                    </a:p>
                  </a:txBody>
                  <a:tcPr anchor="ctr">
                    <a:solidFill>
                      <a:srgbClr val="FFC000"/>
                    </a:solidFill>
                  </a:tcPr>
                </a:tc>
                <a:tc>
                  <a:txBody>
                    <a:bodyPr/>
                    <a:lstStyle/>
                    <a:p>
                      <a:pPr algn="ctr"/>
                      <a:r>
                        <a:rPr lang="en-US" sz="1200" b="1" u="sng" dirty="0" smtClean="0">
                          <a:solidFill>
                            <a:srgbClr val="002060"/>
                          </a:solidFill>
                          <a:latin typeface="Calibri" panose="020F0502020204030204" pitchFamily="34" charset="0"/>
                        </a:rPr>
                        <a:t>Investing in Growth Poles</a:t>
                      </a:r>
                    </a:p>
                    <a:p>
                      <a:pPr algn="ctr"/>
                      <a:r>
                        <a:rPr lang="en-US" sz="1200" dirty="0" smtClean="0">
                          <a:solidFill>
                            <a:srgbClr val="002060"/>
                          </a:solidFill>
                          <a:latin typeface="Calibri" panose="020F0502020204030204" pitchFamily="34" charset="0"/>
                        </a:rPr>
                        <a:t>The World</a:t>
                      </a:r>
                      <a:r>
                        <a:rPr lang="en-US" sz="1200" baseline="0" dirty="0" smtClean="0">
                          <a:solidFill>
                            <a:srgbClr val="002060"/>
                          </a:solidFill>
                          <a:latin typeface="Calibri" panose="020F0502020204030204" pitchFamily="34" charset="0"/>
                        </a:rPr>
                        <a:t> Bank has focused for years on </a:t>
                      </a:r>
                      <a:r>
                        <a:rPr lang="en-US" sz="1200" dirty="0" smtClean="0">
                          <a:solidFill>
                            <a:srgbClr val="002060"/>
                          </a:solidFill>
                          <a:latin typeface="Calibri" panose="020F0502020204030204" pitchFamily="34" charset="0"/>
                        </a:rPr>
                        <a:t>multi-year, generally public-private investments aimed at accelerating export facing-industries and their supporting infrastructure, or “growth poles”. These represent important ways of building productive capacity and boosting regional integration through the attraction of investment. </a:t>
                      </a:r>
                      <a:endParaRPr lang="en-US" sz="1200" dirty="0">
                        <a:solidFill>
                          <a:srgbClr val="002060"/>
                        </a:solidFill>
                        <a:latin typeface="Calibri" panose="020F0502020204030204" pitchFamily="34" charset="0"/>
                      </a:endParaRPr>
                    </a:p>
                  </a:txBody>
                  <a:tcPr>
                    <a:solidFill>
                      <a:srgbClr val="FFC000"/>
                    </a:solidFill>
                  </a:tcPr>
                </a:tc>
              </a:tr>
            </a:tbl>
          </a:graphicData>
        </a:graphic>
      </p:graphicFrame>
    </p:spTree>
    <p:extLst>
      <p:ext uri="{BB962C8B-B14F-4D97-AF65-F5344CB8AC3E}">
        <p14:creationId xmlns:p14="http://schemas.microsoft.com/office/powerpoint/2010/main" val="4302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8</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Scoping Out the Challenges: A Closer Look</a:t>
            </a:r>
            <a:endParaRPr lang="en-US" sz="2400" b="1" dirty="0">
              <a:solidFill>
                <a:srgbClr val="BFBFBF">
                  <a:lumMod val="40000"/>
                  <a:lumOff val="60000"/>
                </a:srgbClr>
              </a:solidFill>
              <a:latin typeface="Calibri" pitchFamily="34" charset="0"/>
            </a:endParaRPr>
          </a:p>
        </p:txBody>
      </p:sp>
      <p:sp>
        <p:nvSpPr>
          <p:cNvPr id="25" name="TextBox 24"/>
          <p:cNvSpPr txBox="1"/>
          <p:nvPr/>
        </p:nvSpPr>
        <p:spPr>
          <a:xfrm>
            <a:off x="512688" y="1317516"/>
            <a:ext cx="8250311" cy="4478149"/>
          </a:xfrm>
          <a:prstGeom prst="rect">
            <a:avLst/>
          </a:prstGeom>
          <a:noFill/>
        </p:spPr>
        <p:txBody>
          <a:bodyPr wrap="square" rtlCol="0">
            <a:spAutoFit/>
          </a:bodyPr>
          <a:lstStyle/>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Many constraints </a:t>
            </a:r>
            <a:r>
              <a:rPr lang="en-US" sz="1500" dirty="0">
                <a:solidFill>
                  <a:srgbClr val="545454"/>
                </a:solidFill>
                <a:latin typeface="Calibri" panose="020F0502020204030204" pitchFamily="34" charset="0"/>
                <a:cs typeface="Courier New" panose="02070309020205020404" pitchFamily="49" charset="0"/>
              </a:rPr>
              <a:t>exist, increasing the transaction costs </a:t>
            </a:r>
            <a:r>
              <a:rPr lang="en-US" sz="1500" dirty="0" smtClean="0">
                <a:solidFill>
                  <a:srgbClr val="545454"/>
                </a:solidFill>
                <a:latin typeface="Calibri" panose="020F0502020204030204" pitchFamily="34" charset="0"/>
                <a:cs typeface="Courier New" panose="02070309020205020404" pitchFamily="49" charset="0"/>
              </a:rPr>
              <a:t>of trade</a:t>
            </a:r>
            <a:r>
              <a:rPr lang="en-US" sz="1500" dirty="0">
                <a:solidFill>
                  <a:srgbClr val="545454"/>
                </a:solidFill>
                <a:latin typeface="Calibri" panose="020F0502020204030204" pitchFamily="34" charset="0"/>
                <a:cs typeface="Courier New" panose="02070309020205020404" pitchFamily="49" charset="0"/>
              </a:rPr>
              <a: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Geography </a:t>
            </a:r>
            <a:r>
              <a:rPr lang="en-US" sz="1500" dirty="0">
                <a:solidFill>
                  <a:srgbClr val="545454"/>
                </a:solidFill>
                <a:latin typeface="Calibri" panose="020F0502020204030204" pitchFamily="34" charset="0"/>
                <a:cs typeface="Courier New" panose="02070309020205020404" pitchFamily="49" charset="0"/>
              </a:rPr>
              <a:t>is an important consideration. Low per capita densities of rail and </a:t>
            </a:r>
            <a:r>
              <a:rPr lang="en-US" sz="1500" dirty="0" smtClean="0">
                <a:solidFill>
                  <a:srgbClr val="545454"/>
                </a:solidFill>
                <a:latin typeface="Calibri" panose="020F0502020204030204" pitchFamily="34" charset="0"/>
                <a:cs typeface="Courier New" panose="02070309020205020404" pitchFamily="49" charset="0"/>
              </a:rPr>
              <a:t>road transport </a:t>
            </a:r>
            <a:r>
              <a:rPr lang="en-US" sz="1500" dirty="0">
                <a:solidFill>
                  <a:srgbClr val="545454"/>
                </a:solidFill>
                <a:latin typeface="Calibri" panose="020F0502020204030204" pitchFamily="34" charset="0"/>
                <a:cs typeface="Courier New" panose="02070309020205020404" pitchFamily="49" charset="0"/>
              </a:rPr>
              <a:t>infrastructure, which in colonial times was designed to transport primary products </a:t>
            </a:r>
            <a:r>
              <a:rPr lang="en-US" sz="1500" dirty="0" smtClean="0">
                <a:solidFill>
                  <a:srgbClr val="545454"/>
                </a:solidFill>
                <a:latin typeface="Calibri" panose="020F0502020204030204" pitchFamily="34" charset="0"/>
                <a:cs typeface="Courier New" panose="02070309020205020404" pitchFamily="49" charset="0"/>
              </a:rPr>
              <a:t>to port</a:t>
            </a:r>
            <a:r>
              <a:rPr lang="en-US" sz="1500" dirty="0">
                <a:solidFill>
                  <a:srgbClr val="545454"/>
                </a:solidFill>
                <a:latin typeface="Calibri" panose="020F0502020204030204" pitchFamily="34" charset="0"/>
                <a:cs typeface="Courier New" panose="02070309020205020404" pitchFamily="49" charset="0"/>
              </a:rPr>
              <a: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Poorly </a:t>
            </a:r>
            <a:r>
              <a:rPr lang="en-US" sz="1500" dirty="0">
                <a:solidFill>
                  <a:srgbClr val="545454"/>
                </a:solidFill>
                <a:latin typeface="Calibri" panose="020F0502020204030204" pitchFamily="34" charset="0"/>
                <a:cs typeface="Courier New" panose="02070309020205020404" pitchFamily="49" charset="0"/>
              </a:rPr>
              <a:t>developed cross-country connections are the </a:t>
            </a:r>
            <a:r>
              <a:rPr lang="en-US" sz="1500" dirty="0" smtClean="0">
                <a:solidFill>
                  <a:srgbClr val="545454"/>
                </a:solidFill>
                <a:latin typeface="Calibri" panose="020F0502020204030204" pitchFamily="34" charset="0"/>
                <a:cs typeface="Courier New" panose="02070309020205020404" pitchFamily="49" charset="0"/>
              </a:rPr>
              <a:t>outcome. The </a:t>
            </a:r>
            <a:r>
              <a:rPr lang="en-US" sz="1500" dirty="0">
                <a:solidFill>
                  <a:srgbClr val="545454"/>
                </a:solidFill>
                <a:latin typeface="Calibri" panose="020F0502020204030204" pitchFamily="34" charset="0"/>
                <a:cs typeface="Courier New" panose="02070309020205020404" pitchFamily="49" charset="0"/>
              </a:rPr>
              <a:t>reality on the ground is that transport costs in Africa are </a:t>
            </a:r>
            <a:r>
              <a:rPr lang="en-US" sz="1500" dirty="0" smtClean="0">
                <a:solidFill>
                  <a:srgbClr val="545454"/>
                </a:solidFill>
                <a:latin typeface="Calibri" panose="020F0502020204030204" pitchFamily="34" charset="0"/>
                <a:cs typeface="Courier New" panose="02070309020205020404" pitchFamily="49" charset="0"/>
              </a:rPr>
              <a:t>still among </a:t>
            </a:r>
            <a:r>
              <a:rPr lang="en-US" sz="1500" dirty="0">
                <a:solidFill>
                  <a:srgbClr val="545454"/>
                </a:solidFill>
                <a:latin typeface="Calibri" panose="020F0502020204030204" pitchFamily="34" charset="0"/>
                <a:cs typeface="Courier New" panose="02070309020205020404" pitchFamily="49" charset="0"/>
              </a:rPr>
              <a:t>the world’s highest. </a:t>
            </a:r>
            <a:endParaRPr lang="en-US" sz="1500" dirty="0" smtClean="0">
              <a:solidFill>
                <a:srgbClr val="545454"/>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b="1" dirty="0" smtClean="0">
                <a:solidFill>
                  <a:srgbClr val="002060"/>
                </a:solidFill>
                <a:latin typeface="Calibri" panose="020F0502020204030204" pitchFamily="34" charset="0"/>
                <a:cs typeface="Courier New" panose="02070309020205020404" pitchFamily="49" charset="0"/>
              </a:rPr>
              <a:t>For </a:t>
            </a:r>
            <a:r>
              <a:rPr lang="en-US" sz="1500" b="1" dirty="0">
                <a:solidFill>
                  <a:srgbClr val="002060"/>
                </a:solidFill>
                <a:latin typeface="Calibri" panose="020F0502020204030204" pitchFamily="34" charset="0"/>
                <a:cs typeface="Courier New" panose="02070309020205020404" pitchFamily="49" charset="0"/>
              </a:rPr>
              <a:t>example, shipping a car from Japan to Abidjan costs US$1 </a:t>
            </a:r>
            <a:r>
              <a:rPr lang="en-US" sz="1500" b="1" dirty="0" smtClean="0">
                <a:solidFill>
                  <a:srgbClr val="002060"/>
                </a:solidFill>
                <a:latin typeface="Calibri" panose="020F0502020204030204" pitchFamily="34" charset="0"/>
                <a:cs typeface="Courier New" panose="02070309020205020404" pitchFamily="49" charset="0"/>
              </a:rPr>
              <a:t>500 (including </a:t>
            </a:r>
            <a:r>
              <a:rPr lang="en-US" sz="1500" b="1" dirty="0">
                <a:solidFill>
                  <a:srgbClr val="002060"/>
                </a:solidFill>
                <a:latin typeface="Calibri" panose="020F0502020204030204" pitchFamily="34" charset="0"/>
                <a:cs typeface="Courier New" panose="02070309020205020404" pitchFamily="49" charset="0"/>
              </a:rPr>
              <a:t>insurance); shipping that same car from Addis Ababa to Abidjan would </a:t>
            </a:r>
            <a:r>
              <a:rPr lang="en-US" sz="1500" b="1" dirty="0" smtClean="0">
                <a:solidFill>
                  <a:srgbClr val="002060"/>
                </a:solidFill>
                <a:latin typeface="Calibri" panose="020F0502020204030204" pitchFamily="34" charset="0"/>
                <a:cs typeface="Courier New" panose="02070309020205020404" pitchFamily="49" charset="0"/>
              </a:rPr>
              <a:t>cost US$5 </a:t>
            </a:r>
            <a:r>
              <a:rPr lang="en-US" sz="1500" b="1" dirty="0">
                <a:solidFill>
                  <a:srgbClr val="002060"/>
                </a:solidFill>
                <a:latin typeface="Calibri" panose="020F0502020204030204" pitchFamily="34" charset="0"/>
                <a:cs typeface="Courier New" panose="02070309020205020404" pitchFamily="49" charset="0"/>
              </a:rPr>
              <a:t>000. </a:t>
            </a:r>
            <a:endParaRPr lang="en-US" sz="1500" b="1" dirty="0" smtClean="0">
              <a:solidFill>
                <a:srgbClr val="002060"/>
              </a:solidFill>
              <a:latin typeface="Calibri" panose="020F0502020204030204" pitchFamily="34" charset="0"/>
              <a:cs typeface="Courier New" panose="02070309020205020404" pitchFamily="49" charset="0"/>
            </a:endParaRP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Throughout </a:t>
            </a:r>
            <a:r>
              <a:rPr lang="en-US" sz="1500" dirty="0">
                <a:solidFill>
                  <a:srgbClr val="545454"/>
                </a:solidFill>
                <a:latin typeface="Calibri" panose="020F0502020204030204" pitchFamily="34" charset="0"/>
                <a:cs typeface="Courier New" panose="02070309020205020404" pitchFamily="49" charset="0"/>
              </a:rPr>
              <a:t>the continent, many road, air, and rail networks remain </a:t>
            </a:r>
            <a:r>
              <a:rPr lang="en-US" sz="1500" dirty="0" smtClean="0">
                <a:solidFill>
                  <a:srgbClr val="545454"/>
                </a:solidFill>
                <a:latin typeface="Calibri" panose="020F0502020204030204" pitchFamily="34" charset="0"/>
                <a:cs typeface="Courier New" panose="02070309020205020404" pitchFamily="49" charset="0"/>
              </a:rPr>
              <a:t>unconnected.</a:t>
            </a:r>
          </a:p>
          <a:p>
            <a:pPr marL="285750" indent="-285750">
              <a:spcAft>
                <a:spcPts val="1750"/>
              </a:spcAft>
              <a:buClr>
                <a:srgbClr val="0070C0"/>
              </a:buClr>
              <a:buFont typeface="Arial" panose="020B0604020202020204" pitchFamily="34" charset="0"/>
              <a:buChar char="•"/>
            </a:pPr>
            <a:r>
              <a:rPr lang="en-US" sz="1500" dirty="0" smtClean="0">
                <a:solidFill>
                  <a:srgbClr val="545454"/>
                </a:solidFill>
                <a:latin typeface="Calibri" panose="020F0502020204030204" pitchFamily="34" charset="0"/>
                <a:cs typeface="Courier New" panose="02070309020205020404" pitchFamily="49" charset="0"/>
              </a:rPr>
              <a:t>Cost </a:t>
            </a:r>
            <a:r>
              <a:rPr lang="en-US" sz="1500" dirty="0">
                <a:solidFill>
                  <a:srgbClr val="545454"/>
                </a:solidFill>
                <a:latin typeface="Calibri" panose="020F0502020204030204" pitchFamily="34" charset="0"/>
                <a:cs typeface="Courier New" panose="02070309020205020404" pitchFamily="49" charset="0"/>
              </a:rPr>
              <a:t>inefficiency, and the lack </a:t>
            </a:r>
            <a:r>
              <a:rPr lang="en-US" sz="1500" dirty="0" smtClean="0">
                <a:solidFill>
                  <a:srgbClr val="545454"/>
                </a:solidFill>
                <a:latin typeface="Calibri" panose="020F0502020204030204" pitchFamily="34" charset="0"/>
                <a:cs typeface="Courier New" panose="02070309020205020404" pitchFamily="49" charset="0"/>
              </a:rPr>
              <a:t>of competition </a:t>
            </a:r>
            <a:r>
              <a:rPr lang="en-US" sz="1500" dirty="0">
                <a:solidFill>
                  <a:srgbClr val="545454"/>
                </a:solidFill>
                <a:latin typeface="Calibri" panose="020F0502020204030204" pitchFamily="34" charset="0"/>
                <a:cs typeface="Courier New" panose="02070309020205020404" pitchFamily="49" charset="0"/>
              </a:rPr>
              <a:t>in air transport because of regulatory policies, result in high costs of air travel.</a:t>
            </a:r>
          </a:p>
          <a:p>
            <a:pPr marL="285750" indent="-285750">
              <a:spcAft>
                <a:spcPts val="1750"/>
              </a:spcAft>
              <a:buClr>
                <a:srgbClr val="0070C0"/>
              </a:buClr>
              <a:buFont typeface="Arial" panose="020B0604020202020204" pitchFamily="34" charset="0"/>
              <a:buChar char="•"/>
            </a:pPr>
            <a:r>
              <a:rPr lang="en-US" sz="1500" dirty="0">
                <a:solidFill>
                  <a:srgbClr val="545454"/>
                </a:solidFill>
                <a:latin typeface="Calibri" panose="020F0502020204030204" pitchFamily="34" charset="0"/>
                <a:cs typeface="Courier New" panose="02070309020205020404" pitchFamily="49" charset="0"/>
              </a:rPr>
              <a:t>Overall, the high cost and unreliability of transport services contribute to a high-cost </a:t>
            </a:r>
            <a:r>
              <a:rPr lang="en-US" sz="1500" dirty="0" smtClean="0">
                <a:solidFill>
                  <a:srgbClr val="545454"/>
                </a:solidFill>
                <a:latin typeface="Calibri" panose="020F0502020204030204" pitchFamily="34" charset="0"/>
                <a:cs typeface="Courier New" panose="02070309020205020404" pitchFamily="49" charset="0"/>
              </a:rPr>
              <a:t>business environment </a:t>
            </a:r>
            <a:r>
              <a:rPr lang="en-US" sz="1500" dirty="0">
                <a:solidFill>
                  <a:srgbClr val="545454"/>
                </a:solidFill>
                <a:latin typeface="Calibri" panose="020F0502020204030204" pitchFamily="34" charset="0"/>
                <a:cs typeface="Courier New" panose="02070309020205020404" pitchFamily="49" charset="0"/>
              </a:rPr>
              <a:t>in which firms are forced to keep higher levels of inventories, which means </a:t>
            </a:r>
            <a:r>
              <a:rPr lang="en-US" sz="1500" dirty="0" smtClean="0">
                <a:solidFill>
                  <a:srgbClr val="545454"/>
                </a:solidFill>
                <a:latin typeface="Calibri" panose="020F0502020204030204" pitchFamily="34" charset="0"/>
                <a:cs typeface="Courier New" panose="02070309020205020404" pitchFamily="49" charset="0"/>
              </a:rPr>
              <a:t>that cost-saving </a:t>
            </a:r>
            <a:r>
              <a:rPr lang="en-US" sz="1500" dirty="0">
                <a:solidFill>
                  <a:srgbClr val="545454"/>
                </a:solidFill>
                <a:latin typeface="Calibri" panose="020F0502020204030204" pitchFamily="34" charset="0"/>
                <a:cs typeface="Courier New" panose="02070309020205020404" pitchFamily="49" charset="0"/>
              </a:rPr>
              <a:t>management systems of ‘just in time’ production cannot be </a:t>
            </a:r>
            <a:r>
              <a:rPr lang="en-US" sz="1500" dirty="0" smtClean="0">
                <a:solidFill>
                  <a:srgbClr val="545454"/>
                </a:solidFill>
                <a:latin typeface="Calibri" panose="020F0502020204030204" pitchFamily="34" charset="0"/>
                <a:cs typeface="Courier New" panose="02070309020205020404" pitchFamily="49" charset="0"/>
              </a:rPr>
              <a:t>used.</a:t>
            </a:r>
            <a:endParaRPr lang="en-US" sz="1500" dirty="0" smtClean="0">
              <a:solidFill>
                <a:srgbClr val="545454"/>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247505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Global Bank templat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Lst>
          </a:blip>
          <a:srcRect t="50546" b="40131"/>
          <a:stretch/>
        </p:blipFill>
        <p:spPr bwMode="auto">
          <a:xfrm>
            <a:off x="0" y="6248400"/>
            <a:ext cx="9144000" cy="609600"/>
          </a:xfrm>
          <a:prstGeom prst="rect">
            <a:avLst/>
          </a:prstGeom>
          <a:noFill/>
          <a:ln w="9525">
            <a:noFill/>
            <a:miter lim="800000"/>
            <a:headEnd/>
            <a:tailEnd/>
          </a:ln>
        </p:spPr>
      </p:pic>
      <p:sp>
        <p:nvSpPr>
          <p:cNvPr id="5" name="Footer Placeholder 3"/>
          <p:cNvSpPr txBox="1">
            <a:spLocks/>
          </p:cNvSpPr>
          <p:nvPr/>
        </p:nvSpPr>
        <p:spPr>
          <a:xfrm>
            <a:off x="5077733" y="6484710"/>
            <a:ext cx="3685267" cy="185032"/>
          </a:xfrm>
          <a:prstGeom prst="rect">
            <a:avLst/>
          </a:prstGeom>
        </p:spPr>
        <p:txBody>
          <a:bodyPr/>
          <a:lstStyle>
            <a:defPPr>
              <a:defRPr lang="en-US"/>
            </a:defPPr>
            <a:lvl1pPr algn="l"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pPr algn="r"/>
            <a:r>
              <a:rPr lang="en-US" sz="1400" b="1" dirty="0" smtClean="0">
                <a:solidFill>
                  <a:prstClr val="white"/>
                </a:solidFill>
              </a:rPr>
              <a:t>HIGHLY CONFIDENTIAL - Not for Distribution</a:t>
            </a:r>
            <a:endParaRPr lang="en-US" sz="1400" b="1" dirty="0">
              <a:solidFill>
                <a:prstClr val="white"/>
              </a:solidFill>
            </a:endParaRPr>
          </a:p>
        </p:txBody>
      </p:sp>
      <p:sp>
        <p:nvSpPr>
          <p:cNvPr id="6" name="Slide Number Placeholder 4"/>
          <p:cNvSpPr txBox="1">
            <a:spLocks/>
          </p:cNvSpPr>
          <p:nvPr/>
        </p:nvSpPr>
        <p:spPr>
          <a:xfrm>
            <a:off x="8402047" y="6477000"/>
            <a:ext cx="624840" cy="195072"/>
          </a:xfrm>
          <a:prstGeom prst="rect">
            <a:avLst/>
          </a:prstGeom>
        </p:spPr>
        <p:txBody>
          <a:bodyPr/>
          <a:lstStyle>
            <a:defPPr>
              <a:defRPr lang="en-US"/>
            </a:defPPr>
            <a:lvl1pPr algn="r" rtl="0" fontAlgn="base">
              <a:spcBef>
                <a:spcPct val="0"/>
              </a:spcBef>
              <a:spcAft>
                <a:spcPct val="0"/>
              </a:spcAft>
              <a:defRPr sz="1200" kern="1200">
                <a:solidFill>
                  <a:srgbClr val="4C4C4C"/>
                </a:solidFill>
                <a:latin typeface="Calibri" pitchFamily="34" charset="0"/>
                <a:ea typeface="+mn-ea"/>
                <a:cs typeface="Arial" pitchFamily="34" charset="0"/>
              </a:defRPr>
            </a:lvl1pPr>
            <a:lvl2pPr marL="457200" algn="l" rtl="0" fontAlgn="base">
              <a:spcBef>
                <a:spcPct val="0"/>
              </a:spcBef>
              <a:spcAft>
                <a:spcPct val="0"/>
              </a:spcAft>
              <a:defRPr sz="17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7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7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700" kern="1200">
                <a:solidFill>
                  <a:schemeClr val="tx1"/>
                </a:solidFill>
                <a:latin typeface="Arial" pitchFamily="34" charset="0"/>
                <a:ea typeface="+mn-ea"/>
                <a:cs typeface="Arial" pitchFamily="34" charset="0"/>
              </a:defRPr>
            </a:lvl5pPr>
            <a:lvl6pPr marL="2286000" algn="l" defTabSz="914400" rtl="0" eaLnBrk="1" latinLnBrk="0" hangingPunct="1">
              <a:defRPr sz="1700" kern="1200">
                <a:solidFill>
                  <a:schemeClr val="tx1"/>
                </a:solidFill>
                <a:latin typeface="Arial" pitchFamily="34" charset="0"/>
                <a:ea typeface="+mn-ea"/>
                <a:cs typeface="Arial" pitchFamily="34" charset="0"/>
              </a:defRPr>
            </a:lvl6pPr>
            <a:lvl7pPr marL="2743200" algn="l" defTabSz="914400" rtl="0" eaLnBrk="1" latinLnBrk="0" hangingPunct="1">
              <a:defRPr sz="1700" kern="1200">
                <a:solidFill>
                  <a:schemeClr val="tx1"/>
                </a:solidFill>
                <a:latin typeface="Arial" pitchFamily="34" charset="0"/>
                <a:ea typeface="+mn-ea"/>
                <a:cs typeface="Arial" pitchFamily="34" charset="0"/>
              </a:defRPr>
            </a:lvl7pPr>
            <a:lvl8pPr marL="3200400" algn="l" defTabSz="914400" rtl="0" eaLnBrk="1" latinLnBrk="0" hangingPunct="1">
              <a:defRPr sz="1700" kern="1200">
                <a:solidFill>
                  <a:schemeClr val="tx1"/>
                </a:solidFill>
                <a:latin typeface="Arial" pitchFamily="34" charset="0"/>
                <a:ea typeface="+mn-ea"/>
                <a:cs typeface="Arial" pitchFamily="34" charset="0"/>
              </a:defRPr>
            </a:lvl8pPr>
            <a:lvl9pPr marL="3657600" algn="l" defTabSz="914400" rtl="0" eaLnBrk="1" latinLnBrk="0" hangingPunct="1">
              <a:defRPr sz="1700" kern="1200">
                <a:solidFill>
                  <a:schemeClr val="tx1"/>
                </a:solidFill>
                <a:latin typeface="Arial" pitchFamily="34" charset="0"/>
                <a:ea typeface="+mn-ea"/>
                <a:cs typeface="Arial" pitchFamily="34" charset="0"/>
              </a:defRPr>
            </a:lvl9pPr>
          </a:lstStyle>
          <a:p>
            <a:fld id="{E5FD5434-F838-4DD4-A17B-1CB1A1850DF4}" type="slidenum">
              <a:rPr lang="en-US" b="1" smtClean="0">
                <a:solidFill>
                  <a:prstClr val="white"/>
                </a:solidFill>
              </a:rPr>
              <a:pPr/>
              <a:t>9</a:t>
            </a:fld>
            <a:endParaRPr lang="en-US" b="1" dirty="0">
              <a:solidFill>
                <a:prstClr val="white"/>
              </a:solidFill>
            </a:endParaRPr>
          </a:p>
        </p:txBody>
      </p:sp>
      <p:cxnSp>
        <p:nvCxnSpPr>
          <p:cNvPr id="9" name="Straight Connector 8"/>
          <p:cNvCxnSpPr/>
          <p:nvPr/>
        </p:nvCxnSpPr>
        <p:spPr>
          <a:xfrm>
            <a:off x="0" y="6248400"/>
            <a:ext cx="9144000" cy="0"/>
          </a:xfrm>
          <a:prstGeom prst="line">
            <a:avLst/>
          </a:prstGeom>
          <a:ln>
            <a:solidFill>
              <a:schemeClr val="bg1"/>
            </a:solidFill>
          </a:ln>
        </p:spPr>
        <p:style>
          <a:lnRef idx="1">
            <a:schemeClr val="accent4"/>
          </a:lnRef>
          <a:fillRef idx="0">
            <a:schemeClr val="accent4"/>
          </a:fillRef>
          <a:effectRef idx="0">
            <a:schemeClr val="accent4"/>
          </a:effectRef>
          <a:fontRef idx="minor">
            <a:schemeClr val="tx1"/>
          </a:fontRef>
        </p:style>
      </p:cxnSp>
      <p:pic>
        <p:nvPicPr>
          <p:cNvPr id="1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12540" r="12634" b="92693"/>
          <a:stretch/>
        </p:blipFill>
        <p:spPr bwMode="auto">
          <a:xfrm>
            <a:off x="-14288" y="0"/>
            <a:ext cx="9158288"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rotWithShape="1">
          <a:blip r:embed="rId7">
            <a:clrChange>
              <a:clrFrom>
                <a:srgbClr val="006D98"/>
              </a:clrFrom>
              <a:clrTo>
                <a:srgbClr val="006D98">
                  <a:alpha val="0"/>
                </a:srgbClr>
              </a:clrTo>
            </a:clrChange>
            <a:extLst>
              <a:ext uri="{28A0092B-C50C-407E-A947-70E740481C1C}">
                <a14:useLocalDpi xmlns:a14="http://schemas.microsoft.com/office/drawing/2010/main" val="0"/>
              </a:ext>
            </a:extLst>
          </a:blip>
          <a:srcRect t="7580" r="93225"/>
          <a:stretch/>
        </p:blipFill>
        <p:spPr>
          <a:xfrm>
            <a:off x="0" y="6237193"/>
            <a:ext cx="724333" cy="674757"/>
          </a:xfrm>
          <a:prstGeom prst="rect">
            <a:avLst/>
          </a:prstGeom>
        </p:spPr>
      </p:pic>
      <p:sp>
        <p:nvSpPr>
          <p:cNvPr id="21" name="Text Box 4"/>
          <p:cNvSpPr txBox="1">
            <a:spLocks noChangeArrowheads="1"/>
          </p:cNvSpPr>
          <p:nvPr/>
        </p:nvSpPr>
        <p:spPr bwMode="auto">
          <a:xfrm>
            <a:off x="623929" y="6355203"/>
            <a:ext cx="7716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nSpc>
                <a:spcPct val="80000"/>
              </a:lnSpc>
              <a:spcAft>
                <a:spcPts val="500"/>
              </a:spcAft>
              <a:defRPr/>
            </a:pPr>
            <a:r>
              <a:rPr lang="en-US" sz="1100" b="1" dirty="0" smtClean="0">
                <a:solidFill>
                  <a:prstClr val="white"/>
                </a:solidFill>
                <a:latin typeface="Calibri" pitchFamily="34" charset="0"/>
              </a:rPr>
              <a:t>THE WORLD BANK</a:t>
            </a:r>
          </a:p>
        </p:txBody>
      </p:sp>
      <p:sp>
        <p:nvSpPr>
          <p:cNvPr id="22" name="TextBox 2"/>
          <p:cNvSpPr txBox="1">
            <a:spLocks noChangeArrowheads="1"/>
          </p:cNvSpPr>
          <p:nvPr/>
        </p:nvSpPr>
        <p:spPr bwMode="auto">
          <a:xfrm>
            <a:off x="363071" y="224135"/>
            <a:ext cx="8552329" cy="461665"/>
          </a:xfrm>
          <a:prstGeom prst="rect">
            <a:avLst/>
          </a:prstGeom>
          <a:noFill/>
          <a:ln w="9525">
            <a:noFill/>
            <a:miter lim="800000"/>
            <a:headEnd/>
            <a:tailEnd/>
          </a:ln>
        </p:spPr>
        <p:txBody>
          <a:bodyPr wrap="square">
            <a:spAutoFit/>
          </a:bodyPr>
          <a:lstStyle/>
          <a:p>
            <a:pPr>
              <a:tabLst>
                <a:tab pos="914400" algn="ctr"/>
                <a:tab pos="2628900" algn="ctr"/>
              </a:tabLst>
            </a:pPr>
            <a:r>
              <a:rPr lang="en-US" sz="2400" b="1" dirty="0" smtClean="0">
                <a:solidFill>
                  <a:prstClr val="white"/>
                </a:solidFill>
                <a:latin typeface="Calibri" pitchFamily="34" charset="0"/>
              </a:rPr>
              <a:t>The African Regional Integration Index</a:t>
            </a:r>
            <a:endParaRPr lang="en-US" sz="2400" b="1" dirty="0">
              <a:solidFill>
                <a:srgbClr val="BFBFBF">
                  <a:lumMod val="40000"/>
                  <a:lumOff val="60000"/>
                </a:srgbClr>
              </a:solidFill>
              <a:latin typeface="Calibri" pitchFamily="34" charset="0"/>
            </a:endParaRPr>
          </a:p>
        </p:txBody>
      </p:sp>
      <p:pic>
        <p:nvPicPr>
          <p:cNvPr id="6146" name="Picture 2"/>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5112" t="20500" r="25505" b="17333"/>
          <a:stretch/>
        </p:blipFill>
        <p:spPr bwMode="auto">
          <a:xfrm>
            <a:off x="1359408" y="1472184"/>
            <a:ext cx="6425184" cy="454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98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2601</Words>
  <Application>Microsoft Office PowerPoint</Application>
  <PresentationFormat>Letter Paper (8.5x11 in)</PresentationFormat>
  <Paragraphs>175</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Continental World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2016-07-15T05:26:52Z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