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52"/>
  </p:notesMasterIdLst>
  <p:sldIdLst>
    <p:sldId id="299" r:id="rId2"/>
    <p:sldId id="297" r:id="rId3"/>
    <p:sldId id="257" r:id="rId4"/>
    <p:sldId id="258" r:id="rId5"/>
    <p:sldId id="371" r:id="rId6"/>
    <p:sldId id="368" r:id="rId7"/>
    <p:sldId id="260" r:id="rId8"/>
    <p:sldId id="261" r:id="rId9"/>
    <p:sldId id="262" r:id="rId10"/>
    <p:sldId id="263" r:id="rId11"/>
    <p:sldId id="264" r:id="rId12"/>
    <p:sldId id="265" r:id="rId13"/>
    <p:sldId id="372" r:id="rId14"/>
    <p:sldId id="266" r:id="rId15"/>
    <p:sldId id="320" r:id="rId16"/>
    <p:sldId id="319" r:id="rId17"/>
    <p:sldId id="318" r:id="rId18"/>
    <p:sldId id="317" r:id="rId19"/>
    <p:sldId id="316" r:id="rId20"/>
    <p:sldId id="268" r:id="rId21"/>
    <p:sldId id="269" r:id="rId22"/>
    <p:sldId id="323" r:id="rId23"/>
    <p:sldId id="271" r:id="rId24"/>
    <p:sldId id="350" r:id="rId25"/>
    <p:sldId id="272" r:id="rId26"/>
    <p:sldId id="273" r:id="rId27"/>
    <p:sldId id="270" r:id="rId28"/>
    <p:sldId id="374" r:id="rId29"/>
    <p:sldId id="301" r:id="rId30"/>
    <p:sldId id="321" r:id="rId31"/>
    <p:sldId id="302" r:id="rId32"/>
    <p:sldId id="307" r:id="rId33"/>
    <p:sldId id="309" r:id="rId34"/>
    <p:sldId id="326" r:id="rId35"/>
    <p:sldId id="328" r:id="rId36"/>
    <p:sldId id="329" r:id="rId37"/>
    <p:sldId id="330" r:id="rId38"/>
    <p:sldId id="353" r:id="rId39"/>
    <p:sldId id="279" r:id="rId40"/>
    <p:sldId id="282" r:id="rId41"/>
    <p:sldId id="283" r:id="rId42"/>
    <p:sldId id="284" r:id="rId43"/>
    <p:sldId id="287" r:id="rId44"/>
    <p:sldId id="274" r:id="rId45"/>
    <p:sldId id="373" r:id="rId46"/>
    <p:sldId id="298" r:id="rId47"/>
    <p:sldId id="325" r:id="rId48"/>
    <p:sldId id="375" r:id="rId49"/>
    <p:sldId id="376" r:id="rId50"/>
    <p:sldId id="275" r:id="rId5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D01"/>
    <a:srgbClr val="7E5502"/>
    <a:srgbClr val="3366CC"/>
    <a:srgbClr val="5A3D02"/>
    <a:srgbClr val="704B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p:scale>
          <a:sx n="91" d="100"/>
          <a:sy n="91" d="100"/>
        </p:scale>
        <p:origin x="-1560" y="-440"/>
      </p:cViewPr>
      <p:guideLst>
        <p:guide orient="horz" pos="2160"/>
        <p:guide pos="2880"/>
      </p:guideLst>
    </p:cSldViewPr>
  </p:slideViewPr>
  <p:outlineViewPr>
    <p:cViewPr>
      <p:scale>
        <a:sx n="33" d="100"/>
        <a:sy n="33" d="100"/>
      </p:scale>
      <p:origin x="48" y="268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241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24.xml"/><Relationship Id="rId13" Type="http://schemas.openxmlformats.org/officeDocument/2006/relationships/slide" Target="slides/slide39.xml"/><Relationship Id="rId18" Type="http://schemas.openxmlformats.org/officeDocument/2006/relationships/slide" Target="slides/slide44.xml"/><Relationship Id="rId3" Type="http://schemas.openxmlformats.org/officeDocument/2006/relationships/slide" Target="slides/slide10.xml"/><Relationship Id="rId21" Type="http://schemas.openxmlformats.org/officeDocument/2006/relationships/slide" Target="slides/slide47.xml"/><Relationship Id="rId7" Type="http://schemas.openxmlformats.org/officeDocument/2006/relationships/slide" Target="slides/slide23.xml"/><Relationship Id="rId12" Type="http://schemas.openxmlformats.org/officeDocument/2006/relationships/slide" Target="slides/slide28.xml"/><Relationship Id="rId17" Type="http://schemas.openxmlformats.org/officeDocument/2006/relationships/slide" Target="slides/slide43.xml"/><Relationship Id="rId2" Type="http://schemas.openxmlformats.org/officeDocument/2006/relationships/slide" Target="slides/slide6.xml"/><Relationship Id="rId16" Type="http://schemas.openxmlformats.org/officeDocument/2006/relationships/slide" Target="slides/slide42.xml"/><Relationship Id="rId20" Type="http://schemas.openxmlformats.org/officeDocument/2006/relationships/slide" Target="slides/slide46.xml"/><Relationship Id="rId1" Type="http://schemas.openxmlformats.org/officeDocument/2006/relationships/slide" Target="slides/slide5.xml"/><Relationship Id="rId6" Type="http://schemas.openxmlformats.org/officeDocument/2006/relationships/slide" Target="slides/slide22.xml"/><Relationship Id="rId11" Type="http://schemas.openxmlformats.org/officeDocument/2006/relationships/slide" Target="slides/slide27.xml"/><Relationship Id="rId5" Type="http://schemas.openxmlformats.org/officeDocument/2006/relationships/slide" Target="slides/slide21.xml"/><Relationship Id="rId15" Type="http://schemas.openxmlformats.org/officeDocument/2006/relationships/slide" Target="slides/slide41.xml"/><Relationship Id="rId23" Type="http://schemas.openxmlformats.org/officeDocument/2006/relationships/slide" Target="slides/slide49.xml"/><Relationship Id="rId10" Type="http://schemas.openxmlformats.org/officeDocument/2006/relationships/slide" Target="slides/slide26.xml"/><Relationship Id="rId19" Type="http://schemas.openxmlformats.org/officeDocument/2006/relationships/slide" Target="slides/slide45.xml"/><Relationship Id="rId4" Type="http://schemas.openxmlformats.org/officeDocument/2006/relationships/slide" Target="slides/slide20.xml"/><Relationship Id="rId9" Type="http://schemas.openxmlformats.org/officeDocument/2006/relationships/slide" Target="slides/slide25.xml"/><Relationship Id="rId14" Type="http://schemas.openxmlformats.org/officeDocument/2006/relationships/slide" Target="slides/slide40.xml"/><Relationship Id="rId2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defRPr sz="1200"/>
            </a:lvl1pPr>
          </a:lstStyle>
          <a:p>
            <a:pPr>
              <a:defRPr/>
            </a:pPr>
            <a:endParaRPr lang="en-US" dirty="0"/>
          </a:p>
        </p:txBody>
      </p:sp>
      <p:sp>
        <p:nvSpPr>
          <p:cNvPr id="102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defRPr sz="12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defRPr sz="1200"/>
            </a:lvl1pPr>
          </a:lstStyle>
          <a:p>
            <a:pPr>
              <a:defRPr/>
            </a:pPr>
            <a:endParaRPr lang="en-US" dirty="0"/>
          </a:p>
        </p:txBody>
      </p:sp>
      <p:sp>
        <p:nvSpPr>
          <p:cNvPr id="103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defRPr sz="1200"/>
            </a:lvl1pPr>
          </a:lstStyle>
          <a:p>
            <a:pPr>
              <a:defRPr/>
            </a:pPr>
            <a:fld id="{725BBF02-638F-4F2B-BEC8-6FB4D29FB1FC}" type="slidenum">
              <a:rPr lang="en-US"/>
              <a:pPr>
                <a:defRPr/>
              </a:pPr>
              <a:t>‹#›</a:t>
            </a:fld>
            <a:endParaRPr lang="en-US" dirty="0"/>
          </a:p>
        </p:txBody>
      </p:sp>
    </p:spTree>
    <p:extLst>
      <p:ext uri="{BB962C8B-B14F-4D97-AF65-F5344CB8AC3E}">
        <p14:creationId xmlns:p14="http://schemas.microsoft.com/office/powerpoint/2010/main" val="4019774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335459CD-4606-44EE-A04B-505BFE903AD8}" type="slidenum">
              <a:rPr lang="en-US" smtClean="0"/>
              <a:pPr/>
              <a:t>1</a:t>
            </a:fld>
            <a:endParaRPr lang="en-US" dirty="0"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5261C92E-8060-4AA4-810B-B87ED7D07CF7}" type="slidenum">
              <a:rPr lang="en-US" smtClean="0"/>
              <a:pPr/>
              <a:t>10</a:t>
            </a:fld>
            <a:endParaRPr lang="en-US" dirty="0"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620A0B1D-B5DF-44F0-86CE-F411C79FDDE6}" type="slidenum">
              <a:rPr lang="en-US" smtClean="0"/>
              <a:pPr/>
              <a:t>11</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CABE4DA1-57B7-4BB6-9447-964FD4BCE42B}" type="slidenum">
              <a:rPr lang="en-US" smtClean="0"/>
              <a:pPr/>
              <a:t>12</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600FE930-6613-433A-A6AF-529566A10C77}" type="slidenum">
              <a:rPr lang="en-US" smtClean="0"/>
              <a:pPr/>
              <a:t>13</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D2669170-95FA-4F60-A42C-AF50D58971FF}" type="slidenum">
              <a:rPr lang="en-US" smtClean="0"/>
              <a:pPr/>
              <a:t>14</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28018A39-B8E3-40BF-9514-0B299432207F}" type="slidenum">
              <a:rPr lang="en-US" smtClean="0"/>
              <a:pPr/>
              <a:t>15</a:t>
            </a:fld>
            <a:endParaRPr 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91BC4A0-6610-4841-8A9D-1B40588931CF}" type="slidenum">
              <a:rPr lang="en-US" smtClean="0"/>
              <a:pPr/>
              <a:t>16</a:t>
            </a:fld>
            <a:endParaRPr 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228811C7-7B1E-4C5A-A094-2CD9945A49AB}" type="slidenum">
              <a:rPr lang="en-US" smtClean="0"/>
              <a:pPr/>
              <a:t>17</a:t>
            </a:fld>
            <a:endParaRPr 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53D51E45-B147-4227-9416-1EED052E670A}" type="slidenum">
              <a:rPr lang="en-US" smtClean="0"/>
              <a:pPr/>
              <a:t>18</a:t>
            </a:fld>
            <a:endParaRPr lang="en-US" dirty="0"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ED3E0BF-5863-4D2F-8A29-B5354D4F3DB2}" type="slidenum">
              <a:rPr lang="en-US" smtClean="0"/>
              <a:pPr/>
              <a:t>19</a:t>
            </a:fld>
            <a:endParaRPr lang="en-US" dirty="0"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499C0B70-E144-4E26-8C7B-B5B30EFBEAC5}" type="slidenum">
              <a:rPr lang="en-US" smtClean="0"/>
              <a:pPr/>
              <a:t>2</a:t>
            </a:fld>
            <a:endParaRPr lang="en-US"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0E63FB05-2056-456C-8693-BC220933ED9D}" type="slidenum">
              <a:rPr lang="en-US" smtClean="0"/>
              <a:pPr/>
              <a:t>20</a:t>
            </a:fld>
            <a:endParaRPr lang="en-US" dirty="0"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1E84B5FD-4E8F-4D66-B2C8-8D295F9DF1E2}" type="slidenum">
              <a:rPr lang="en-US" smtClean="0"/>
              <a:pPr/>
              <a:t>21</a:t>
            </a:fld>
            <a:endParaRPr lang="en-US" dirty="0"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95F9B24A-0FAC-4C44-87EA-E86E7BC8151B}" type="slidenum">
              <a:rPr lang="en-US" smtClean="0"/>
              <a:pPr/>
              <a:t>22</a:t>
            </a:fld>
            <a:endParaRPr lang="en-US" dirty="0"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9DE322C7-9202-40AE-9717-0335072A14C3}" type="slidenum">
              <a:rPr lang="en-US" smtClean="0"/>
              <a:pPr/>
              <a:t>23</a:t>
            </a:fld>
            <a:endParaRPr 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7CEFD841-289D-4A33-B216-98FC94A93C7C}" type="slidenum">
              <a:rPr lang="en-US" smtClean="0"/>
              <a:pPr/>
              <a:t>24</a:t>
            </a:fld>
            <a:endParaRPr lang="en-US" dirty="0"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2C91B9E7-95E2-498D-B20F-11D79BBFB8F0}" type="slidenum">
              <a:rPr lang="en-US" smtClean="0"/>
              <a:pPr/>
              <a:t>25</a:t>
            </a:fld>
            <a:endParaRPr lang="en-US" dirty="0"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96E80483-D41F-4A18-9F2A-F8751D24CCC7}" type="slidenum">
              <a:rPr lang="en-US" smtClean="0"/>
              <a:pPr/>
              <a:t>26</a:t>
            </a:fld>
            <a:endParaRPr lang="en-US" dirty="0"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481DD5BB-8AA0-43C1-8586-D5A69468E958}" type="slidenum">
              <a:rPr lang="en-US" smtClean="0"/>
              <a:pPr/>
              <a:t>27</a:t>
            </a:fld>
            <a:endParaRPr lang="en-US" dirty="0"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0E63FB05-2056-456C-8693-BC220933ED9D}" type="slidenum">
              <a:rPr lang="en-US" smtClean="0"/>
              <a:pPr/>
              <a:t>28</a:t>
            </a:fld>
            <a:endParaRPr lang="en-US" dirty="0"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ED46A08C-6ED2-48E1-80C9-527FCCF0892F}" type="slidenum">
              <a:rPr lang="en-US" smtClean="0"/>
              <a:pPr/>
              <a:t>29</a:t>
            </a:fld>
            <a:endParaRPr lang="en-US" dirty="0"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D5BAC145-8450-4F61-8682-76EB1AA52159}" type="slidenum">
              <a:rPr lang="en-US" smtClean="0"/>
              <a:pPr/>
              <a:t>3</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F7D5DF19-AAB6-4009-9AAE-3179EB3A4B53}" type="slidenum">
              <a:rPr lang="en-US" smtClean="0"/>
              <a:pPr/>
              <a:t>30</a:t>
            </a:fld>
            <a:endParaRPr lang="en-US" dirty="0"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AD228D9E-5707-422B-A6C1-AF6F24F0B3BD}" type="slidenum">
              <a:rPr lang="en-US" smtClean="0"/>
              <a:pPr/>
              <a:t>31</a:t>
            </a:fld>
            <a:endParaRPr lang="en-US" dirty="0"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032FDE03-38BC-4608-937A-B537B2553A96}" type="slidenum">
              <a:rPr lang="en-US" smtClean="0"/>
              <a:pPr/>
              <a:t>32</a:t>
            </a:fld>
            <a:endParaRPr lang="en-US" dirty="0"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3749C1D4-5FC7-47D4-B8F3-0304110DFDD5}" type="slidenum">
              <a:rPr lang="en-US" smtClean="0"/>
              <a:pPr/>
              <a:t>33</a:t>
            </a:fld>
            <a:endParaRPr lang="en-US" dirty="0"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5C26B81C-859D-49BB-B364-A404E2FCD8A6}" type="slidenum">
              <a:rPr lang="en-US" smtClean="0"/>
              <a:pPr/>
              <a:t>34</a:t>
            </a:fld>
            <a:endParaRPr 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A67585D2-4F5C-4DB2-BF0D-5522208EAC69}" type="slidenum">
              <a:rPr lang="en-US" smtClean="0"/>
              <a:pPr/>
              <a:t>35</a:t>
            </a:fld>
            <a:endParaRPr lang="en-US" dirty="0"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DA88DB3A-8933-49CC-B8F0-F69F5DD5A5F3}" type="slidenum">
              <a:rPr lang="en-US" smtClean="0"/>
              <a:pPr/>
              <a:t>36</a:t>
            </a:fld>
            <a:endParaRPr lang="en-US" dirty="0"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7F166A3C-08AC-46C8-9C6F-360EA6579A9B}" type="slidenum">
              <a:rPr lang="en-US" smtClean="0"/>
              <a:pPr/>
              <a:t>37</a:t>
            </a:fld>
            <a:endParaRPr lang="en-US" dirty="0"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9557BB98-6C48-45F7-93A2-52DC8997917F}" type="slidenum">
              <a:rPr lang="en-US" smtClean="0"/>
              <a:pPr/>
              <a:t>38</a:t>
            </a:fld>
            <a:endParaRPr lang="en-US" dirty="0" smtClean="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701675" y="4416425"/>
            <a:ext cx="5607050" cy="4183063"/>
          </a:xfrm>
          <a:noFill/>
          <a:ln/>
        </p:spPr>
        <p:txBody>
          <a:bodyPr/>
          <a:lstStyle/>
          <a:p>
            <a:pPr eaLnBrk="1" hangingPunct="1"/>
            <a:endParaRPr lang="en-GB"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01677BD3-BB6C-4E5F-95EE-B562574A9B8B}" type="slidenum">
              <a:rPr lang="en-US" smtClean="0"/>
              <a:pPr/>
              <a:t>39</a:t>
            </a:fld>
            <a:endParaRPr lang="en-US" dirty="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DEF532FA-5DA1-4D86-BEF3-C1FCA79CD6DF}" type="slidenum">
              <a:rPr lang="en-US" smtClean="0"/>
              <a:pPr/>
              <a:t>4</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p>
            <a:fld id="{5C8D182A-3B51-43E6-BF6C-ECCA0FB6C75F}" type="slidenum">
              <a:rPr lang="en-US" smtClean="0"/>
              <a:pPr/>
              <a:t>40</a:t>
            </a:fld>
            <a:endParaRPr lang="en-US" dirty="0" smtClean="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F487651E-F95F-476F-A243-E3E912794048}" type="slidenum">
              <a:rPr lang="en-US" smtClean="0"/>
              <a:pPr/>
              <a:t>41</a:t>
            </a:fld>
            <a:endParaRPr lang="en-US" dirty="0" smtClean="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56C1F662-BF0B-4E17-9B56-DBA36BCBF94D}" type="slidenum">
              <a:rPr lang="en-US" smtClean="0"/>
              <a:pPr/>
              <a:t>42</a:t>
            </a:fld>
            <a:endParaRPr lang="en-US" dirty="0" smtClean="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00F33346-016F-4B1A-AF4C-8EBF5FA0574F}" type="slidenum">
              <a:rPr lang="en-US" smtClean="0"/>
              <a:pPr/>
              <a:t>43</a:t>
            </a:fld>
            <a:endParaRPr lang="en-US" dirty="0"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81D4B9EC-C3AA-4508-99CF-917C9014CFEF}" type="slidenum">
              <a:rPr lang="en-US" smtClean="0"/>
              <a:pPr/>
              <a:t>44</a:t>
            </a:fld>
            <a:endParaRPr lang="en-US" dirty="0" smtClean="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a:fld id="{8A8929B4-C776-4617-84D5-0AF9840E92B0}" type="slidenum">
              <a:rPr lang="en-US" sz="1200"/>
              <a:pPr algn="r" defTabSz="931863"/>
              <a:t>45</a:t>
            </a:fld>
            <a:endParaRPr lang="en-US" sz="1200"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849BD53A-CB79-4D10-8B58-DAEBE6F9DC82}" type="slidenum">
              <a:rPr lang="en-US" smtClean="0"/>
              <a:pPr/>
              <a:t>46</a:t>
            </a:fld>
            <a:endParaRPr lang="en-US" dirty="0"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p>
            <a:fld id="{032A2AED-240D-432C-B3F9-FB703DA9AD95}" type="slidenum">
              <a:rPr lang="en-US" smtClean="0"/>
              <a:pPr/>
              <a:t>47</a:t>
            </a:fld>
            <a:endParaRPr lang="en-US" dirty="0" smtClean="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p>
            <a:fld id="{5C8D182A-3B51-43E6-BF6C-ECCA0FB6C75F}" type="slidenum">
              <a:rPr lang="en-US" smtClean="0"/>
              <a:pPr/>
              <a:t>48</a:t>
            </a:fld>
            <a:endParaRPr lang="en-US" dirty="0" smtClean="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p>
            <a:fld id="{5C8D182A-3B51-43E6-BF6C-ECCA0FB6C75F}" type="slidenum">
              <a:rPr lang="en-US" smtClean="0"/>
              <a:pPr/>
              <a:t>49</a:t>
            </a:fld>
            <a:endParaRPr lang="en-US" dirty="0" smtClean="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8BE9B481-A70F-4FA1-B04A-D60E94EBC622}" type="slidenum">
              <a:rPr lang="en-US" smtClean="0"/>
              <a:pPr/>
              <a:t>5</a:t>
            </a:fld>
            <a:endParaRPr lang="en-US" dirty="0"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p:spPr>
        <p:txBody>
          <a:bodyPr/>
          <a:lstStyle/>
          <a:p>
            <a:fld id="{5A69A500-8CCB-4E86-8D9A-7272D859866A}" type="slidenum">
              <a:rPr lang="en-US" smtClean="0"/>
              <a:pPr/>
              <a:t>50</a:t>
            </a:fld>
            <a:endParaRPr lang="en-US" dirty="0" smtClean="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5C33EC4E-4C63-4058-B90D-D564E3713EA5}" type="slidenum">
              <a:rPr lang="en-US" smtClean="0"/>
              <a:pPr/>
              <a:t>6</a:t>
            </a:fld>
            <a:endParaRPr lang="en-US" dirty="0"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9CCC031-EE8B-4A7C-98FB-12E477BD2768}" type="slidenum">
              <a:rPr lang="en-US" smtClean="0"/>
              <a:pPr/>
              <a:t>7</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893B8BCA-F646-41D2-B640-601B9F70CE9C}" type="slidenum">
              <a:rPr lang="en-US" smtClean="0"/>
              <a:pPr/>
              <a:t>8</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AE5BC71A-E162-4AC5-8431-737ABB997D60}" type="slidenum">
              <a:rPr lang="en-US" smtClean="0"/>
              <a:pPr/>
              <a:t>9</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a:ln w="9525">
              <a:noFill/>
              <a:miter lim="800000"/>
              <a:headEnd/>
              <a:tailEnd/>
            </a:ln>
          </p:spPr>
        </p:pic>
      </p:grpSp>
      <p:pic>
        <p:nvPicPr>
          <p:cNvPr id="7" name="Picture 10" descr="EXPHORSA"/>
          <p:cNvPicPr>
            <a:picLocks noChangeAspect="1" noChangeArrowheads="1"/>
          </p:cNvPicPr>
          <p:nvPr/>
        </p:nvPicPr>
        <p:blipFill>
          <a:blip r:embed="rId4" cstate="print"/>
          <a:srcRect/>
          <a:stretch>
            <a:fillRect/>
          </a:stretch>
        </p:blipFill>
        <p:spPr bwMode="auto">
          <a:xfrm>
            <a:off x="1981200" y="3657600"/>
            <a:ext cx="5715000" cy="95250"/>
          </a:xfrm>
          <a:prstGeom prst="rect">
            <a:avLst/>
          </a:prstGeom>
          <a:noFill/>
          <a:ln w="9525">
            <a:noFill/>
            <a:miter lim="800000"/>
            <a:headEnd/>
            <a:tailEnd/>
          </a:ln>
        </p:spPr>
      </p:pic>
      <p:sp>
        <p:nvSpPr>
          <p:cNvPr id="64514" name="Rectangle 2"/>
          <p:cNvSpPr>
            <a:spLocks noGrp="1" noChangeArrowheads="1"/>
          </p:cNvSpPr>
          <p:nvPr>
            <p:ph type="ctrTitle"/>
          </p:nvPr>
        </p:nvSpPr>
        <p:spPr>
          <a:xfrm>
            <a:off x="1752600" y="990600"/>
            <a:ext cx="6400800" cy="2514600"/>
          </a:xfrm>
          <a:ln w="76200" cmpd="tri"/>
        </p:spPr>
        <p:txBody>
          <a:bodyPr/>
          <a:lstStyle>
            <a:lvl1pPr>
              <a:defRPr/>
            </a:lvl1pPr>
          </a:lstStyle>
          <a:p>
            <a:r>
              <a:rPr lang="en-US"/>
              <a:t>Click to edit Master title style</a:t>
            </a:r>
          </a:p>
        </p:txBody>
      </p:sp>
      <p:sp>
        <p:nvSpPr>
          <p:cNvPr id="64515"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dirty="0"/>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dirty="0"/>
          </a:p>
        </p:txBody>
      </p:sp>
      <p:sp>
        <p:nvSpPr>
          <p:cNvPr id="10" name="Rectangle 6"/>
          <p:cNvSpPr>
            <a:spLocks noGrp="1" noChangeArrowheads="1"/>
          </p:cNvSpPr>
          <p:nvPr>
            <p:ph type="sldNum" sz="quarter" idx="12"/>
          </p:nvPr>
        </p:nvSpPr>
        <p:spPr/>
        <p:txBody>
          <a:bodyPr anchorCtr="0"/>
          <a:lstStyle>
            <a:lvl1pPr>
              <a:defRPr/>
            </a:lvl1pPr>
          </a:lstStyle>
          <a:p>
            <a:pPr>
              <a:defRPr/>
            </a:pPr>
            <a:fld id="{98B02A36-FD9F-42FC-A0DF-7EBC7E1CCBF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EA2098-CAE2-4638-9564-C62DBE101D7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42E28A-3094-47F0-8DA8-F561EB8EE36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2850" y="1766888"/>
            <a:ext cx="3808413" cy="4113212"/>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99B16DB-7154-4771-B3F8-8106F3B4D7F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E29DAB4-9AA2-42B2-B222-D62E14BC467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FE5F3E-5B46-4692-80B1-B1429813ADA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B528B1-CB17-416C-AA9F-2CAB0C6F680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1E4BA35-1AD7-4F84-9F35-2AE19B8D203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692DD21-EB6C-4A07-B53B-70EED0DCBFA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82C310B-B85D-48AF-9F02-BDF3E25A8BF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69435D-F26F-41EC-903C-70044357733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242CF70-EB71-4BEB-AABD-CDF4E2BA912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5" cstate="print"/>
          <a:srcRect/>
          <a:stretch>
            <a:fillRect/>
          </a:stretch>
        </p:blipFill>
        <p:spPr bwMode="invGray">
          <a:xfrm>
            <a:off x="0" y="0"/>
            <a:ext cx="6858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2"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pitchFamily="34" charset="0"/>
              </a:defRPr>
            </a:lvl1pPr>
          </a:lstStyle>
          <a:p>
            <a:pPr>
              <a:defRPr/>
            </a:pPr>
            <a:endParaRPr lang="en-US" dirty="0"/>
          </a:p>
        </p:txBody>
      </p:sp>
      <p:sp>
        <p:nvSpPr>
          <p:cNvPr id="63493"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spcBef>
                <a:spcPct val="0"/>
              </a:spcBef>
              <a:defRPr sz="1400">
                <a:solidFill>
                  <a:schemeClr val="tx2"/>
                </a:solidFill>
                <a:latin typeface="Arial" pitchFamily="34" charset="0"/>
              </a:defRPr>
            </a:lvl1pPr>
          </a:lstStyle>
          <a:p>
            <a:pPr>
              <a:defRPr/>
            </a:pPr>
            <a:endParaRPr lang="en-US" dirty="0"/>
          </a:p>
        </p:txBody>
      </p:sp>
      <p:sp>
        <p:nvSpPr>
          <p:cNvPr id="63494"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pitchFamily="34" charset="0"/>
              </a:defRPr>
            </a:lvl1pPr>
          </a:lstStyle>
          <a:p>
            <a:pPr>
              <a:defRPr/>
            </a:pPr>
            <a:fld id="{641B6884-AAB1-4BA4-AC1F-3DC384D64B8E}" type="slidenum">
              <a:rPr lang="en-US"/>
              <a:pPr>
                <a:defRPr/>
              </a:pPr>
              <a:t>‹#›</a:t>
            </a:fld>
            <a:endParaRPr lang="en-US" dirty="0"/>
          </a:p>
        </p:txBody>
      </p:sp>
      <p:pic>
        <p:nvPicPr>
          <p:cNvPr id="1031" name="Picture 7" descr="EXPHORSA"/>
          <p:cNvPicPr>
            <a:picLocks noChangeAspect="1" noChangeArrowheads="1"/>
          </p:cNvPicPr>
          <p:nvPr/>
        </p:nvPicPr>
        <p:blipFill>
          <a:blip r:embed="rId16" cstate="print"/>
          <a:srcRect/>
          <a:stretch>
            <a:fillRect/>
          </a:stretch>
        </p:blipFill>
        <p:spPr bwMode="auto">
          <a:xfrm>
            <a:off x="1066800" y="1574800"/>
            <a:ext cx="7772400" cy="130175"/>
          </a:xfrm>
          <a:prstGeom prst="rect">
            <a:avLst/>
          </a:prstGeom>
          <a:noFill/>
          <a:ln w="9525">
            <a:noFill/>
            <a:miter lim="800000"/>
            <a:headEnd/>
            <a:tailEnd/>
          </a:ln>
        </p:spPr>
      </p:pic>
      <p:sp>
        <p:nvSpPr>
          <p:cNvPr id="1032"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ahoma" pitchFamily="34" charset="0"/>
          <a:cs typeface="Times New Roman" pitchFamily="18" charset="0"/>
        </a:defRPr>
      </a:lvl2pPr>
      <a:lvl3pPr algn="ctr" rtl="0" eaLnBrk="0" fontAlgn="base" hangingPunct="0">
        <a:spcBef>
          <a:spcPct val="0"/>
        </a:spcBef>
        <a:spcAft>
          <a:spcPct val="0"/>
        </a:spcAft>
        <a:defRPr sz="4000" b="1">
          <a:solidFill>
            <a:schemeClr val="tx2"/>
          </a:solidFill>
          <a:latin typeface="Tahoma" pitchFamily="34" charset="0"/>
          <a:cs typeface="Times New Roman" pitchFamily="18" charset="0"/>
        </a:defRPr>
      </a:lvl3pPr>
      <a:lvl4pPr algn="ctr" rtl="0" eaLnBrk="0" fontAlgn="base" hangingPunct="0">
        <a:spcBef>
          <a:spcPct val="0"/>
        </a:spcBef>
        <a:spcAft>
          <a:spcPct val="0"/>
        </a:spcAft>
        <a:defRPr sz="4000" b="1">
          <a:solidFill>
            <a:schemeClr val="tx2"/>
          </a:solidFill>
          <a:latin typeface="Tahoma" pitchFamily="34" charset="0"/>
          <a:cs typeface="Times New Roman" pitchFamily="18" charset="0"/>
        </a:defRPr>
      </a:lvl4pPr>
      <a:lvl5pPr algn="ctr" rtl="0" eaLnBrk="0" fontAlgn="base" hangingPunct="0">
        <a:spcBef>
          <a:spcPct val="0"/>
        </a:spcBef>
        <a:spcAft>
          <a:spcPct val="0"/>
        </a:spcAft>
        <a:defRPr sz="4000" b="1">
          <a:solidFill>
            <a:schemeClr val="tx2"/>
          </a:solidFill>
          <a:latin typeface="Tahoma" pitchFamily="34" charset="0"/>
          <a:cs typeface="Times New Roman" pitchFamily="18" charset="0"/>
        </a:defRPr>
      </a:lvl5pPr>
      <a:lvl6pPr marL="457200" algn="ctr" rtl="0" fontAlgn="base">
        <a:spcBef>
          <a:spcPct val="0"/>
        </a:spcBef>
        <a:spcAft>
          <a:spcPct val="0"/>
        </a:spcAft>
        <a:defRPr sz="4000" b="1">
          <a:solidFill>
            <a:schemeClr val="tx2"/>
          </a:solidFill>
          <a:latin typeface="Tahoma" pitchFamily="34" charset="0"/>
          <a:cs typeface="Times New Roman" pitchFamily="18" charset="0"/>
        </a:defRPr>
      </a:lvl6pPr>
      <a:lvl7pPr marL="914400" algn="ctr" rtl="0" fontAlgn="base">
        <a:spcBef>
          <a:spcPct val="0"/>
        </a:spcBef>
        <a:spcAft>
          <a:spcPct val="0"/>
        </a:spcAft>
        <a:defRPr sz="4000" b="1">
          <a:solidFill>
            <a:schemeClr val="tx2"/>
          </a:solidFill>
          <a:latin typeface="Tahoma" pitchFamily="34" charset="0"/>
          <a:cs typeface="Times New Roman" pitchFamily="18" charset="0"/>
        </a:defRPr>
      </a:lvl7pPr>
      <a:lvl8pPr marL="1371600" algn="ctr" rtl="0" fontAlgn="base">
        <a:spcBef>
          <a:spcPct val="0"/>
        </a:spcBef>
        <a:spcAft>
          <a:spcPct val="0"/>
        </a:spcAft>
        <a:defRPr sz="4000" b="1">
          <a:solidFill>
            <a:schemeClr val="tx2"/>
          </a:solidFill>
          <a:latin typeface="Tahoma" pitchFamily="34" charset="0"/>
          <a:cs typeface="Times New Roman" pitchFamily="18" charset="0"/>
        </a:defRPr>
      </a:lvl8pPr>
      <a:lvl9pPr marL="1828800" algn="ctr" rtl="0" fontAlgn="base">
        <a:spcBef>
          <a:spcPct val="0"/>
        </a:spcBef>
        <a:spcAft>
          <a:spcPct val="0"/>
        </a:spcAft>
        <a:defRPr sz="4000" b="1">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Blip>
          <a:blip r:embed="rId17"/>
        </a:buBlip>
        <a:defRPr sz="26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18"/>
        </a:buBlip>
        <a:defRPr sz="2300">
          <a:solidFill>
            <a:schemeClr val="tx2"/>
          </a:solidFill>
          <a:latin typeface="+mn-lt"/>
          <a:cs typeface="+mn-cs"/>
        </a:defRPr>
      </a:lvl2pPr>
      <a:lvl3pPr marL="1143000" indent="-228600" algn="l" rtl="0" eaLnBrk="0" fontAlgn="base" hangingPunct="0">
        <a:spcBef>
          <a:spcPct val="20000"/>
        </a:spcBef>
        <a:spcAft>
          <a:spcPct val="0"/>
        </a:spcAft>
        <a:buChar char="•"/>
        <a:defRPr sz="2000">
          <a:solidFill>
            <a:schemeClr val="tx2"/>
          </a:solidFill>
          <a:latin typeface="+mn-lt"/>
          <a:cs typeface="+mn-cs"/>
        </a:defRPr>
      </a:lvl3pPr>
      <a:lvl4pPr marL="1600200" indent="-228600" algn="l" rtl="0" eaLnBrk="0" fontAlgn="base" hangingPunct="0">
        <a:spcBef>
          <a:spcPct val="20000"/>
        </a:spcBef>
        <a:spcAft>
          <a:spcPct val="0"/>
        </a:spcAft>
        <a:buClr>
          <a:schemeClr val="tx2"/>
        </a:buClr>
        <a:buFont typeface="Wingdings" pitchFamily="2" charset="2"/>
        <a:buChar char="s"/>
        <a:defRPr>
          <a:solidFill>
            <a:schemeClr val="tx2"/>
          </a:solidFill>
          <a:latin typeface="+mn-lt"/>
          <a:cs typeface="+mn-cs"/>
        </a:defRPr>
      </a:lvl4pPr>
      <a:lvl5pPr marL="2057400" indent="-228600" algn="l" rtl="0" eaLnBrk="0" fontAlgn="base" hangingPunct="0">
        <a:spcBef>
          <a:spcPct val="20000"/>
        </a:spcBef>
        <a:spcAft>
          <a:spcPct val="0"/>
        </a:spcAft>
        <a:buClr>
          <a:schemeClr val="tx2"/>
        </a:buClr>
        <a:buFont typeface="Wingdings" pitchFamily="2" charset="2"/>
        <a:buChar char="s"/>
        <a:defRPr sz="1600">
          <a:solidFill>
            <a:schemeClr val="tx2"/>
          </a:solidFill>
          <a:latin typeface="+mn-lt"/>
          <a:cs typeface="+mn-cs"/>
        </a:defRPr>
      </a:lvl5pPr>
      <a:lvl6pPr marL="2514600" indent="-228600" algn="l" rtl="0" fontAlgn="base">
        <a:spcBef>
          <a:spcPct val="20000"/>
        </a:spcBef>
        <a:spcAft>
          <a:spcPct val="0"/>
        </a:spcAft>
        <a:buClr>
          <a:schemeClr val="tx2"/>
        </a:buClr>
        <a:buFont typeface="Wingdings" pitchFamily="2" charset="2"/>
        <a:buChar char="s"/>
        <a:defRPr sz="1600">
          <a:solidFill>
            <a:schemeClr val="tx2"/>
          </a:solidFill>
          <a:latin typeface="+mn-lt"/>
          <a:cs typeface="+mn-cs"/>
        </a:defRPr>
      </a:lvl6pPr>
      <a:lvl7pPr marL="2971800" indent="-228600" algn="l" rtl="0" fontAlgn="base">
        <a:spcBef>
          <a:spcPct val="20000"/>
        </a:spcBef>
        <a:spcAft>
          <a:spcPct val="0"/>
        </a:spcAft>
        <a:buClr>
          <a:schemeClr val="tx2"/>
        </a:buClr>
        <a:buFont typeface="Wingdings" pitchFamily="2" charset="2"/>
        <a:buChar char="s"/>
        <a:defRPr sz="1600">
          <a:solidFill>
            <a:schemeClr val="tx2"/>
          </a:solidFill>
          <a:latin typeface="+mn-lt"/>
          <a:cs typeface="+mn-cs"/>
        </a:defRPr>
      </a:lvl7pPr>
      <a:lvl8pPr marL="3429000" indent="-228600" algn="l" rtl="0" fontAlgn="base">
        <a:spcBef>
          <a:spcPct val="20000"/>
        </a:spcBef>
        <a:spcAft>
          <a:spcPct val="0"/>
        </a:spcAft>
        <a:buClr>
          <a:schemeClr val="tx2"/>
        </a:buClr>
        <a:buFont typeface="Wingdings" pitchFamily="2" charset="2"/>
        <a:buChar char="s"/>
        <a:defRPr sz="1600">
          <a:solidFill>
            <a:schemeClr val="tx2"/>
          </a:solidFill>
          <a:latin typeface="+mn-lt"/>
          <a:cs typeface="+mn-cs"/>
        </a:defRPr>
      </a:lvl8pPr>
      <a:lvl9pPr marL="3886200" indent="-228600" algn="l" rtl="0" fontAlgn="base">
        <a:spcBef>
          <a:spcPct val="20000"/>
        </a:spcBef>
        <a:spcAft>
          <a:spcPct val="0"/>
        </a:spcAft>
        <a:buClr>
          <a:schemeClr val="tx2"/>
        </a:buClr>
        <a:buFont typeface="Wingdings" pitchFamily="2" charset="2"/>
        <a:buChar char="s"/>
        <a:defRPr sz="16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oleObject2.bin"/><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4.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1714500" y="1066800"/>
            <a:ext cx="6400800" cy="2514600"/>
          </a:xfrm>
          <a:ln w="9525" cmpd="sng"/>
        </p:spPr>
        <p:txBody>
          <a:bodyPr/>
          <a:lstStyle/>
          <a:p>
            <a:pPr eaLnBrk="1" hangingPunct="1"/>
            <a:r>
              <a:rPr lang="en-US" sz="3600" dirty="0" smtClean="0"/>
              <a:t>Dealing with Difficult People:  The Art of Conflict Management</a:t>
            </a:r>
          </a:p>
        </p:txBody>
      </p:sp>
      <p:sp>
        <p:nvSpPr>
          <p:cNvPr id="15362" name="Rectangle 3"/>
          <p:cNvSpPr>
            <a:spLocks noGrp="1" noChangeArrowheads="1"/>
          </p:cNvSpPr>
          <p:nvPr>
            <p:ph type="subTitle" idx="1"/>
          </p:nvPr>
        </p:nvSpPr>
        <p:spPr>
          <a:ln w="9525"/>
        </p:spPr>
        <p:txBody>
          <a:bodyPr/>
          <a:lstStyle/>
          <a:p>
            <a:pPr eaLnBrk="1" hangingPunct="1"/>
            <a:r>
              <a:rPr lang="en-US" dirty="0" smtClean="0"/>
              <a:t>Khaled F. Sherif</a:t>
            </a:r>
          </a:p>
          <a:p>
            <a:pPr eaLnBrk="1" hangingPunct="1"/>
            <a:r>
              <a:rPr lang="en-US" dirty="0" smtClean="0"/>
              <a:t>Chief Administrative Officer</a:t>
            </a:r>
          </a:p>
          <a:p>
            <a:pPr eaLnBrk="1" hangingPunct="1"/>
            <a:r>
              <a:rPr lang="en-US" dirty="0" smtClean="0"/>
              <a:t>The World Bank</a:t>
            </a:r>
          </a:p>
          <a:p>
            <a:pPr eaLnBrk="1" hangingPunct="1"/>
            <a:endParaRPr lang="en-US" dirty="0" smtClean="0"/>
          </a:p>
          <a:p>
            <a:pPr eaLnBrk="1" hangingPunct="1"/>
            <a:r>
              <a:rPr lang="en-US" sz="1600" b="1" dirty="0" smtClean="0"/>
              <a:t>A tailored seminar for Resource Management Professionals</a:t>
            </a:r>
          </a:p>
          <a:p>
            <a:pPr eaLnBrk="1" hangingPunct="1"/>
            <a:r>
              <a:rPr lang="en-US" sz="1600" b="1" dirty="0" smtClean="0"/>
              <a:t>Course Material available on:</a:t>
            </a:r>
          </a:p>
          <a:p>
            <a:pPr eaLnBrk="1" hangingPunct="1"/>
            <a:r>
              <a:rPr lang="en-US" sz="1600" b="1" dirty="0" smtClean="0"/>
              <a:t>http:\\www.ksherif.com</a:t>
            </a:r>
          </a:p>
          <a:p>
            <a:pPr eaLnBrk="1" hangingPunct="1"/>
            <a:endParaRPr lang="en-US" dirty="0" smtClean="0"/>
          </a:p>
        </p:txBody>
      </p:sp>
      <p:pic>
        <p:nvPicPr>
          <p:cNvPr id="15363" name="Picture 5" descr="ppL MGTuntitled5"/>
          <p:cNvPicPr>
            <a:picLocks noChangeAspect="1" noChangeArrowheads="1"/>
          </p:cNvPicPr>
          <p:nvPr/>
        </p:nvPicPr>
        <p:blipFill>
          <a:blip r:embed="rId3" cstate="print"/>
          <a:srcRect/>
          <a:stretch>
            <a:fillRect/>
          </a:stretch>
        </p:blipFill>
        <p:spPr bwMode="auto">
          <a:xfrm>
            <a:off x="685800" y="6350"/>
            <a:ext cx="8458200" cy="167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p:cNvSpPr>
            <a:spLocks noGrp="1"/>
          </p:cNvSpPr>
          <p:nvPr>
            <p:ph type="sldNum" sz="quarter" idx="12"/>
          </p:nvPr>
        </p:nvSpPr>
        <p:spPr>
          <a:noFill/>
        </p:spPr>
        <p:txBody>
          <a:bodyPr/>
          <a:lstStyle/>
          <a:p>
            <a:fld id="{4CF2802C-EF31-47AE-966E-F4D86E8671AF}" type="slidenum">
              <a:rPr lang="en-US" smtClean="0">
                <a:latin typeface="Arial" charset="0"/>
              </a:rPr>
              <a:pPr/>
              <a:t>10</a:t>
            </a:fld>
            <a:endParaRPr lang="en-US" dirty="0" smtClean="0">
              <a:latin typeface="Arial" charset="0"/>
            </a:endParaRPr>
          </a:p>
        </p:txBody>
      </p:sp>
      <p:sp>
        <p:nvSpPr>
          <p:cNvPr id="33794" name="Oval 3"/>
          <p:cNvSpPr>
            <a:spLocks noChangeArrowheads="1"/>
          </p:cNvSpPr>
          <p:nvPr/>
        </p:nvSpPr>
        <p:spPr bwMode="auto">
          <a:xfrm>
            <a:off x="990600" y="3429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3795" name="Oval 4"/>
          <p:cNvSpPr>
            <a:spLocks noChangeArrowheads="1"/>
          </p:cNvSpPr>
          <p:nvPr/>
        </p:nvSpPr>
        <p:spPr bwMode="auto">
          <a:xfrm>
            <a:off x="2133600" y="3429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3796" name="Oval 5"/>
          <p:cNvSpPr>
            <a:spLocks noChangeArrowheads="1"/>
          </p:cNvSpPr>
          <p:nvPr/>
        </p:nvSpPr>
        <p:spPr bwMode="auto">
          <a:xfrm>
            <a:off x="2133600" y="4191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3797" name="Oval 6"/>
          <p:cNvSpPr>
            <a:spLocks noChangeArrowheads="1"/>
          </p:cNvSpPr>
          <p:nvPr/>
        </p:nvSpPr>
        <p:spPr bwMode="auto">
          <a:xfrm>
            <a:off x="2133600" y="4953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3798" name="Oval 7"/>
          <p:cNvSpPr>
            <a:spLocks noChangeArrowheads="1"/>
          </p:cNvSpPr>
          <p:nvPr/>
        </p:nvSpPr>
        <p:spPr bwMode="auto">
          <a:xfrm>
            <a:off x="990600" y="4953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3799" name="Oval 8"/>
          <p:cNvSpPr>
            <a:spLocks noChangeArrowheads="1"/>
          </p:cNvSpPr>
          <p:nvPr/>
        </p:nvSpPr>
        <p:spPr bwMode="auto">
          <a:xfrm>
            <a:off x="990600" y="4191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3800" name="Oval 9"/>
          <p:cNvSpPr>
            <a:spLocks noChangeArrowheads="1"/>
          </p:cNvSpPr>
          <p:nvPr/>
        </p:nvSpPr>
        <p:spPr bwMode="auto">
          <a:xfrm>
            <a:off x="3200400" y="3657600"/>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3801" name="Oval 15"/>
          <p:cNvSpPr>
            <a:spLocks noChangeArrowheads="1"/>
          </p:cNvSpPr>
          <p:nvPr/>
        </p:nvSpPr>
        <p:spPr bwMode="auto">
          <a:xfrm>
            <a:off x="6781800" y="3429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3802" name="Oval 16"/>
          <p:cNvSpPr>
            <a:spLocks noChangeArrowheads="1"/>
          </p:cNvSpPr>
          <p:nvPr/>
        </p:nvSpPr>
        <p:spPr bwMode="auto">
          <a:xfrm>
            <a:off x="8001000" y="3429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3803" name="Oval 17"/>
          <p:cNvSpPr>
            <a:spLocks noChangeArrowheads="1"/>
          </p:cNvSpPr>
          <p:nvPr/>
        </p:nvSpPr>
        <p:spPr bwMode="auto">
          <a:xfrm>
            <a:off x="8001000" y="4191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3804" name="Oval 18"/>
          <p:cNvSpPr>
            <a:spLocks noChangeArrowheads="1"/>
          </p:cNvSpPr>
          <p:nvPr/>
        </p:nvSpPr>
        <p:spPr bwMode="auto">
          <a:xfrm>
            <a:off x="8001000" y="4953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3805" name="Oval 19"/>
          <p:cNvSpPr>
            <a:spLocks noChangeArrowheads="1"/>
          </p:cNvSpPr>
          <p:nvPr/>
        </p:nvSpPr>
        <p:spPr bwMode="auto">
          <a:xfrm>
            <a:off x="6781800" y="4953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3806" name="Oval 20"/>
          <p:cNvSpPr>
            <a:spLocks noChangeArrowheads="1"/>
          </p:cNvSpPr>
          <p:nvPr/>
        </p:nvSpPr>
        <p:spPr bwMode="auto">
          <a:xfrm>
            <a:off x="6781800" y="4191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3807" name="Text Box 23"/>
          <p:cNvSpPr txBox="1">
            <a:spLocks noChangeArrowheads="1"/>
          </p:cNvSpPr>
          <p:nvPr/>
        </p:nvSpPr>
        <p:spPr bwMode="auto">
          <a:xfrm>
            <a:off x="990600" y="1752600"/>
            <a:ext cx="2133600" cy="1569660"/>
          </a:xfrm>
          <a:prstGeom prst="rect">
            <a:avLst/>
          </a:prstGeom>
          <a:noFill/>
          <a:ln w="9525">
            <a:noFill/>
            <a:miter lim="800000"/>
            <a:headEnd/>
            <a:tailEnd/>
          </a:ln>
        </p:spPr>
        <p:txBody>
          <a:bodyPr>
            <a:spAutoFit/>
          </a:bodyPr>
          <a:lstStyle/>
          <a:p>
            <a:pPr marL="457200" indent="-457200">
              <a:lnSpc>
                <a:spcPct val="80000"/>
              </a:lnSpc>
              <a:buFontTx/>
              <a:buAutoNum type="arabicParenBoth"/>
            </a:pPr>
            <a:r>
              <a:rPr lang="en-US" sz="1200" b="1" dirty="0">
                <a:solidFill>
                  <a:srgbClr val="704B02"/>
                </a:solidFill>
                <a:latin typeface="Tahoma" pitchFamily="34" charset="0"/>
              </a:rPr>
              <a:t>SECTOR MANAGER: “ DID YOU FINISH THE BUDGET ESTIMATES?”</a:t>
            </a:r>
          </a:p>
          <a:p>
            <a:pPr marL="457200" indent="-457200">
              <a:lnSpc>
                <a:spcPct val="80000"/>
              </a:lnSpc>
              <a:buFontTx/>
              <a:buAutoNum type="arabicParenBoth"/>
            </a:pPr>
            <a:endParaRPr lang="en-US" sz="1200" b="1" dirty="0">
              <a:solidFill>
                <a:srgbClr val="704B02"/>
              </a:solidFill>
              <a:latin typeface="Tahoma" pitchFamily="34" charset="0"/>
            </a:endParaRPr>
          </a:p>
          <a:p>
            <a:pPr marL="457200" indent="-457200">
              <a:lnSpc>
                <a:spcPct val="80000"/>
              </a:lnSpc>
              <a:buFontTx/>
              <a:buAutoNum type="arabicParenBoth"/>
            </a:pPr>
            <a:r>
              <a:rPr lang="en-US" sz="1200" b="1" dirty="0" smtClean="0">
                <a:solidFill>
                  <a:srgbClr val="704B02"/>
                </a:solidFill>
                <a:latin typeface="Tahoma" pitchFamily="34" charset="0"/>
              </a:rPr>
              <a:t>RMA: </a:t>
            </a:r>
            <a:r>
              <a:rPr lang="en-US" sz="1200" b="1" dirty="0">
                <a:solidFill>
                  <a:srgbClr val="704B02"/>
                </a:solidFill>
                <a:latin typeface="Tahoma" pitchFamily="34" charset="0"/>
              </a:rPr>
              <a:t>“HOW CAN I IF THE WHOLE PROCESS DOESN’T MAKE SENSE.”</a:t>
            </a:r>
          </a:p>
        </p:txBody>
      </p:sp>
      <p:sp>
        <p:nvSpPr>
          <p:cNvPr id="33808" name="Text Box 24"/>
          <p:cNvSpPr txBox="1">
            <a:spLocks noChangeArrowheads="1"/>
          </p:cNvSpPr>
          <p:nvPr/>
        </p:nvSpPr>
        <p:spPr bwMode="auto">
          <a:xfrm>
            <a:off x="1143000" y="5943600"/>
            <a:ext cx="1905000" cy="822325"/>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ADULT-TO-ADULT CROSSED BY CRITICAL PARENT-TO-CHILD RESPONSE</a:t>
            </a:r>
          </a:p>
        </p:txBody>
      </p:sp>
      <p:sp>
        <p:nvSpPr>
          <p:cNvPr id="33809" name="Text Box 27"/>
          <p:cNvSpPr txBox="1">
            <a:spLocks noChangeArrowheads="1"/>
          </p:cNvSpPr>
          <p:nvPr/>
        </p:nvSpPr>
        <p:spPr bwMode="auto">
          <a:xfrm>
            <a:off x="1690688" y="3886200"/>
            <a:ext cx="457200" cy="274638"/>
          </a:xfrm>
          <a:prstGeom prst="rect">
            <a:avLst/>
          </a:prstGeom>
          <a:noFill/>
          <a:ln w="9525">
            <a:noFill/>
            <a:miter lim="800000"/>
            <a:headEnd/>
            <a:tailEnd/>
          </a:ln>
        </p:spPr>
        <p:txBody>
          <a:bodyPr/>
          <a:lstStyle/>
          <a:p>
            <a:pPr algn="ctr">
              <a:spcBef>
                <a:spcPct val="20000"/>
              </a:spcBef>
            </a:pPr>
            <a:r>
              <a:rPr lang="en-US" sz="1000" b="1" dirty="0">
                <a:solidFill>
                  <a:schemeClr val="tx2"/>
                </a:solidFill>
                <a:latin typeface="Tahoma" pitchFamily="34" charset="0"/>
              </a:rPr>
              <a:t>(1)</a:t>
            </a:r>
          </a:p>
        </p:txBody>
      </p:sp>
      <p:sp>
        <p:nvSpPr>
          <p:cNvPr id="33810" name="Text Box 28"/>
          <p:cNvSpPr txBox="1">
            <a:spLocks noChangeArrowheads="1"/>
          </p:cNvSpPr>
          <p:nvPr/>
        </p:nvSpPr>
        <p:spPr bwMode="auto">
          <a:xfrm>
            <a:off x="1614488" y="4800600"/>
            <a:ext cx="457200" cy="274638"/>
          </a:xfrm>
          <a:prstGeom prst="rect">
            <a:avLst/>
          </a:prstGeom>
          <a:noFill/>
          <a:ln w="9525">
            <a:noFill/>
            <a:miter lim="800000"/>
            <a:headEnd/>
            <a:tailEnd/>
          </a:ln>
        </p:spPr>
        <p:txBody>
          <a:bodyPr/>
          <a:lstStyle/>
          <a:p>
            <a:pPr algn="ctr">
              <a:spcBef>
                <a:spcPct val="20000"/>
              </a:spcBef>
            </a:pPr>
            <a:r>
              <a:rPr lang="en-US" sz="1000" b="1" dirty="0">
                <a:solidFill>
                  <a:schemeClr val="tx2"/>
                </a:solidFill>
                <a:latin typeface="Tahoma" pitchFamily="34" charset="0"/>
              </a:rPr>
              <a:t>(2)</a:t>
            </a:r>
          </a:p>
        </p:txBody>
      </p:sp>
      <p:sp>
        <p:nvSpPr>
          <p:cNvPr id="33811" name="Text Box 29"/>
          <p:cNvSpPr txBox="1">
            <a:spLocks noChangeArrowheads="1"/>
          </p:cNvSpPr>
          <p:nvPr/>
        </p:nvSpPr>
        <p:spPr bwMode="auto">
          <a:xfrm>
            <a:off x="3581400" y="1663700"/>
            <a:ext cx="2362200" cy="1938992"/>
          </a:xfrm>
          <a:prstGeom prst="rect">
            <a:avLst/>
          </a:prstGeom>
          <a:noFill/>
          <a:ln w="9525">
            <a:noFill/>
            <a:miter lim="800000"/>
            <a:headEnd/>
            <a:tailEnd/>
          </a:ln>
        </p:spPr>
        <p:txBody>
          <a:bodyPr>
            <a:spAutoFit/>
          </a:bodyPr>
          <a:lstStyle/>
          <a:p>
            <a:pPr marL="457200" indent="-457200">
              <a:buFontTx/>
              <a:buAutoNum type="arabicParenBoth"/>
            </a:pPr>
            <a:r>
              <a:rPr lang="en-US" sz="1200" b="1" dirty="0">
                <a:solidFill>
                  <a:srgbClr val="704B02"/>
                </a:solidFill>
                <a:latin typeface="Tahoma" pitchFamily="34" charset="0"/>
              </a:rPr>
              <a:t>T</a:t>
            </a:r>
            <a:r>
              <a:rPr lang="en-US" sz="1200" b="1" dirty="0" smtClean="0">
                <a:solidFill>
                  <a:srgbClr val="704B02"/>
                </a:solidFill>
                <a:latin typeface="Tahoma" pitchFamily="34" charset="0"/>
              </a:rPr>
              <a:t>TL </a:t>
            </a:r>
            <a:r>
              <a:rPr lang="en-US" sz="1200" b="1" dirty="0">
                <a:solidFill>
                  <a:srgbClr val="704B02"/>
                </a:solidFill>
                <a:latin typeface="Tahoma" pitchFamily="34" charset="0"/>
              </a:rPr>
              <a:t>ON THE PHONE:  COME SEE ME IN MY OFFICE NOW!” (DEMANDING TONE OF VOICE)</a:t>
            </a:r>
          </a:p>
          <a:p>
            <a:pPr marL="457200" indent="-457200">
              <a:buFontTx/>
              <a:buAutoNum type="arabicParenBoth"/>
            </a:pPr>
            <a:endParaRPr lang="en-US" sz="1200" b="1" dirty="0">
              <a:solidFill>
                <a:srgbClr val="704B02"/>
              </a:solidFill>
              <a:latin typeface="Tahoma" pitchFamily="34" charset="0"/>
            </a:endParaRPr>
          </a:p>
          <a:p>
            <a:pPr marL="457200" indent="-457200">
              <a:buFontTx/>
              <a:buAutoNum type="arabicParenBoth"/>
            </a:pPr>
            <a:r>
              <a:rPr lang="en-US" sz="1200" b="1" dirty="0" smtClean="0">
                <a:solidFill>
                  <a:srgbClr val="704B02"/>
                </a:solidFill>
                <a:latin typeface="Tahoma" pitchFamily="34" charset="0"/>
              </a:rPr>
              <a:t>RMA: </a:t>
            </a:r>
            <a:r>
              <a:rPr lang="en-US" sz="1200" b="1" dirty="0">
                <a:solidFill>
                  <a:srgbClr val="704B02"/>
                </a:solidFill>
                <a:latin typeface="Tahoma" pitchFamily="34" charset="0"/>
              </a:rPr>
              <a:t>“WHY DON’T  YOU COME OVER HERE? IT’S JUST AS CLOSE!”</a:t>
            </a:r>
          </a:p>
        </p:txBody>
      </p:sp>
      <p:sp>
        <p:nvSpPr>
          <p:cNvPr id="33812" name="Text Box 30"/>
          <p:cNvSpPr txBox="1">
            <a:spLocks noChangeArrowheads="1"/>
          </p:cNvSpPr>
          <p:nvPr/>
        </p:nvSpPr>
        <p:spPr bwMode="auto">
          <a:xfrm>
            <a:off x="6629400" y="1800225"/>
            <a:ext cx="2362200" cy="1274195"/>
          </a:xfrm>
          <a:prstGeom prst="rect">
            <a:avLst/>
          </a:prstGeom>
          <a:noFill/>
          <a:ln w="9525">
            <a:noFill/>
            <a:miter lim="800000"/>
            <a:headEnd/>
            <a:tailEnd/>
          </a:ln>
        </p:spPr>
        <p:txBody>
          <a:bodyPr>
            <a:spAutoFit/>
          </a:bodyPr>
          <a:lstStyle/>
          <a:p>
            <a:pPr marL="457200" indent="-457200">
              <a:lnSpc>
                <a:spcPct val="80000"/>
              </a:lnSpc>
              <a:buFontTx/>
              <a:buAutoNum type="arabicParenBoth"/>
            </a:pPr>
            <a:r>
              <a:rPr lang="en-US" sz="1200" b="1" dirty="0">
                <a:solidFill>
                  <a:srgbClr val="704B02"/>
                </a:solidFill>
                <a:latin typeface="Tahoma" pitchFamily="34" charset="0"/>
              </a:rPr>
              <a:t>T</a:t>
            </a:r>
            <a:r>
              <a:rPr lang="en-US" sz="1200" b="1" dirty="0" smtClean="0">
                <a:solidFill>
                  <a:srgbClr val="704B02"/>
                </a:solidFill>
                <a:latin typeface="Tahoma" pitchFamily="34" charset="0"/>
              </a:rPr>
              <a:t>TL</a:t>
            </a:r>
            <a:r>
              <a:rPr lang="en-US" sz="1200" b="1" dirty="0">
                <a:solidFill>
                  <a:srgbClr val="704B02"/>
                </a:solidFill>
                <a:latin typeface="Tahoma" pitchFamily="34" charset="0"/>
              </a:rPr>
              <a:t>: “WHAT’S THE RULE ON GETTING </a:t>
            </a:r>
            <a:r>
              <a:rPr lang="en-US" sz="1200" b="1" dirty="0" smtClean="0">
                <a:solidFill>
                  <a:srgbClr val="704B02"/>
                </a:solidFill>
                <a:latin typeface="Tahoma" pitchFamily="34" charset="0"/>
              </a:rPr>
              <a:t>MORE CAPITAL BUDGET?”</a:t>
            </a:r>
            <a:endParaRPr lang="en-US" sz="1200" b="1" dirty="0">
              <a:solidFill>
                <a:srgbClr val="704B02"/>
              </a:solidFill>
              <a:latin typeface="Tahoma" pitchFamily="34" charset="0"/>
            </a:endParaRPr>
          </a:p>
          <a:p>
            <a:pPr marL="457200" indent="-457200">
              <a:lnSpc>
                <a:spcPct val="80000"/>
              </a:lnSpc>
              <a:buFontTx/>
              <a:buAutoNum type="arabicParenBoth"/>
            </a:pPr>
            <a:endParaRPr lang="en-US" sz="1200" b="1" dirty="0">
              <a:solidFill>
                <a:srgbClr val="704B02"/>
              </a:solidFill>
              <a:latin typeface="Tahoma" pitchFamily="34" charset="0"/>
            </a:endParaRPr>
          </a:p>
          <a:p>
            <a:pPr marL="457200" indent="-457200">
              <a:lnSpc>
                <a:spcPct val="80000"/>
              </a:lnSpc>
              <a:buFontTx/>
              <a:buAutoNum type="arabicParenBoth"/>
            </a:pPr>
            <a:r>
              <a:rPr lang="en-US" sz="1200" b="1" dirty="0" smtClean="0">
                <a:solidFill>
                  <a:srgbClr val="704B02"/>
                </a:solidFill>
                <a:latin typeface="Tahoma" pitchFamily="34" charset="0"/>
              </a:rPr>
              <a:t>RMO: “WHY </a:t>
            </a:r>
            <a:r>
              <a:rPr lang="en-US" sz="1200" b="1" dirty="0">
                <a:solidFill>
                  <a:srgbClr val="704B02"/>
                </a:solidFill>
                <a:latin typeface="Tahoma" pitchFamily="34" charset="0"/>
              </a:rPr>
              <a:t>DON’T YOU LOOK UP THE RULE FOR YOURSELF”</a:t>
            </a:r>
          </a:p>
        </p:txBody>
      </p:sp>
      <p:sp>
        <p:nvSpPr>
          <p:cNvPr id="33813" name="Text Box 31"/>
          <p:cNvSpPr txBox="1">
            <a:spLocks noChangeArrowheads="1"/>
          </p:cNvSpPr>
          <p:nvPr/>
        </p:nvSpPr>
        <p:spPr bwMode="auto">
          <a:xfrm>
            <a:off x="3200400" y="5943600"/>
            <a:ext cx="3352800" cy="639763"/>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PARENT-TO-CHILD CROSSED BY CRITICAL PARENT OR REBELLIOUS CHILD RESPONSE</a:t>
            </a:r>
          </a:p>
        </p:txBody>
      </p:sp>
      <p:sp>
        <p:nvSpPr>
          <p:cNvPr id="33814" name="Text Box 32"/>
          <p:cNvSpPr txBox="1">
            <a:spLocks noChangeArrowheads="1"/>
          </p:cNvSpPr>
          <p:nvPr/>
        </p:nvSpPr>
        <p:spPr bwMode="auto">
          <a:xfrm>
            <a:off x="6629400" y="5943600"/>
            <a:ext cx="2514600" cy="639763"/>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ADULT-TO-ADULT CROSSES UP BY DISCOUNTED CHILD TO PARENT RESPONSE</a:t>
            </a:r>
          </a:p>
        </p:txBody>
      </p:sp>
      <p:sp>
        <p:nvSpPr>
          <p:cNvPr id="33815" name="Text Box 35"/>
          <p:cNvSpPr txBox="1">
            <a:spLocks noChangeArrowheads="1"/>
          </p:cNvSpPr>
          <p:nvPr/>
        </p:nvSpPr>
        <p:spPr bwMode="auto">
          <a:xfrm>
            <a:off x="3700463" y="4038600"/>
            <a:ext cx="457200" cy="274638"/>
          </a:xfrm>
          <a:prstGeom prst="rect">
            <a:avLst/>
          </a:prstGeom>
          <a:noFill/>
          <a:ln w="9525">
            <a:noFill/>
            <a:miter lim="800000"/>
            <a:headEnd/>
            <a:tailEnd/>
          </a:ln>
        </p:spPr>
        <p:txBody>
          <a:bodyPr/>
          <a:lstStyle/>
          <a:p>
            <a:pPr algn="ctr">
              <a:spcBef>
                <a:spcPct val="20000"/>
              </a:spcBef>
            </a:pPr>
            <a:r>
              <a:rPr lang="en-US" sz="1000" b="1" dirty="0">
                <a:solidFill>
                  <a:schemeClr val="tx2"/>
                </a:solidFill>
                <a:latin typeface="Tahoma" pitchFamily="34" charset="0"/>
              </a:rPr>
              <a:t>(1)</a:t>
            </a:r>
          </a:p>
        </p:txBody>
      </p:sp>
      <p:sp>
        <p:nvSpPr>
          <p:cNvPr id="33816" name="Text Box 36"/>
          <p:cNvSpPr txBox="1">
            <a:spLocks noChangeArrowheads="1"/>
          </p:cNvSpPr>
          <p:nvPr/>
        </p:nvSpPr>
        <p:spPr bwMode="auto">
          <a:xfrm>
            <a:off x="3705225" y="4906963"/>
            <a:ext cx="457200" cy="274637"/>
          </a:xfrm>
          <a:prstGeom prst="rect">
            <a:avLst/>
          </a:prstGeom>
          <a:noFill/>
          <a:ln w="9525">
            <a:noFill/>
            <a:miter lim="800000"/>
            <a:headEnd/>
            <a:tailEnd/>
          </a:ln>
        </p:spPr>
        <p:txBody>
          <a:bodyPr/>
          <a:lstStyle/>
          <a:p>
            <a:pPr algn="ctr">
              <a:spcBef>
                <a:spcPct val="20000"/>
              </a:spcBef>
            </a:pPr>
            <a:r>
              <a:rPr lang="en-US" sz="1000" b="1" dirty="0">
                <a:solidFill>
                  <a:schemeClr val="tx2"/>
                </a:solidFill>
                <a:latin typeface="Tahoma" pitchFamily="34" charset="0"/>
              </a:rPr>
              <a:t>(2)</a:t>
            </a:r>
          </a:p>
        </p:txBody>
      </p:sp>
      <p:sp>
        <p:nvSpPr>
          <p:cNvPr id="33817" name="Oval 51"/>
          <p:cNvSpPr>
            <a:spLocks noChangeArrowheads="1"/>
          </p:cNvSpPr>
          <p:nvPr/>
        </p:nvSpPr>
        <p:spPr bwMode="auto">
          <a:xfrm>
            <a:off x="3200400" y="4267200"/>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3818" name="Oval 52"/>
          <p:cNvSpPr>
            <a:spLocks noChangeArrowheads="1"/>
          </p:cNvSpPr>
          <p:nvPr/>
        </p:nvSpPr>
        <p:spPr bwMode="auto">
          <a:xfrm>
            <a:off x="3200400" y="4876800"/>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3819" name="Oval 53"/>
          <p:cNvSpPr>
            <a:spLocks noChangeArrowheads="1"/>
          </p:cNvSpPr>
          <p:nvPr/>
        </p:nvSpPr>
        <p:spPr bwMode="auto">
          <a:xfrm>
            <a:off x="4038600" y="3657600"/>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3820" name="Oval 54"/>
          <p:cNvSpPr>
            <a:spLocks noChangeArrowheads="1"/>
          </p:cNvSpPr>
          <p:nvPr/>
        </p:nvSpPr>
        <p:spPr bwMode="auto">
          <a:xfrm>
            <a:off x="4038600" y="4267200"/>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3821" name="Oval 55"/>
          <p:cNvSpPr>
            <a:spLocks noChangeArrowheads="1"/>
          </p:cNvSpPr>
          <p:nvPr/>
        </p:nvSpPr>
        <p:spPr bwMode="auto">
          <a:xfrm>
            <a:off x="4038600" y="4876800"/>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3822" name="Oval 56"/>
          <p:cNvSpPr>
            <a:spLocks noChangeArrowheads="1"/>
          </p:cNvSpPr>
          <p:nvPr/>
        </p:nvSpPr>
        <p:spPr bwMode="auto">
          <a:xfrm>
            <a:off x="4953000" y="3657600"/>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3823" name="Oval 57"/>
          <p:cNvSpPr>
            <a:spLocks noChangeArrowheads="1"/>
          </p:cNvSpPr>
          <p:nvPr/>
        </p:nvSpPr>
        <p:spPr bwMode="auto">
          <a:xfrm>
            <a:off x="4953000" y="4267200"/>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3824" name="Oval 58"/>
          <p:cNvSpPr>
            <a:spLocks noChangeArrowheads="1"/>
          </p:cNvSpPr>
          <p:nvPr/>
        </p:nvSpPr>
        <p:spPr bwMode="auto">
          <a:xfrm>
            <a:off x="4953000" y="4876800"/>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3825" name="Oval 59"/>
          <p:cNvSpPr>
            <a:spLocks noChangeArrowheads="1"/>
          </p:cNvSpPr>
          <p:nvPr/>
        </p:nvSpPr>
        <p:spPr bwMode="auto">
          <a:xfrm>
            <a:off x="5943600" y="3657600"/>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3826" name="Oval 60"/>
          <p:cNvSpPr>
            <a:spLocks noChangeArrowheads="1"/>
          </p:cNvSpPr>
          <p:nvPr/>
        </p:nvSpPr>
        <p:spPr bwMode="auto">
          <a:xfrm>
            <a:off x="5943600" y="4267200"/>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3827" name="Oval 61"/>
          <p:cNvSpPr>
            <a:spLocks noChangeArrowheads="1"/>
          </p:cNvSpPr>
          <p:nvPr/>
        </p:nvSpPr>
        <p:spPr bwMode="auto">
          <a:xfrm>
            <a:off x="5943600" y="4876800"/>
            <a:ext cx="609600" cy="6096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3828" name="Line 63"/>
          <p:cNvSpPr>
            <a:spLocks noChangeShapeType="1"/>
          </p:cNvSpPr>
          <p:nvPr/>
        </p:nvSpPr>
        <p:spPr bwMode="auto">
          <a:xfrm>
            <a:off x="3733800" y="4191000"/>
            <a:ext cx="381000" cy="762000"/>
          </a:xfrm>
          <a:prstGeom prst="line">
            <a:avLst/>
          </a:prstGeom>
          <a:noFill/>
          <a:ln w="9525">
            <a:solidFill>
              <a:srgbClr val="704B02"/>
            </a:solidFill>
            <a:round/>
            <a:headEnd/>
            <a:tailEnd type="triangle" w="med" len="med"/>
          </a:ln>
        </p:spPr>
        <p:txBody>
          <a:bodyPr/>
          <a:lstStyle/>
          <a:p>
            <a:endParaRPr lang="en-US" dirty="0"/>
          </a:p>
        </p:txBody>
      </p:sp>
      <p:sp>
        <p:nvSpPr>
          <p:cNvPr id="33829" name="Line 64"/>
          <p:cNvSpPr>
            <a:spLocks noChangeShapeType="1"/>
          </p:cNvSpPr>
          <p:nvPr/>
        </p:nvSpPr>
        <p:spPr bwMode="auto">
          <a:xfrm flipH="1">
            <a:off x="3733800" y="4114800"/>
            <a:ext cx="304800" cy="914400"/>
          </a:xfrm>
          <a:prstGeom prst="line">
            <a:avLst/>
          </a:prstGeom>
          <a:noFill/>
          <a:ln w="9525">
            <a:solidFill>
              <a:srgbClr val="704B02"/>
            </a:solidFill>
            <a:round/>
            <a:headEnd/>
            <a:tailEnd type="triangle" w="med" len="med"/>
          </a:ln>
        </p:spPr>
        <p:txBody>
          <a:bodyPr/>
          <a:lstStyle/>
          <a:p>
            <a:endParaRPr lang="en-US" dirty="0"/>
          </a:p>
        </p:txBody>
      </p:sp>
      <p:sp>
        <p:nvSpPr>
          <p:cNvPr id="33830" name="Line 65"/>
          <p:cNvSpPr>
            <a:spLocks noChangeShapeType="1"/>
          </p:cNvSpPr>
          <p:nvPr/>
        </p:nvSpPr>
        <p:spPr bwMode="auto">
          <a:xfrm>
            <a:off x="5562600" y="4114800"/>
            <a:ext cx="457200" cy="838200"/>
          </a:xfrm>
          <a:prstGeom prst="line">
            <a:avLst/>
          </a:prstGeom>
          <a:noFill/>
          <a:ln w="9525">
            <a:solidFill>
              <a:srgbClr val="704B02"/>
            </a:solidFill>
            <a:round/>
            <a:headEnd/>
            <a:tailEnd type="triangle" w="med" len="med"/>
          </a:ln>
        </p:spPr>
        <p:txBody>
          <a:bodyPr/>
          <a:lstStyle/>
          <a:p>
            <a:endParaRPr lang="en-US" dirty="0"/>
          </a:p>
        </p:txBody>
      </p:sp>
      <p:sp>
        <p:nvSpPr>
          <p:cNvPr id="33831" name="Line 66"/>
          <p:cNvSpPr>
            <a:spLocks noChangeShapeType="1"/>
          </p:cNvSpPr>
          <p:nvPr/>
        </p:nvSpPr>
        <p:spPr bwMode="auto">
          <a:xfrm flipV="1">
            <a:off x="5562600" y="4114800"/>
            <a:ext cx="457200" cy="990600"/>
          </a:xfrm>
          <a:prstGeom prst="line">
            <a:avLst/>
          </a:prstGeom>
          <a:noFill/>
          <a:ln w="9525">
            <a:solidFill>
              <a:srgbClr val="704B02"/>
            </a:solidFill>
            <a:round/>
            <a:headEnd/>
            <a:tailEnd type="triangle" w="med" len="med"/>
          </a:ln>
        </p:spPr>
        <p:txBody>
          <a:bodyPr/>
          <a:lstStyle/>
          <a:p>
            <a:endParaRPr lang="en-US" dirty="0"/>
          </a:p>
        </p:txBody>
      </p:sp>
      <p:sp>
        <p:nvSpPr>
          <p:cNvPr id="33832" name="Text Box 67"/>
          <p:cNvSpPr txBox="1">
            <a:spLocks noChangeArrowheads="1"/>
          </p:cNvSpPr>
          <p:nvPr/>
        </p:nvSpPr>
        <p:spPr bwMode="auto">
          <a:xfrm>
            <a:off x="5424488" y="3962400"/>
            <a:ext cx="457200" cy="274638"/>
          </a:xfrm>
          <a:prstGeom prst="rect">
            <a:avLst/>
          </a:prstGeom>
          <a:noFill/>
          <a:ln w="9525">
            <a:noFill/>
            <a:miter lim="800000"/>
            <a:headEnd/>
            <a:tailEnd/>
          </a:ln>
        </p:spPr>
        <p:txBody>
          <a:bodyPr/>
          <a:lstStyle/>
          <a:p>
            <a:pPr algn="ctr">
              <a:spcBef>
                <a:spcPct val="20000"/>
              </a:spcBef>
            </a:pPr>
            <a:r>
              <a:rPr lang="en-US" sz="1000" b="1" dirty="0">
                <a:solidFill>
                  <a:schemeClr val="tx2"/>
                </a:solidFill>
                <a:latin typeface="Tahoma" pitchFamily="34" charset="0"/>
              </a:rPr>
              <a:t>(1)</a:t>
            </a:r>
          </a:p>
        </p:txBody>
      </p:sp>
      <p:sp>
        <p:nvSpPr>
          <p:cNvPr id="33833" name="Text Box 68"/>
          <p:cNvSpPr txBox="1">
            <a:spLocks noChangeArrowheads="1"/>
          </p:cNvSpPr>
          <p:nvPr/>
        </p:nvSpPr>
        <p:spPr bwMode="auto">
          <a:xfrm>
            <a:off x="5653088" y="4876800"/>
            <a:ext cx="457200" cy="274638"/>
          </a:xfrm>
          <a:prstGeom prst="rect">
            <a:avLst/>
          </a:prstGeom>
          <a:noFill/>
          <a:ln w="9525">
            <a:noFill/>
            <a:miter lim="800000"/>
            <a:headEnd/>
            <a:tailEnd/>
          </a:ln>
        </p:spPr>
        <p:txBody>
          <a:bodyPr/>
          <a:lstStyle/>
          <a:p>
            <a:pPr algn="ctr">
              <a:spcBef>
                <a:spcPct val="20000"/>
              </a:spcBef>
            </a:pPr>
            <a:r>
              <a:rPr lang="en-US" sz="1000" b="1" dirty="0">
                <a:solidFill>
                  <a:schemeClr val="tx2"/>
                </a:solidFill>
                <a:latin typeface="Tahoma" pitchFamily="34" charset="0"/>
              </a:rPr>
              <a:t>(2)</a:t>
            </a:r>
          </a:p>
        </p:txBody>
      </p:sp>
      <p:sp>
        <p:nvSpPr>
          <p:cNvPr id="33834" name="Line 69"/>
          <p:cNvSpPr>
            <a:spLocks noChangeShapeType="1"/>
          </p:cNvSpPr>
          <p:nvPr/>
        </p:nvSpPr>
        <p:spPr bwMode="auto">
          <a:xfrm>
            <a:off x="7543800" y="4495800"/>
            <a:ext cx="457200" cy="0"/>
          </a:xfrm>
          <a:prstGeom prst="line">
            <a:avLst/>
          </a:prstGeom>
          <a:noFill/>
          <a:ln w="9525">
            <a:solidFill>
              <a:srgbClr val="704B02"/>
            </a:solidFill>
            <a:round/>
            <a:headEnd/>
            <a:tailEnd type="triangle" w="med" len="med"/>
          </a:ln>
        </p:spPr>
        <p:txBody>
          <a:bodyPr/>
          <a:lstStyle/>
          <a:p>
            <a:endParaRPr lang="en-US" dirty="0"/>
          </a:p>
        </p:txBody>
      </p:sp>
      <p:sp>
        <p:nvSpPr>
          <p:cNvPr id="33835" name="Line 70"/>
          <p:cNvSpPr>
            <a:spLocks noChangeShapeType="1"/>
          </p:cNvSpPr>
          <p:nvPr/>
        </p:nvSpPr>
        <p:spPr bwMode="auto">
          <a:xfrm flipH="1" flipV="1">
            <a:off x="7543800" y="3962400"/>
            <a:ext cx="457200" cy="1295400"/>
          </a:xfrm>
          <a:prstGeom prst="line">
            <a:avLst/>
          </a:prstGeom>
          <a:noFill/>
          <a:ln w="9525">
            <a:solidFill>
              <a:srgbClr val="704B02"/>
            </a:solidFill>
            <a:round/>
            <a:headEnd/>
            <a:tailEnd type="triangle" w="med" len="med"/>
          </a:ln>
        </p:spPr>
        <p:txBody>
          <a:bodyPr/>
          <a:lstStyle/>
          <a:p>
            <a:endParaRPr lang="en-US" dirty="0"/>
          </a:p>
        </p:txBody>
      </p:sp>
      <p:sp>
        <p:nvSpPr>
          <p:cNvPr id="33836" name="Text Box 71"/>
          <p:cNvSpPr txBox="1">
            <a:spLocks noChangeArrowheads="1"/>
          </p:cNvSpPr>
          <p:nvPr/>
        </p:nvSpPr>
        <p:spPr bwMode="auto">
          <a:xfrm>
            <a:off x="7481888" y="4953000"/>
            <a:ext cx="457200" cy="274638"/>
          </a:xfrm>
          <a:prstGeom prst="rect">
            <a:avLst/>
          </a:prstGeom>
          <a:noFill/>
          <a:ln w="9525">
            <a:noFill/>
            <a:miter lim="800000"/>
            <a:headEnd/>
            <a:tailEnd/>
          </a:ln>
        </p:spPr>
        <p:txBody>
          <a:bodyPr/>
          <a:lstStyle/>
          <a:p>
            <a:pPr algn="ctr">
              <a:spcBef>
                <a:spcPct val="20000"/>
              </a:spcBef>
            </a:pPr>
            <a:r>
              <a:rPr lang="en-US" sz="1000" b="1" dirty="0">
                <a:solidFill>
                  <a:schemeClr val="tx2"/>
                </a:solidFill>
                <a:latin typeface="Tahoma" pitchFamily="34" charset="0"/>
              </a:rPr>
              <a:t>(2)</a:t>
            </a:r>
          </a:p>
        </p:txBody>
      </p:sp>
      <p:sp>
        <p:nvSpPr>
          <p:cNvPr id="33837" name="Text Box 72"/>
          <p:cNvSpPr txBox="1">
            <a:spLocks noChangeArrowheads="1"/>
          </p:cNvSpPr>
          <p:nvPr/>
        </p:nvSpPr>
        <p:spPr bwMode="auto">
          <a:xfrm>
            <a:off x="7620000" y="4238625"/>
            <a:ext cx="457200" cy="274638"/>
          </a:xfrm>
          <a:prstGeom prst="rect">
            <a:avLst/>
          </a:prstGeom>
          <a:noFill/>
          <a:ln w="9525">
            <a:noFill/>
            <a:miter lim="800000"/>
            <a:headEnd/>
            <a:tailEnd/>
          </a:ln>
        </p:spPr>
        <p:txBody>
          <a:bodyPr/>
          <a:lstStyle/>
          <a:p>
            <a:pPr algn="ctr">
              <a:spcBef>
                <a:spcPct val="20000"/>
              </a:spcBef>
            </a:pPr>
            <a:r>
              <a:rPr lang="en-US" sz="1000" b="1" dirty="0">
                <a:solidFill>
                  <a:schemeClr val="tx2"/>
                </a:solidFill>
                <a:latin typeface="Tahoma" pitchFamily="34" charset="0"/>
              </a:rPr>
              <a:t>(1)</a:t>
            </a:r>
          </a:p>
        </p:txBody>
      </p:sp>
      <p:sp>
        <p:nvSpPr>
          <p:cNvPr id="33838" name="Line 74"/>
          <p:cNvSpPr>
            <a:spLocks noChangeShapeType="1"/>
          </p:cNvSpPr>
          <p:nvPr/>
        </p:nvSpPr>
        <p:spPr bwMode="auto">
          <a:xfrm>
            <a:off x="1752600" y="4648200"/>
            <a:ext cx="381000" cy="0"/>
          </a:xfrm>
          <a:prstGeom prst="line">
            <a:avLst/>
          </a:prstGeom>
          <a:noFill/>
          <a:ln w="9525">
            <a:solidFill>
              <a:srgbClr val="704B02"/>
            </a:solidFill>
            <a:round/>
            <a:headEnd/>
            <a:tailEnd type="triangle" w="med" len="med"/>
          </a:ln>
        </p:spPr>
        <p:txBody>
          <a:bodyPr wrap="none"/>
          <a:lstStyle/>
          <a:p>
            <a:endParaRPr lang="en-US" dirty="0"/>
          </a:p>
        </p:txBody>
      </p:sp>
      <p:sp>
        <p:nvSpPr>
          <p:cNvPr id="33839" name="Line 75"/>
          <p:cNvSpPr>
            <a:spLocks noChangeShapeType="1"/>
          </p:cNvSpPr>
          <p:nvPr/>
        </p:nvSpPr>
        <p:spPr bwMode="auto">
          <a:xfrm flipH="1">
            <a:off x="1600200" y="3962400"/>
            <a:ext cx="533400" cy="1066800"/>
          </a:xfrm>
          <a:prstGeom prst="line">
            <a:avLst/>
          </a:prstGeom>
          <a:noFill/>
          <a:ln w="9525">
            <a:solidFill>
              <a:srgbClr val="704B02"/>
            </a:solidFill>
            <a:round/>
            <a:headEnd/>
            <a:tailEnd type="triangle" w="med" len="med"/>
          </a:ln>
        </p:spPr>
        <p:txBody>
          <a:bodyPr/>
          <a:lstStyle/>
          <a:p>
            <a:endParaRPr lang="en-US" dirty="0"/>
          </a:p>
        </p:txBody>
      </p:sp>
      <p:sp>
        <p:nvSpPr>
          <p:cNvPr id="33840" name="Rectangle 78"/>
          <p:cNvSpPr>
            <a:spLocks noChangeArrowheads="1"/>
          </p:cNvSpPr>
          <p:nvPr/>
        </p:nvSpPr>
        <p:spPr bwMode="auto">
          <a:xfrm>
            <a:off x="762000" y="625475"/>
            <a:ext cx="7772400" cy="822325"/>
          </a:xfrm>
          <a:prstGeom prst="rect">
            <a:avLst/>
          </a:prstGeom>
          <a:noFill/>
          <a:ln w="9525">
            <a:noFill/>
            <a:miter lim="800000"/>
            <a:headEnd/>
            <a:tailEnd/>
          </a:ln>
        </p:spPr>
        <p:txBody>
          <a:bodyPr anchor="b"/>
          <a:lstStyle/>
          <a:p>
            <a:pPr algn="ctr"/>
            <a:r>
              <a:rPr lang="en-US" sz="3600" b="1" dirty="0">
                <a:solidFill>
                  <a:schemeClr val="tx2"/>
                </a:solidFill>
                <a:latin typeface="Tahoma" pitchFamily="34" charset="0"/>
              </a:rPr>
              <a:t>Examples of Crossed Transactions on the Job</a:t>
            </a:r>
          </a:p>
        </p:txBody>
      </p:sp>
      <p:sp>
        <p:nvSpPr>
          <p:cNvPr id="33841" name="Line 80"/>
          <p:cNvSpPr>
            <a:spLocks noChangeShapeType="1"/>
          </p:cNvSpPr>
          <p:nvPr/>
        </p:nvSpPr>
        <p:spPr bwMode="auto">
          <a:xfrm>
            <a:off x="3048000" y="1828800"/>
            <a:ext cx="0" cy="4800600"/>
          </a:xfrm>
          <a:prstGeom prst="line">
            <a:avLst/>
          </a:prstGeom>
          <a:noFill/>
          <a:ln w="9525">
            <a:solidFill>
              <a:schemeClr val="tx1"/>
            </a:solidFill>
            <a:round/>
            <a:headEnd/>
            <a:tailEnd/>
          </a:ln>
        </p:spPr>
        <p:txBody>
          <a:bodyPr/>
          <a:lstStyle/>
          <a:p>
            <a:endParaRPr lang="en-US" dirty="0"/>
          </a:p>
        </p:txBody>
      </p:sp>
      <p:sp>
        <p:nvSpPr>
          <p:cNvPr id="33842" name="Line 81"/>
          <p:cNvSpPr>
            <a:spLocks noChangeShapeType="1"/>
          </p:cNvSpPr>
          <p:nvPr/>
        </p:nvSpPr>
        <p:spPr bwMode="auto">
          <a:xfrm>
            <a:off x="6677025" y="1828800"/>
            <a:ext cx="0" cy="480060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4"/>
          <p:cNvSpPr>
            <a:spLocks noGrp="1"/>
          </p:cNvSpPr>
          <p:nvPr>
            <p:ph type="sldNum" sz="quarter" idx="12"/>
          </p:nvPr>
        </p:nvSpPr>
        <p:spPr>
          <a:noFill/>
        </p:spPr>
        <p:txBody>
          <a:bodyPr/>
          <a:lstStyle/>
          <a:p>
            <a:fld id="{83D93292-999B-4365-BC7E-A03D88EAD36C}" type="slidenum">
              <a:rPr lang="en-US" smtClean="0">
                <a:latin typeface="Arial" charset="0"/>
              </a:rPr>
              <a:pPr/>
              <a:t>11</a:t>
            </a:fld>
            <a:endParaRPr lang="en-US" dirty="0" smtClean="0">
              <a:latin typeface="Arial" charset="0"/>
            </a:endParaRPr>
          </a:p>
        </p:txBody>
      </p:sp>
      <p:sp>
        <p:nvSpPr>
          <p:cNvPr id="35842" name="Rectangle 2"/>
          <p:cNvSpPr>
            <a:spLocks noGrp="1" noChangeArrowheads="1"/>
          </p:cNvSpPr>
          <p:nvPr>
            <p:ph type="title"/>
          </p:nvPr>
        </p:nvSpPr>
        <p:spPr>
          <a:xfrm>
            <a:off x="685800" y="1006475"/>
            <a:ext cx="7772400" cy="822325"/>
          </a:xfrm>
        </p:spPr>
        <p:txBody>
          <a:bodyPr/>
          <a:lstStyle/>
          <a:p>
            <a:pPr eaLnBrk="1" hangingPunct="1"/>
            <a:r>
              <a:rPr lang="en-US" sz="3600" dirty="0" smtClean="0"/>
              <a:t>Examples of Ulterior Transactions</a:t>
            </a:r>
            <a:r>
              <a:rPr lang="en-US" sz="2000" b="0" dirty="0" smtClean="0"/>
              <a:t> </a:t>
            </a:r>
            <a:br>
              <a:rPr lang="en-US" sz="2000" b="0" dirty="0" smtClean="0"/>
            </a:br>
            <a:endParaRPr lang="en-US" sz="2000" b="0" dirty="0" smtClean="0"/>
          </a:p>
        </p:txBody>
      </p:sp>
      <p:sp>
        <p:nvSpPr>
          <p:cNvPr id="35843" name="Oval 3"/>
          <p:cNvSpPr>
            <a:spLocks noChangeArrowheads="1"/>
          </p:cNvSpPr>
          <p:nvPr/>
        </p:nvSpPr>
        <p:spPr bwMode="auto">
          <a:xfrm>
            <a:off x="1600200" y="38862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5844" name="Oval 4"/>
          <p:cNvSpPr>
            <a:spLocks noChangeArrowheads="1"/>
          </p:cNvSpPr>
          <p:nvPr/>
        </p:nvSpPr>
        <p:spPr bwMode="auto">
          <a:xfrm>
            <a:off x="3352800" y="38862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5845" name="Oval 5"/>
          <p:cNvSpPr>
            <a:spLocks noChangeArrowheads="1"/>
          </p:cNvSpPr>
          <p:nvPr/>
        </p:nvSpPr>
        <p:spPr bwMode="auto">
          <a:xfrm>
            <a:off x="3352800" y="46482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5846" name="Oval 6"/>
          <p:cNvSpPr>
            <a:spLocks noChangeArrowheads="1"/>
          </p:cNvSpPr>
          <p:nvPr/>
        </p:nvSpPr>
        <p:spPr bwMode="auto">
          <a:xfrm>
            <a:off x="3352800" y="54102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5847" name="Oval 7"/>
          <p:cNvSpPr>
            <a:spLocks noChangeArrowheads="1"/>
          </p:cNvSpPr>
          <p:nvPr/>
        </p:nvSpPr>
        <p:spPr bwMode="auto">
          <a:xfrm>
            <a:off x="1600200" y="54102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5848" name="Oval 8"/>
          <p:cNvSpPr>
            <a:spLocks noChangeArrowheads="1"/>
          </p:cNvSpPr>
          <p:nvPr/>
        </p:nvSpPr>
        <p:spPr bwMode="auto">
          <a:xfrm>
            <a:off x="1600200" y="46482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5849" name="Oval 10"/>
          <p:cNvSpPr>
            <a:spLocks noChangeArrowheads="1"/>
          </p:cNvSpPr>
          <p:nvPr/>
        </p:nvSpPr>
        <p:spPr bwMode="auto">
          <a:xfrm>
            <a:off x="5486400" y="3810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5850" name="Oval 11"/>
          <p:cNvSpPr>
            <a:spLocks noChangeArrowheads="1"/>
          </p:cNvSpPr>
          <p:nvPr/>
        </p:nvSpPr>
        <p:spPr bwMode="auto">
          <a:xfrm>
            <a:off x="7162800" y="3810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5851" name="Oval 12"/>
          <p:cNvSpPr>
            <a:spLocks noChangeArrowheads="1"/>
          </p:cNvSpPr>
          <p:nvPr/>
        </p:nvSpPr>
        <p:spPr bwMode="auto">
          <a:xfrm>
            <a:off x="7162800" y="4572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5852" name="Oval 13"/>
          <p:cNvSpPr>
            <a:spLocks noChangeArrowheads="1"/>
          </p:cNvSpPr>
          <p:nvPr/>
        </p:nvSpPr>
        <p:spPr bwMode="auto">
          <a:xfrm>
            <a:off x="7162800" y="5334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5853" name="Oval 14"/>
          <p:cNvSpPr>
            <a:spLocks noChangeArrowheads="1"/>
          </p:cNvSpPr>
          <p:nvPr/>
        </p:nvSpPr>
        <p:spPr bwMode="auto">
          <a:xfrm>
            <a:off x="5486400" y="5334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5854" name="Oval 15"/>
          <p:cNvSpPr>
            <a:spLocks noChangeArrowheads="1"/>
          </p:cNvSpPr>
          <p:nvPr/>
        </p:nvSpPr>
        <p:spPr bwMode="auto">
          <a:xfrm>
            <a:off x="5486400" y="45720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5855" name="Line 17"/>
          <p:cNvSpPr>
            <a:spLocks noChangeShapeType="1"/>
          </p:cNvSpPr>
          <p:nvPr/>
        </p:nvSpPr>
        <p:spPr bwMode="auto">
          <a:xfrm>
            <a:off x="5029200" y="1905000"/>
            <a:ext cx="0" cy="4572000"/>
          </a:xfrm>
          <a:prstGeom prst="line">
            <a:avLst/>
          </a:prstGeom>
          <a:noFill/>
          <a:ln w="9525">
            <a:solidFill>
              <a:schemeClr val="tx1"/>
            </a:solidFill>
            <a:round/>
            <a:headEnd/>
            <a:tailEnd/>
          </a:ln>
        </p:spPr>
        <p:txBody>
          <a:bodyPr/>
          <a:lstStyle/>
          <a:p>
            <a:endParaRPr lang="en-US" dirty="0"/>
          </a:p>
        </p:txBody>
      </p:sp>
      <p:sp>
        <p:nvSpPr>
          <p:cNvPr id="35856" name="Text Box 18"/>
          <p:cNvSpPr txBox="1">
            <a:spLocks noChangeArrowheads="1"/>
          </p:cNvSpPr>
          <p:nvPr/>
        </p:nvSpPr>
        <p:spPr bwMode="auto">
          <a:xfrm>
            <a:off x="990600" y="2028825"/>
            <a:ext cx="4114800" cy="830997"/>
          </a:xfrm>
          <a:prstGeom prst="rect">
            <a:avLst/>
          </a:prstGeom>
          <a:noFill/>
          <a:ln w="9525">
            <a:noFill/>
            <a:miter lim="800000"/>
            <a:headEnd/>
            <a:tailEnd/>
          </a:ln>
        </p:spPr>
        <p:txBody>
          <a:bodyPr>
            <a:spAutoFit/>
          </a:bodyPr>
          <a:lstStyle/>
          <a:p>
            <a:pPr marL="457200" indent="-457200">
              <a:lnSpc>
                <a:spcPct val="80000"/>
              </a:lnSpc>
              <a:buFontTx/>
              <a:buAutoNum type="arabicParenBoth"/>
            </a:pPr>
            <a:r>
              <a:rPr lang="en-US" sz="1200" b="1" dirty="0" smtClean="0">
                <a:solidFill>
                  <a:srgbClr val="704B02"/>
                </a:solidFill>
                <a:latin typeface="Tahoma" pitchFamily="34" charset="0"/>
              </a:rPr>
              <a:t>RMA: </a:t>
            </a:r>
            <a:r>
              <a:rPr lang="en-US" sz="1200" b="1" dirty="0">
                <a:solidFill>
                  <a:srgbClr val="704B02"/>
                </a:solidFill>
                <a:latin typeface="Tahoma" pitchFamily="34" charset="0"/>
              </a:rPr>
              <a:t>“SORRY, THE </a:t>
            </a:r>
            <a:r>
              <a:rPr lang="en-US" sz="1200" b="1" dirty="0" smtClean="0">
                <a:solidFill>
                  <a:srgbClr val="704B02"/>
                </a:solidFill>
                <a:latin typeface="Tahoma" pitchFamily="34" charset="0"/>
              </a:rPr>
              <a:t>PROJECTIONS WON’T </a:t>
            </a:r>
            <a:r>
              <a:rPr lang="en-US" sz="1200" b="1" dirty="0">
                <a:solidFill>
                  <a:srgbClr val="704B02"/>
                </a:solidFill>
                <a:latin typeface="Tahoma" pitchFamily="34" charset="0"/>
              </a:rPr>
              <a:t>BE READY FOR TOMORROW’S </a:t>
            </a:r>
            <a:r>
              <a:rPr lang="en-US" sz="1200" b="1" dirty="0" smtClean="0">
                <a:solidFill>
                  <a:srgbClr val="704B02"/>
                </a:solidFill>
                <a:latin typeface="Tahoma" pitchFamily="34" charset="0"/>
              </a:rPr>
              <a:t>DEADLINE</a:t>
            </a:r>
            <a:r>
              <a:rPr lang="en-US" sz="1200" b="1" dirty="0">
                <a:solidFill>
                  <a:srgbClr val="704B02"/>
                </a:solidFill>
                <a:latin typeface="Tahoma" pitchFamily="34" charset="0"/>
              </a:rPr>
              <a:t>.”</a:t>
            </a:r>
          </a:p>
          <a:p>
            <a:pPr marL="457200" indent="-457200">
              <a:lnSpc>
                <a:spcPct val="80000"/>
              </a:lnSpc>
              <a:buFontTx/>
              <a:buAutoNum type="arabicParenBoth"/>
            </a:pPr>
            <a:endParaRPr lang="en-US" sz="1200" b="1" dirty="0">
              <a:solidFill>
                <a:srgbClr val="704B02"/>
              </a:solidFill>
              <a:latin typeface="Tahoma" pitchFamily="34" charset="0"/>
            </a:endParaRPr>
          </a:p>
          <a:p>
            <a:pPr marL="457200" indent="-457200">
              <a:lnSpc>
                <a:spcPct val="80000"/>
              </a:lnSpc>
              <a:buFontTx/>
              <a:buAutoNum type="arabicParenBoth"/>
            </a:pPr>
            <a:r>
              <a:rPr lang="en-US" sz="1200" b="1" dirty="0">
                <a:solidFill>
                  <a:srgbClr val="704B02"/>
                </a:solidFill>
                <a:latin typeface="Tahoma" pitchFamily="34" charset="0"/>
              </a:rPr>
              <a:t>SECTOR MANAGER: “IT’S O.K.  </a:t>
            </a:r>
            <a:r>
              <a:rPr lang="en-US" sz="1200" b="1" dirty="0" smtClean="0">
                <a:solidFill>
                  <a:srgbClr val="704B02"/>
                </a:solidFill>
                <a:latin typeface="Tahoma" pitchFamily="34" charset="0"/>
              </a:rPr>
              <a:t>I’LL CALL THE CAO AND EXPLAIN WHY”</a:t>
            </a:r>
            <a:endParaRPr lang="en-US" sz="1200" b="1" dirty="0">
              <a:solidFill>
                <a:srgbClr val="704B02"/>
              </a:solidFill>
              <a:latin typeface="Tahoma" pitchFamily="34" charset="0"/>
            </a:endParaRPr>
          </a:p>
        </p:txBody>
      </p:sp>
      <p:sp>
        <p:nvSpPr>
          <p:cNvPr id="35857" name="Text Box 20"/>
          <p:cNvSpPr txBox="1">
            <a:spLocks noChangeArrowheads="1"/>
          </p:cNvSpPr>
          <p:nvPr/>
        </p:nvSpPr>
        <p:spPr bwMode="auto">
          <a:xfrm>
            <a:off x="2743200" y="4267200"/>
            <a:ext cx="457200" cy="274638"/>
          </a:xfrm>
          <a:prstGeom prst="rect">
            <a:avLst/>
          </a:prstGeom>
          <a:noFill/>
          <a:ln w="9525">
            <a:noFill/>
            <a:miter lim="800000"/>
            <a:headEnd/>
            <a:tailEnd/>
          </a:ln>
        </p:spPr>
        <p:txBody>
          <a:bodyPr/>
          <a:lstStyle/>
          <a:p>
            <a:pPr algn="ctr">
              <a:spcBef>
                <a:spcPct val="20000"/>
              </a:spcBef>
            </a:pPr>
            <a:r>
              <a:rPr lang="en-US" sz="1000" b="1" dirty="0">
                <a:solidFill>
                  <a:schemeClr val="tx2"/>
                </a:solidFill>
                <a:latin typeface="Tahoma" pitchFamily="34" charset="0"/>
              </a:rPr>
              <a:t>(1)</a:t>
            </a:r>
          </a:p>
        </p:txBody>
      </p:sp>
      <p:sp>
        <p:nvSpPr>
          <p:cNvPr id="35858" name="Text Box 21"/>
          <p:cNvSpPr txBox="1">
            <a:spLocks noChangeArrowheads="1"/>
          </p:cNvSpPr>
          <p:nvPr/>
        </p:nvSpPr>
        <p:spPr bwMode="auto">
          <a:xfrm>
            <a:off x="2514600" y="5364163"/>
            <a:ext cx="457200" cy="274637"/>
          </a:xfrm>
          <a:prstGeom prst="rect">
            <a:avLst/>
          </a:prstGeom>
          <a:noFill/>
          <a:ln w="9525">
            <a:noFill/>
            <a:miter lim="800000"/>
            <a:headEnd/>
            <a:tailEnd/>
          </a:ln>
        </p:spPr>
        <p:txBody>
          <a:bodyPr>
            <a:spAutoFit/>
          </a:bodyPr>
          <a:lstStyle/>
          <a:p>
            <a:pPr algn="ctr"/>
            <a:r>
              <a:rPr lang="en-US" sz="1200" b="1" dirty="0"/>
              <a:t>(2)</a:t>
            </a:r>
          </a:p>
        </p:txBody>
      </p:sp>
      <p:sp>
        <p:nvSpPr>
          <p:cNvPr id="35859" name="Text Box 23"/>
          <p:cNvSpPr txBox="1">
            <a:spLocks noChangeArrowheads="1"/>
          </p:cNvSpPr>
          <p:nvPr/>
        </p:nvSpPr>
        <p:spPr bwMode="auto">
          <a:xfrm>
            <a:off x="5105400" y="2028825"/>
            <a:ext cx="3505200" cy="978729"/>
          </a:xfrm>
          <a:prstGeom prst="rect">
            <a:avLst/>
          </a:prstGeom>
          <a:noFill/>
          <a:ln w="9525">
            <a:noFill/>
            <a:miter lim="800000"/>
            <a:headEnd/>
            <a:tailEnd/>
          </a:ln>
        </p:spPr>
        <p:txBody>
          <a:bodyPr>
            <a:spAutoFit/>
          </a:bodyPr>
          <a:lstStyle/>
          <a:p>
            <a:pPr marL="457200" indent="-457200">
              <a:lnSpc>
                <a:spcPct val="80000"/>
              </a:lnSpc>
              <a:buFontTx/>
              <a:buAutoNum type="arabicParenBoth"/>
            </a:pPr>
            <a:r>
              <a:rPr lang="en-US" sz="1200" b="1" dirty="0" smtClean="0">
                <a:solidFill>
                  <a:srgbClr val="704B02"/>
                </a:solidFill>
                <a:latin typeface="Tahoma" pitchFamily="34" charset="0"/>
              </a:rPr>
              <a:t>RMA: “WHY CAN’T I HAVE A LAPTOP SO I CAN WORK FROM HOME?”</a:t>
            </a:r>
            <a:endParaRPr lang="en-US" sz="1200" b="1" dirty="0">
              <a:solidFill>
                <a:srgbClr val="704B02"/>
              </a:solidFill>
              <a:latin typeface="Tahoma" pitchFamily="34" charset="0"/>
            </a:endParaRPr>
          </a:p>
          <a:p>
            <a:pPr marL="457200" indent="-457200">
              <a:lnSpc>
                <a:spcPct val="80000"/>
              </a:lnSpc>
              <a:buFontTx/>
              <a:buAutoNum type="arabicParenBoth"/>
            </a:pPr>
            <a:endParaRPr lang="en-US" sz="1200" b="1" dirty="0">
              <a:solidFill>
                <a:srgbClr val="704B02"/>
              </a:solidFill>
              <a:latin typeface="Tahoma" pitchFamily="34" charset="0"/>
            </a:endParaRPr>
          </a:p>
          <a:p>
            <a:pPr marL="457200" indent="-457200">
              <a:lnSpc>
                <a:spcPct val="80000"/>
              </a:lnSpc>
              <a:buFontTx/>
              <a:buAutoNum type="arabicParenBoth"/>
            </a:pPr>
            <a:r>
              <a:rPr lang="en-US" sz="1200" b="1" dirty="0" smtClean="0">
                <a:solidFill>
                  <a:srgbClr val="704B02"/>
                </a:solidFill>
                <a:latin typeface="Tahoma" pitchFamily="34" charset="0"/>
              </a:rPr>
              <a:t>IT SPECIALIST: “I DON’T SEE THAT AS A PROBLEM, LET ME CALL MY MANAGER AND SEE WHAT I CAN DO”</a:t>
            </a:r>
            <a:endParaRPr lang="en-US" sz="1200" b="1" dirty="0">
              <a:solidFill>
                <a:srgbClr val="704B02"/>
              </a:solidFill>
              <a:latin typeface="Tahoma" pitchFamily="34" charset="0"/>
            </a:endParaRPr>
          </a:p>
        </p:txBody>
      </p:sp>
      <p:sp>
        <p:nvSpPr>
          <p:cNvPr id="35860" name="Text Box 49"/>
          <p:cNvSpPr txBox="1">
            <a:spLocks noChangeArrowheads="1"/>
          </p:cNvSpPr>
          <p:nvPr/>
        </p:nvSpPr>
        <p:spPr bwMode="auto">
          <a:xfrm>
            <a:off x="6553200" y="4843463"/>
            <a:ext cx="457200" cy="274637"/>
          </a:xfrm>
          <a:prstGeom prst="rect">
            <a:avLst/>
          </a:prstGeom>
          <a:noFill/>
          <a:ln w="9525">
            <a:noFill/>
            <a:miter lim="800000"/>
            <a:headEnd/>
            <a:tailEnd/>
          </a:ln>
        </p:spPr>
        <p:txBody>
          <a:bodyPr>
            <a:spAutoFit/>
          </a:bodyPr>
          <a:lstStyle/>
          <a:p>
            <a:pPr algn="ctr"/>
            <a:r>
              <a:rPr lang="en-US" sz="1200" b="1" dirty="0"/>
              <a:t>(2)</a:t>
            </a:r>
          </a:p>
        </p:txBody>
      </p:sp>
      <p:sp>
        <p:nvSpPr>
          <p:cNvPr id="35861" name="Text Box 50"/>
          <p:cNvSpPr txBox="1">
            <a:spLocks noChangeArrowheads="1"/>
          </p:cNvSpPr>
          <p:nvPr/>
        </p:nvSpPr>
        <p:spPr bwMode="auto">
          <a:xfrm>
            <a:off x="6781800" y="4600575"/>
            <a:ext cx="457200" cy="274638"/>
          </a:xfrm>
          <a:prstGeom prst="rect">
            <a:avLst/>
          </a:prstGeom>
          <a:noFill/>
          <a:ln w="9525">
            <a:noFill/>
            <a:miter lim="800000"/>
            <a:headEnd/>
            <a:tailEnd/>
          </a:ln>
        </p:spPr>
        <p:txBody>
          <a:bodyPr>
            <a:spAutoFit/>
          </a:bodyPr>
          <a:lstStyle/>
          <a:p>
            <a:pPr algn="ctr"/>
            <a:r>
              <a:rPr lang="en-US" sz="1200" b="1" dirty="0"/>
              <a:t>(1)</a:t>
            </a:r>
          </a:p>
        </p:txBody>
      </p:sp>
      <p:sp>
        <p:nvSpPr>
          <p:cNvPr id="35862" name="Text Box 52"/>
          <p:cNvSpPr txBox="1">
            <a:spLocks noChangeArrowheads="1"/>
          </p:cNvSpPr>
          <p:nvPr/>
        </p:nvSpPr>
        <p:spPr bwMode="auto">
          <a:xfrm>
            <a:off x="2971800" y="5135563"/>
            <a:ext cx="457200" cy="274637"/>
          </a:xfrm>
          <a:prstGeom prst="rect">
            <a:avLst/>
          </a:prstGeom>
          <a:noFill/>
          <a:ln w="9525">
            <a:noFill/>
            <a:miter lim="800000"/>
            <a:headEnd/>
            <a:tailEnd/>
          </a:ln>
        </p:spPr>
        <p:txBody>
          <a:bodyPr>
            <a:spAutoFit/>
          </a:bodyPr>
          <a:lstStyle/>
          <a:p>
            <a:pPr algn="ctr"/>
            <a:r>
              <a:rPr lang="en-US" sz="1200" b="1" dirty="0"/>
              <a:t>(2)</a:t>
            </a:r>
          </a:p>
        </p:txBody>
      </p:sp>
      <p:sp>
        <p:nvSpPr>
          <p:cNvPr id="35863" name="Text Box 53"/>
          <p:cNvSpPr txBox="1">
            <a:spLocks noChangeArrowheads="1"/>
          </p:cNvSpPr>
          <p:nvPr/>
        </p:nvSpPr>
        <p:spPr bwMode="auto">
          <a:xfrm>
            <a:off x="2286000" y="4572000"/>
            <a:ext cx="457200" cy="274638"/>
          </a:xfrm>
          <a:prstGeom prst="rect">
            <a:avLst/>
          </a:prstGeom>
          <a:noFill/>
          <a:ln w="9525">
            <a:noFill/>
            <a:miter lim="800000"/>
            <a:headEnd/>
            <a:tailEnd/>
          </a:ln>
        </p:spPr>
        <p:txBody>
          <a:bodyPr>
            <a:spAutoFit/>
          </a:bodyPr>
          <a:lstStyle/>
          <a:p>
            <a:pPr algn="ctr"/>
            <a:r>
              <a:rPr lang="en-US" sz="1200" b="1" dirty="0"/>
              <a:t>(1)</a:t>
            </a:r>
          </a:p>
        </p:txBody>
      </p:sp>
      <p:sp>
        <p:nvSpPr>
          <p:cNvPr id="35864" name="Line 56"/>
          <p:cNvSpPr>
            <a:spLocks noChangeShapeType="1"/>
          </p:cNvSpPr>
          <p:nvPr/>
        </p:nvSpPr>
        <p:spPr bwMode="auto">
          <a:xfrm>
            <a:off x="2362200" y="5105400"/>
            <a:ext cx="990600" cy="0"/>
          </a:xfrm>
          <a:prstGeom prst="line">
            <a:avLst/>
          </a:prstGeom>
          <a:noFill/>
          <a:ln w="9525">
            <a:solidFill>
              <a:srgbClr val="704B02"/>
            </a:solidFill>
            <a:round/>
            <a:headEnd/>
            <a:tailEnd type="triangle" w="med" len="med"/>
          </a:ln>
        </p:spPr>
        <p:txBody>
          <a:bodyPr/>
          <a:lstStyle/>
          <a:p>
            <a:endParaRPr lang="en-US" dirty="0"/>
          </a:p>
        </p:txBody>
      </p:sp>
      <p:sp>
        <p:nvSpPr>
          <p:cNvPr id="35865" name="Line 58"/>
          <p:cNvSpPr>
            <a:spLocks noChangeShapeType="1"/>
          </p:cNvSpPr>
          <p:nvPr/>
        </p:nvSpPr>
        <p:spPr bwMode="auto">
          <a:xfrm flipH="1">
            <a:off x="2362200" y="4953000"/>
            <a:ext cx="990600" cy="0"/>
          </a:xfrm>
          <a:prstGeom prst="line">
            <a:avLst/>
          </a:prstGeom>
          <a:noFill/>
          <a:ln w="9525">
            <a:solidFill>
              <a:srgbClr val="704B02"/>
            </a:solidFill>
            <a:round/>
            <a:headEnd/>
            <a:tailEnd type="triangle" w="med" len="med"/>
          </a:ln>
        </p:spPr>
        <p:txBody>
          <a:bodyPr/>
          <a:lstStyle/>
          <a:p>
            <a:endParaRPr lang="en-US" dirty="0"/>
          </a:p>
        </p:txBody>
      </p:sp>
      <p:sp>
        <p:nvSpPr>
          <p:cNvPr id="35866" name="Line 60"/>
          <p:cNvSpPr>
            <a:spLocks noChangeShapeType="1"/>
          </p:cNvSpPr>
          <p:nvPr/>
        </p:nvSpPr>
        <p:spPr bwMode="auto">
          <a:xfrm flipV="1">
            <a:off x="2209800" y="4191000"/>
            <a:ext cx="1143000" cy="1295400"/>
          </a:xfrm>
          <a:prstGeom prst="line">
            <a:avLst/>
          </a:prstGeom>
          <a:noFill/>
          <a:ln w="38100" cmpd="dbl">
            <a:solidFill>
              <a:srgbClr val="704B02"/>
            </a:solidFill>
            <a:round/>
            <a:headEnd/>
            <a:tailEnd type="triangle" w="med" len="med"/>
          </a:ln>
        </p:spPr>
        <p:txBody>
          <a:bodyPr/>
          <a:lstStyle/>
          <a:p>
            <a:endParaRPr lang="en-US" dirty="0"/>
          </a:p>
        </p:txBody>
      </p:sp>
      <p:sp>
        <p:nvSpPr>
          <p:cNvPr id="35867" name="Line 61"/>
          <p:cNvSpPr>
            <a:spLocks noChangeShapeType="1"/>
          </p:cNvSpPr>
          <p:nvPr/>
        </p:nvSpPr>
        <p:spPr bwMode="auto">
          <a:xfrm flipH="1">
            <a:off x="2362200" y="4495800"/>
            <a:ext cx="1066800" cy="1219200"/>
          </a:xfrm>
          <a:prstGeom prst="line">
            <a:avLst/>
          </a:prstGeom>
          <a:noFill/>
          <a:ln w="38100" cmpd="dbl">
            <a:solidFill>
              <a:srgbClr val="704B02"/>
            </a:solidFill>
            <a:round/>
            <a:headEnd/>
            <a:tailEnd type="triangle" w="med" len="med"/>
          </a:ln>
        </p:spPr>
        <p:txBody>
          <a:bodyPr/>
          <a:lstStyle/>
          <a:p>
            <a:endParaRPr lang="en-US" dirty="0"/>
          </a:p>
        </p:txBody>
      </p:sp>
      <p:sp>
        <p:nvSpPr>
          <p:cNvPr id="35868" name="Line 62"/>
          <p:cNvSpPr>
            <a:spLocks noChangeShapeType="1"/>
          </p:cNvSpPr>
          <p:nvPr/>
        </p:nvSpPr>
        <p:spPr bwMode="auto">
          <a:xfrm>
            <a:off x="6248400" y="4876800"/>
            <a:ext cx="914400" cy="0"/>
          </a:xfrm>
          <a:prstGeom prst="line">
            <a:avLst/>
          </a:prstGeom>
          <a:noFill/>
          <a:ln w="9525">
            <a:solidFill>
              <a:srgbClr val="704B02"/>
            </a:solidFill>
            <a:round/>
            <a:headEnd/>
            <a:tailEnd type="triangle" w="med" len="med"/>
          </a:ln>
        </p:spPr>
        <p:txBody>
          <a:bodyPr/>
          <a:lstStyle/>
          <a:p>
            <a:endParaRPr lang="en-US" dirty="0"/>
          </a:p>
        </p:txBody>
      </p:sp>
      <p:sp>
        <p:nvSpPr>
          <p:cNvPr id="35869" name="Line 63"/>
          <p:cNvSpPr>
            <a:spLocks noChangeShapeType="1"/>
          </p:cNvSpPr>
          <p:nvPr/>
        </p:nvSpPr>
        <p:spPr bwMode="auto">
          <a:xfrm flipH="1">
            <a:off x="6172200" y="5105400"/>
            <a:ext cx="990600" cy="0"/>
          </a:xfrm>
          <a:prstGeom prst="line">
            <a:avLst/>
          </a:prstGeom>
          <a:noFill/>
          <a:ln w="9525">
            <a:solidFill>
              <a:srgbClr val="704B02"/>
            </a:solidFill>
            <a:round/>
            <a:headEnd/>
            <a:tailEnd type="triangle" w="med" len="med"/>
          </a:ln>
        </p:spPr>
        <p:txBody>
          <a:bodyPr/>
          <a:lstStyle/>
          <a:p>
            <a:endParaRPr lang="en-US" dirty="0"/>
          </a:p>
        </p:txBody>
      </p:sp>
      <p:sp>
        <p:nvSpPr>
          <p:cNvPr id="35870" name="Line 64"/>
          <p:cNvSpPr>
            <a:spLocks noChangeShapeType="1"/>
          </p:cNvSpPr>
          <p:nvPr/>
        </p:nvSpPr>
        <p:spPr bwMode="auto">
          <a:xfrm>
            <a:off x="6248400" y="5029200"/>
            <a:ext cx="914400" cy="609600"/>
          </a:xfrm>
          <a:prstGeom prst="line">
            <a:avLst/>
          </a:prstGeom>
          <a:noFill/>
          <a:ln w="38100" cmpd="dbl">
            <a:solidFill>
              <a:srgbClr val="704B02"/>
            </a:solidFill>
            <a:round/>
            <a:headEnd/>
            <a:tailEnd type="triangle" w="med" len="med"/>
          </a:ln>
        </p:spPr>
        <p:txBody>
          <a:bodyPr/>
          <a:lstStyle/>
          <a:p>
            <a:endParaRPr lang="en-US" dirty="0"/>
          </a:p>
        </p:txBody>
      </p:sp>
      <p:sp>
        <p:nvSpPr>
          <p:cNvPr id="35871" name="Line 65"/>
          <p:cNvSpPr>
            <a:spLocks noChangeShapeType="1"/>
          </p:cNvSpPr>
          <p:nvPr/>
        </p:nvSpPr>
        <p:spPr bwMode="auto">
          <a:xfrm flipH="1" flipV="1">
            <a:off x="6172200" y="5181600"/>
            <a:ext cx="1143000" cy="838200"/>
          </a:xfrm>
          <a:prstGeom prst="line">
            <a:avLst/>
          </a:prstGeom>
          <a:noFill/>
          <a:ln w="38100" cmpd="dbl">
            <a:solidFill>
              <a:srgbClr val="704B02"/>
            </a:solidFill>
            <a:round/>
            <a:headEnd/>
            <a:tailEnd type="triangle" w="med" len="med"/>
          </a:ln>
        </p:spPr>
        <p:txBody>
          <a:bodyPr/>
          <a:lstStyle/>
          <a:p>
            <a:endParaRPr lang="en-US" dirty="0"/>
          </a:p>
        </p:txBody>
      </p:sp>
      <p:sp>
        <p:nvSpPr>
          <p:cNvPr id="35872" name="Text Box 66"/>
          <p:cNvSpPr txBox="1">
            <a:spLocks noChangeArrowheads="1"/>
          </p:cNvSpPr>
          <p:nvPr/>
        </p:nvSpPr>
        <p:spPr bwMode="auto">
          <a:xfrm>
            <a:off x="6705600" y="5757863"/>
            <a:ext cx="457200" cy="274637"/>
          </a:xfrm>
          <a:prstGeom prst="rect">
            <a:avLst/>
          </a:prstGeom>
          <a:noFill/>
          <a:ln w="9525">
            <a:noFill/>
            <a:miter lim="800000"/>
            <a:headEnd/>
            <a:tailEnd/>
          </a:ln>
        </p:spPr>
        <p:txBody>
          <a:bodyPr>
            <a:spAutoFit/>
          </a:bodyPr>
          <a:lstStyle/>
          <a:p>
            <a:pPr algn="ctr"/>
            <a:r>
              <a:rPr lang="en-US" sz="1200" b="1" dirty="0"/>
              <a:t>(2)</a:t>
            </a:r>
          </a:p>
        </p:txBody>
      </p:sp>
      <p:sp>
        <p:nvSpPr>
          <p:cNvPr id="35873" name="Text Box 67"/>
          <p:cNvSpPr txBox="1">
            <a:spLocks noChangeArrowheads="1"/>
          </p:cNvSpPr>
          <p:nvPr/>
        </p:nvSpPr>
        <p:spPr bwMode="auto">
          <a:xfrm>
            <a:off x="6705600" y="5133975"/>
            <a:ext cx="457200" cy="274638"/>
          </a:xfrm>
          <a:prstGeom prst="rect">
            <a:avLst/>
          </a:prstGeom>
          <a:noFill/>
          <a:ln w="9525">
            <a:noFill/>
            <a:miter lim="800000"/>
            <a:headEnd/>
            <a:tailEnd/>
          </a:ln>
        </p:spPr>
        <p:txBody>
          <a:bodyPr>
            <a:spAutoFit/>
          </a:bodyPr>
          <a:lstStyle/>
          <a:p>
            <a:pPr algn="ctr"/>
            <a:r>
              <a:rPr lang="en-US" sz="1200" b="1" dirty="0"/>
              <a:t>(1)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p:cNvSpPr>
            <a:spLocks noGrp="1"/>
          </p:cNvSpPr>
          <p:nvPr>
            <p:ph type="sldNum" sz="quarter" idx="12"/>
          </p:nvPr>
        </p:nvSpPr>
        <p:spPr>
          <a:noFill/>
        </p:spPr>
        <p:txBody>
          <a:bodyPr/>
          <a:lstStyle/>
          <a:p>
            <a:fld id="{A45A0723-EB3F-4E07-B079-8098E3F60C26}" type="slidenum">
              <a:rPr lang="en-US" smtClean="0">
                <a:latin typeface="Arial" charset="0"/>
              </a:rPr>
              <a:pPr/>
              <a:t>12</a:t>
            </a:fld>
            <a:endParaRPr lang="en-US" dirty="0" smtClean="0">
              <a:latin typeface="Arial" charset="0"/>
            </a:endParaRPr>
          </a:p>
        </p:txBody>
      </p:sp>
      <p:sp>
        <p:nvSpPr>
          <p:cNvPr id="37890" name="Rectangle 2"/>
          <p:cNvSpPr>
            <a:spLocks noGrp="1" noChangeArrowheads="1"/>
          </p:cNvSpPr>
          <p:nvPr>
            <p:ph type="title"/>
          </p:nvPr>
        </p:nvSpPr>
        <p:spPr>
          <a:xfrm>
            <a:off x="685800" y="746125"/>
            <a:ext cx="8458200" cy="701675"/>
          </a:xfrm>
        </p:spPr>
        <p:txBody>
          <a:bodyPr/>
          <a:lstStyle/>
          <a:p>
            <a:pPr eaLnBrk="1" hangingPunct="1"/>
            <a:r>
              <a:rPr lang="en-US" sz="3600" dirty="0" smtClean="0"/>
              <a:t>Stroking</a:t>
            </a:r>
            <a:br>
              <a:rPr lang="en-US" sz="3600" dirty="0" smtClean="0"/>
            </a:br>
            <a:r>
              <a:rPr lang="en-US" sz="1900" i="1" dirty="0" smtClean="0"/>
              <a:t>The Types of Strokes You Seek Depend on Your Okayness</a:t>
            </a:r>
          </a:p>
        </p:txBody>
      </p:sp>
      <p:sp>
        <p:nvSpPr>
          <p:cNvPr id="37891" name="Text Box 16"/>
          <p:cNvSpPr txBox="1">
            <a:spLocks noChangeArrowheads="1"/>
          </p:cNvSpPr>
          <p:nvPr/>
        </p:nvSpPr>
        <p:spPr bwMode="auto">
          <a:xfrm>
            <a:off x="990600" y="2286000"/>
            <a:ext cx="2362200" cy="4260850"/>
          </a:xfrm>
          <a:prstGeom prst="rect">
            <a:avLst/>
          </a:prstGeom>
          <a:noFill/>
          <a:ln w="9525">
            <a:noFill/>
            <a:miter lim="800000"/>
            <a:headEnd/>
            <a:tailEnd/>
          </a:ln>
        </p:spPr>
        <p:txBody>
          <a:bodyPr>
            <a:spAutoFit/>
          </a:bodyPr>
          <a:lstStyle/>
          <a:p>
            <a:pPr algn="ctr"/>
            <a:endParaRPr lang="en-US" sz="1800" b="1" dirty="0"/>
          </a:p>
          <a:p>
            <a:pPr algn="ctr"/>
            <a:r>
              <a:rPr lang="en-US" sz="1200" b="1" dirty="0">
                <a:solidFill>
                  <a:schemeClr val="tx2"/>
                </a:solidFill>
                <a:latin typeface="Tahoma" pitchFamily="34" charset="0"/>
              </a:rPr>
              <a:t>PRAISE</a:t>
            </a:r>
          </a:p>
          <a:p>
            <a:pPr algn="ctr"/>
            <a:endParaRPr lang="en-US" sz="1400" b="1" dirty="0"/>
          </a:p>
          <a:p>
            <a:pPr algn="ctr"/>
            <a:r>
              <a:rPr lang="en-US" sz="1200" b="1" dirty="0">
                <a:solidFill>
                  <a:schemeClr val="tx2"/>
                </a:solidFill>
                <a:latin typeface="Tahoma" pitchFamily="34" charset="0"/>
              </a:rPr>
              <a:t>COMPLEMENTS</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RECOGNITION</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AFFECTION</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REWARDS</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SYMPATHY</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CONSOLATION</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SELF-SATISFACTION FROM JOB WELL DONE</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ALWAYS STRINGS ATTACHED &amp; THE STRINGS MODERATE</a:t>
            </a:r>
          </a:p>
          <a:p>
            <a:pPr algn="ctr"/>
            <a:endParaRPr lang="en-US" sz="1400" b="1" dirty="0">
              <a:solidFill>
                <a:schemeClr val="tx2"/>
              </a:solidFill>
              <a:latin typeface="Tahoma" pitchFamily="34" charset="0"/>
            </a:endParaRPr>
          </a:p>
        </p:txBody>
      </p:sp>
      <p:sp>
        <p:nvSpPr>
          <p:cNvPr id="37892" name="Text Box 37"/>
          <p:cNvSpPr txBox="1">
            <a:spLocks noChangeArrowheads="1"/>
          </p:cNvSpPr>
          <p:nvPr/>
        </p:nvSpPr>
        <p:spPr bwMode="auto">
          <a:xfrm>
            <a:off x="3810000" y="2209800"/>
            <a:ext cx="2362200" cy="4108450"/>
          </a:xfrm>
          <a:prstGeom prst="rect">
            <a:avLst/>
          </a:prstGeom>
          <a:noFill/>
          <a:ln w="9525">
            <a:noFill/>
            <a:miter lim="800000"/>
            <a:headEnd/>
            <a:tailEnd/>
          </a:ln>
        </p:spPr>
        <p:txBody>
          <a:bodyPr>
            <a:spAutoFit/>
          </a:bodyPr>
          <a:lstStyle/>
          <a:p>
            <a:pPr algn="ctr"/>
            <a:endParaRPr lang="en-US" sz="1200" b="1" dirty="0">
              <a:solidFill>
                <a:schemeClr val="tx2"/>
              </a:solidFill>
              <a:latin typeface="Tahoma" pitchFamily="34" charset="0"/>
            </a:endParaRP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PUT-DOWNS</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CRITICISM</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DEGRADING</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RIDICULE</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SCOLDING</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PUNISHMENT</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DISCOUNTING</a:t>
            </a:r>
          </a:p>
          <a:p>
            <a:pPr algn="ctr"/>
            <a:endParaRPr lang="en-US" sz="1200" b="1" dirty="0">
              <a:solidFill>
                <a:schemeClr val="tx2"/>
              </a:solidFill>
              <a:latin typeface="Tahoma" pitchFamily="34" charset="0"/>
            </a:endParaRPr>
          </a:p>
          <a:p>
            <a:pPr algn="ctr"/>
            <a:r>
              <a:rPr lang="en-US" sz="1200" b="1" dirty="0">
                <a:solidFill>
                  <a:schemeClr val="tx2"/>
                </a:solidFill>
                <a:latin typeface="Tahoma" pitchFamily="34" charset="0"/>
              </a:rPr>
              <a:t>ALWAYS STRINGS ATTACHED &amp; THE STRINGS HAVE SERIOUS CONSEQUENCES</a:t>
            </a:r>
          </a:p>
          <a:p>
            <a:pPr algn="ctr"/>
            <a:endParaRPr lang="en-US" sz="1200" b="1" dirty="0">
              <a:solidFill>
                <a:schemeClr val="tx2"/>
              </a:solidFill>
              <a:latin typeface="Tahoma" pitchFamily="34" charset="0"/>
            </a:endParaRPr>
          </a:p>
          <a:p>
            <a:pPr algn="ctr"/>
            <a:endParaRPr lang="en-US" sz="1200" b="1" dirty="0">
              <a:solidFill>
                <a:schemeClr val="tx2"/>
              </a:solidFill>
              <a:latin typeface="Tahoma" pitchFamily="34" charset="0"/>
            </a:endParaRPr>
          </a:p>
        </p:txBody>
      </p:sp>
      <p:sp>
        <p:nvSpPr>
          <p:cNvPr id="37893" name="Rectangle 43"/>
          <p:cNvSpPr>
            <a:spLocks noChangeArrowheads="1"/>
          </p:cNvSpPr>
          <p:nvPr/>
        </p:nvSpPr>
        <p:spPr bwMode="auto">
          <a:xfrm>
            <a:off x="1066800" y="1828800"/>
            <a:ext cx="2362200" cy="533400"/>
          </a:xfrm>
          <a:prstGeom prst="rect">
            <a:avLst/>
          </a:prstGeom>
          <a:gradFill rotWithShape="0">
            <a:gsLst>
              <a:gs pos="0">
                <a:srgbClr val="7E5502"/>
              </a:gs>
              <a:gs pos="50000">
                <a:srgbClr val="E0C172"/>
              </a:gs>
              <a:gs pos="100000">
                <a:srgbClr val="7E5502"/>
              </a:gs>
            </a:gsLst>
            <a:lin ang="18900000" scaled="1"/>
          </a:gradFill>
          <a:ln w="9525">
            <a:solidFill>
              <a:schemeClr val="tx1"/>
            </a:solidFill>
            <a:miter lim="800000"/>
            <a:headEnd/>
            <a:tailEnd/>
          </a:ln>
        </p:spPr>
        <p:txBody>
          <a:bodyPr wrap="none" anchor="ctr"/>
          <a:lstStyle/>
          <a:p>
            <a:pPr algn="ctr"/>
            <a:r>
              <a:rPr lang="en-US" sz="1800" b="1" dirty="0">
                <a:solidFill>
                  <a:srgbClr val="5A3D02"/>
                </a:solidFill>
                <a:latin typeface="Tahoma" pitchFamily="34" charset="0"/>
              </a:rPr>
              <a:t>POSITIVE</a:t>
            </a:r>
            <a:br>
              <a:rPr lang="en-US" sz="1800" b="1" dirty="0">
                <a:solidFill>
                  <a:srgbClr val="5A3D02"/>
                </a:solidFill>
                <a:latin typeface="Tahoma" pitchFamily="34" charset="0"/>
              </a:rPr>
            </a:br>
            <a:r>
              <a:rPr lang="en-US" sz="1800" b="1" dirty="0">
                <a:solidFill>
                  <a:srgbClr val="5A3D02"/>
                </a:solidFill>
                <a:latin typeface="Tahoma" pitchFamily="34" charset="0"/>
              </a:rPr>
              <a:t>STROKES</a:t>
            </a:r>
          </a:p>
        </p:txBody>
      </p:sp>
      <p:sp>
        <p:nvSpPr>
          <p:cNvPr id="37894" name="Rectangle 45"/>
          <p:cNvSpPr>
            <a:spLocks noChangeArrowheads="1"/>
          </p:cNvSpPr>
          <p:nvPr/>
        </p:nvSpPr>
        <p:spPr bwMode="auto">
          <a:xfrm>
            <a:off x="3810000" y="1828800"/>
            <a:ext cx="2133600" cy="533400"/>
          </a:xfrm>
          <a:prstGeom prst="rect">
            <a:avLst/>
          </a:prstGeom>
          <a:gradFill rotWithShape="0">
            <a:gsLst>
              <a:gs pos="0">
                <a:srgbClr val="7E5502"/>
              </a:gs>
              <a:gs pos="50000">
                <a:srgbClr val="E0C172"/>
              </a:gs>
              <a:gs pos="100000">
                <a:srgbClr val="7E5502"/>
              </a:gs>
            </a:gsLst>
            <a:lin ang="18900000" scaled="1"/>
          </a:gradFill>
          <a:ln w="9525">
            <a:solidFill>
              <a:schemeClr val="tx1"/>
            </a:solidFill>
            <a:miter lim="800000"/>
            <a:headEnd/>
            <a:tailEnd/>
          </a:ln>
        </p:spPr>
        <p:txBody>
          <a:bodyPr wrap="none" anchor="ctr"/>
          <a:lstStyle/>
          <a:p>
            <a:pPr algn="ctr"/>
            <a:r>
              <a:rPr lang="en-US" sz="1800" b="1" dirty="0">
                <a:solidFill>
                  <a:srgbClr val="5A3D02"/>
                </a:solidFill>
                <a:latin typeface="Tahoma" pitchFamily="34" charset="0"/>
              </a:rPr>
              <a:t>NEGATIVE</a:t>
            </a:r>
          </a:p>
          <a:p>
            <a:pPr algn="ctr"/>
            <a:r>
              <a:rPr lang="en-US" sz="1800" b="1" dirty="0">
                <a:solidFill>
                  <a:srgbClr val="5A3D02"/>
                </a:solidFill>
                <a:latin typeface="Tahoma" pitchFamily="34" charset="0"/>
              </a:rPr>
              <a:t>STROKES</a:t>
            </a:r>
          </a:p>
        </p:txBody>
      </p:sp>
      <p:sp>
        <p:nvSpPr>
          <p:cNvPr id="37895" name="Rectangle 46"/>
          <p:cNvSpPr>
            <a:spLocks noChangeArrowheads="1"/>
          </p:cNvSpPr>
          <p:nvPr/>
        </p:nvSpPr>
        <p:spPr bwMode="auto">
          <a:xfrm>
            <a:off x="6400800" y="1828800"/>
            <a:ext cx="2362200" cy="533400"/>
          </a:xfrm>
          <a:prstGeom prst="rect">
            <a:avLst/>
          </a:prstGeom>
          <a:gradFill rotWithShape="0">
            <a:gsLst>
              <a:gs pos="0">
                <a:srgbClr val="7E5502"/>
              </a:gs>
              <a:gs pos="50000">
                <a:srgbClr val="E0C172"/>
              </a:gs>
              <a:gs pos="100000">
                <a:srgbClr val="7E5502"/>
              </a:gs>
            </a:gsLst>
            <a:lin ang="18900000" scaled="1"/>
          </a:gradFill>
          <a:ln w="9525">
            <a:solidFill>
              <a:schemeClr val="tx1"/>
            </a:solidFill>
            <a:miter lim="800000"/>
            <a:headEnd/>
            <a:tailEnd/>
          </a:ln>
        </p:spPr>
        <p:txBody>
          <a:bodyPr wrap="none" anchor="ctr"/>
          <a:lstStyle/>
          <a:p>
            <a:pPr algn="ctr"/>
            <a:r>
              <a:rPr lang="en-US" sz="1800" b="1" dirty="0">
                <a:solidFill>
                  <a:srgbClr val="5A3D02"/>
                </a:solidFill>
                <a:latin typeface="Tahoma" pitchFamily="34" charset="0"/>
              </a:rPr>
              <a:t>CONDITIONAL </a:t>
            </a:r>
          </a:p>
          <a:p>
            <a:pPr algn="ctr"/>
            <a:r>
              <a:rPr lang="en-US" sz="1800" b="1" dirty="0">
                <a:solidFill>
                  <a:srgbClr val="5A3D02"/>
                </a:solidFill>
                <a:latin typeface="Tahoma" pitchFamily="34" charset="0"/>
              </a:rPr>
              <a:t>STROKES</a:t>
            </a:r>
          </a:p>
        </p:txBody>
      </p:sp>
      <p:sp>
        <p:nvSpPr>
          <p:cNvPr id="37896" name="Text Box 47"/>
          <p:cNvSpPr txBox="1">
            <a:spLocks noChangeArrowheads="1"/>
          </p:cNvSpPr>
          <p:nvPr/>
        </p:nvSpPr>
        <p:spPr bwMode="auto">
          <a:xfrm>
            <a:off x="7375525" y="2254250"/>
            <a:ext cx="184150" cy="641350"/>
          </a:xfrm>
          <a:prstGeom prst="rect">
            <a:avLst/>
          </a:prstGeom>
          <a:noFill/>
          <a:ln w="9525">
            <a:noFill/>
            <a:miter lim="800000"/>
            <a:headEnd/>
            <a:tailEnd/>
          </a:ln>
        </p:spPr>
        <p:txBody>
          <a:bodyPr wrap="none">
            <a:spAutoFit/>
          </a:bodyPr>
          <a:lstStyle/>
          <a:p>
            <a:endParaRPr lang="en-GB" sz="3600" dirty="0"/>
          </a:p>
        </p:txBody>
      </p:sp>
      <p:sp>
        <p:nvSpPr>
          <p:cNvPr id="37897" name="Text Box 49"/>
          <p:cNvSpPr txBox="1">
            <a:spLocks noChangeArrowheads="1"/>
          </p:cNvSpPr>
          <p:nvPr/>
        </p:nvSpPr>
        <p:spPr bwMode="auto">
          <a:xfrm>
            <a:off x="6400800" y="2590800"/>
            <a:ext cx="2590800" cy="1554163"/>
          </a:xfrm>
          <a:prstGeom prst="rect">
            <a:avLst/>
          </a:prstGeom>
          <a:noFill/>
          <a:ln w="9525">
            <a:noFill/>
            <a:miter lim="800000"/>
            <a:headEnd/>
            <a:tailEnd/>
          </a:ln>
        </p:spPr>
        <p:txBody>
          <a:bodyPr>
            <a:spAutoFit/>
          </a:bodyPr>
          <a:lstStyle/>
          <a:p>
            <a:pPr algn="ctr">
              <a:spcBef>
                <a:spcPct val="50000"/>
              </a:spcBef>
            </a:pPr>
            <a:r>
              <a:rPr lang="en-US" sz="1200" b="1" dirty="0">
                <a:solidFill>
                  <a:schemeClr val="tx2"/>
                </a:solidFill>
                <a:latin typeface="Tahoma" pitchFamily="34" charset="0"/>
              </a:rPr>
              <a:t>STROKES WITH ULTERIOR MOTIVES (ADAPTED CHILD)</a:t>
            </a:r>
          </a:p>
          <a:p>
            <a:pPr algn="ctr">
              <a:spcBef>
                <a:spcPct val="50000"/>
              </a:spcBef>
            </a:pPr>
            <a:endParaRPr lang="en-US" sz="1200" b="1" dirty="0">
              <a:solidFill>
                <a:schemeClr val="tx2"/>
              </a:solidFill>
              <a:latin typeface="Tahoma" pitchFamily="34" charset="0"/>
            </a:endParaRPr>
          </a:p>
          <a:p>
            <a:pPr algn="ctr">
              <a:spcBef>
                <a:spcPct val="50000"/>
              </a:spcBef>
            </a:pPr>
            <a:r>
              <a:rPr lang="en-US" sz="1200" b="1" dirty="0">
                <a:solidFill>
                  <a:schemeClr val="tx2"/>
                </a:solidFill>
                <a:latin typeface="Tahoma" pitchFamily="34" charset="0"/>
              </a:rPr>
              <a:t>STROKES GIVEN FOR WHAT YOU DO, RATHER THAN FOR WHO YOU </a:t>
            </a:r>
            <a:r>
              <a:rPr lang="en-US" sz="1200" b="1" u="sng" dirty="0">
                <a:solidFill>
                  <a:schemeClr val="tx2"/>
                </a:solidFill>
                <a:latin typeface="Tahoma" pitchFamily="34" charset="0"/>
              </a:rPr>
              <a:t>ARE</a:t>
            </a:r>
            <a:r>
              <a:rPr lang="en-US" sz="1200" b="1" dirty="0">
                <a:solidFill>
                  <a:schemeClr val="tx2"/>
                </a:solidFill>
                <a:latin typeface="Tahoma" pitchFamily="34" charset="0"/>
              </a:rPr>
              <a:t> (CRITICAL PARENT) </a:t>
            </a:r>
          </a:p>
        </p:txBody>
      </p:sp>
      <p:sp>
        <p:nvSpPr>
          <p:cNvPr id="37898" name="Rectangle 50"/>
          <p:cNvSpPr>
            <a:spLocks noChangeArrowheads="1"/>
          </p:cNvSpPr>
          <p:nvPr/>
        </p:nvSpPr>
        <p:spPr bwMode="auto">
          <a:xfrm>
            <a:off x="6096000" y="4213225"/>
            <a:ext cx="4572000" cy="2428875"/>
          </a:xfrm>
          <a:prstGeom prst="rect">
            <a:avLst/>
          </a:prstGeom>
          <a:noFill/>
          <a:ln w="9525">
            <a:noFill/>
            <a:miter lim="800000"/>
            <a:headEnd/>
            <a:tailEnd/>
          </a:ln>
        </p:spPr>
        <p:txBody>
          <a:bodyPr>
            <a:spAutoFit/>
          </a:bodyPr>
          <a:lstStyle/>
          <a:p>
            <a:pPr marL="457200" indent="-457200">
              <a:lnSpc>
                <a:spcPct val="80000"/>
              </a:lnSpc>
              <a:buFontTx/>
              <a:buAutoNum type="arabicParenBoth"/>
            </a:pPr>
            <a:endParaRPr lang="en-US" sz="1200" b="1" dirty="0">
              <a:solidFill>
                <a:srgbClr val="5A3D02"/>
              </a:solidFill>
              <a:latin typeface="Tahoma" pitchFamily="34" charset="0"/>
            </a:endParaRPr>
          </a:p>
          <a:p>
            <a:pPr marL="457200" indent="-457200">
              <a:lnSpc>
                <a:spcPct val="80000"/>
              </a:lnSpc>
            </a:pPr>
            <a:r>
              <a:rPr lang="en-US" sz="1200" b="1" dirty="0">
                <a:solidFill>
                  <a:srgbClr val="5A3D02"/>
                </a:solidFill>
                <a:latin typeface="Tahoma" pitchFamily="34" charset="0"/>
              </a:rPr>
              <a:t>	PERFORMANCE ORIENTED </a:t>
            </a:r>
            <a:br>
              <a:rPr lang="en-US" sz="1200" b="1" dirty="0">
                <a:solidFill>
                  <a:srgbClr val="5A3D02"/>
                </a:solidFill>
                <a:latin typeface="Tahoma" pitchFamily="34" charset="0"/>
              </a:rPr>
            </a:br>
            <a:r>
              <a:rPr lang="en-US" sz="1200" b="1" dirty="0">
                <a:solidFill>
                  <a:srgbClr val="5A3D02"/>
                </a:solidFill>
                <a:latin typeface="Tahoma" pitchFamily="34" charset="0"/>
              </a:rPr>
              <a:t>STROKE (STRINGS USUALLY</a:t>
            </a:r>
          </a:p>
          <a:p>
            <a:pPr marL="457200" indent="-457200">
              <a:lnSpc>
                <a:spcPct val="80000"/>
              </a:lnSpc>
            </a:pPr>
            <a:r>
              <a:rPr lang="en-US" sz="1200" b="1" dirty="0">
                <a:solidFill>
                  <a:srgbClr val="5A3D02"/>
                </a:solidFill>
                <a:latin typeface="Tahoma" pitchFamily="34" charset="0"/>
              </a:rPr>
              <a:t>	LINKING A DELIVERABLE TO</a:t>
            </a:r>
          </a:p>
          <a:p>
            <a:pPr marL="457200" indent="-457200">
              <a:lnSpc>
                <a:spcPct val="80000"/>
              </a:lnSpc>
            </a:pPr>
            <a:r>
              <a:rPr lang="en-US" sz="1200" b="1" dirty="0">
                <a:solidFill>
                  <a:srgbClr val="5A3D02"/>
                </a:solidFill>
                <a:latin typeface="Tahoma" pitchFamily="34" charset="0"/>
              </a:rPr>
              <a:t>	A PROMOTION</a:t>
            </a:r>
          </a:p>
          <a:p>
            <a:pPr marL="457200" indent="-457200">
              <a:lnSpc>
                <a:spcPct val="80000"/>
              </a:lnSpc>
            </a:pPr>
            <a:r>
              <a:rPr lang="en-US" sz="1200" b="1" dirty="0">
                <a:solidFill>
                  <a:srgbClr val="5A3D02"/>
                </a:solidFill>
                <a:latin typeface="Tahoma" pitchFamily="34" charset="0"/>
              </a:rPr>
              <a:t>	(ADULT)</a:t>
            </a:r>
          </a:p>
          <a:p>
            <a:pPr marL="457200" indent="-457200">
              <a:lnSpc>
                <a:spcPct val="80000"/>
              </a:lnSpc>
              <a:buFontTx/>
              <a:buAutoNum type="arabicParenBoth"/>
            </a:pPr>
            <a:endParaRPr lang="en-US" sz="1200" b="1" dirty="0">
              <a:solidFill>
                <a:srgbClr val="5A3D02"/>
              </a:solidFill>
              <a:latin typeface="Tahoma" pitchFamily="34" charset="0"/>
            </a:endParaRPr>
          </a:p>
          <a:p>
            <a:pPr marL="457200" indent="-457200">
              <a:lnSpc>
                <a:spcPct val="80000"/>
              </a:lnSpc>
            </a:pPr>
            <a:r>
              <a:rPr lang="en-US" sz="1200" b="1" dirty="0">
                <a:solidFill>
                  <a:srgbClr val="5A3D02"/>
                </a:solidFill>
                <a:latin typeface="Tahoma" pitchFamily="34" charset="0"/>
              </a:rPr>
              <a:t>	ACCOMODATION &amp; </a:t>
            </a:r>
            <a:br>
              <a:rPr lang="en-US" sz="1200" b="1" dirty="0">
                <a:solidFill>
                  <a:srgbClr val="5A3D02"/>
                </a:solidFill>
                <a:latin typeface="Tahoma" pitchFamily="34" charset="0"/>
              </a:rPr>
            </a:br>
            <a:r>
              <a:rPr lang="en-US" sz="1200" b="1" dirty="0">
                <a:solidFill>
                  <a:srgbClr val="5A3D02"/>
                </a:solidFill>
                <a:latin typeface="Tahoma" pitchFamily="34" charset="0"/>
              </a:rPr>
              <a:t>CONFORMITY ORIENTED </a:t>
            </a:r>
            <a:br>
              <a:rPr lang="en-US" sz="1200" b="1" dirty="0">
                <a:solidFill>
                  <a:srgbClr val="5A3D02"/>
                </a:solidFill>
                <a:latin typeface="Tahoma" pitchFamily="34" charset="0"/>
              </a:rPr>
            </a:br>
            <a:r>
              <a:rPr lang="en-US" sz="1200" b="1" dirty="0">
                <a:solidFill>
                  <a:srgbClr val="5A3D02"/>
                </a:solidFill>
                <a:latin typeface="Tahoma" pitchFamily="34" charset="0"/>
              </a:rPr>
              <a:t>STROKES (CRITICAL PARENT</a:t>
            </a:r>
          </a:p>
          <a:p>
            <a:pPr marL="457200" indent="-457200">
              <a:lnSpc>
                <a:spcPct val="80000"/>
              </a:lnSpc>
            </a:pPr>
            <a:r>
              <a:rPr lang="en-US" sz="1200" b="1" dirty="0">
                <a:solidFill>
                  <a:srgbClr val="5A3D02"/>
                </a:solidFill>
                <a:latin typeface="Tahoma" pitchFamily="34" charset="0"/>
              </a:rPr>
              <a:t>	ATTEMPTING TO SHAPE </a:t>
            </a:r>
          </a:p>
          <a:p>
            <a:pPr marL="457200" indent="-457200">
              <a:lnSpc>
                <a:spcPct val="80000"/>
              </a:lnSpc>
            </a:pPr>
            <a:r>
              <a:rPr lang="en-US" sz="1200" b="1" dirty="0">
                <a:solidFill>
                  <a:srgbClr val="5A3D02"/>
                </a:solidFill>
                <a:latin typeface="Tahoma" pitchFamily="34" charset="0"/>
              </a:rPr>
              <a:t>	BEHAVIOR AND CREATE</a:t>
            </a:r>
          </a:p>
          <a:p>
            <a:pPr marL="457200" indent="-457200">
              <a:lnSpc>
                <a:spcPct val="80000"/>
              </a:lnSpc>
            </a:pPr>
            <a:r>
              <a:rPr lang="en-US" sz="1200" b="1" dirty="0">
                <a:solidFill>
                  <a:srgbClr val="5A3D02"/>
                </a:solidFill>
                <a:latin typeface="Tahoma" pitchFamily="34" charset="0"/>
              </a:rPr>
              <a:t>	ADAPTED CHILDREN </a:t>
            </a:r>
          </a:p>
          <a:p>
            <a:pPr marL="457200" indent="-457200">
              <a:lnSpc>
                <a:spcPct val="80000"/>
              </a:lnSpc>
            </a:pPr>
            <a:r>
              <a:rPr lang="en-US" sz="1200" b="1" dirty="0">
                <a:solidFill>
                  <a:srgbClr val="5A3D02"/>
                </a:solidFill>
                <a:latin typeface="Tahoma" pitchFamily="34" charset="0"/>
              </a:rPr>
              <a:t>	TYPOLOGY)</a:t>
            </a:r>
          </a:p>
          <a:p>
            <a:pPr marL="457200" indent="-457200">
              <a:lnSpc>
                <a:spcPct val="80000"/>
              </a:lnSpc>
            </a:pPr>
            <a:endParaRPr lang="en-US" sz="1200" b="1" dirty="0">
              <a:solidFill>
                <a:srgbClr val="5A3D02"/>
              </a:solidFill>
              <a:latin typeface="Tahoma" pitchFamily="34" charset="0"/>
            </a:endParaRPr>
          </a:p>
          <a:p>
            <a:pPr marL="457200" indent="-457200">
              <a:lnSpc>
                <a:spcPct val="80000"/>
              </a:lnSpc>
            </a:pPr>
            <a:endParaRPr lang="en-US" sz="1200" b="1" dirty="0">
              <a:solidFill>
                <a:srgbClr val="5A3D02"/>
              </a:solidFill>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a:noFill/>
        </p:spPr>
        <p:txBody>
          <a:bodyPr/>
          <a:lstStyle/>
          <a:p>
            <a:fld id="{67625FDB-3277-4A36-AD9B-F202FF909FBE}" type="slidenum">
              <a:rPr lang="en-US" smtClean="0">
                <a:latin typeface="Arial" charset="0"/>
              </a:rPr>
              <a:pPr/>
              <a:t>13</a:t>
            </a:fld>
            <a:endParaRPr lang="en-US" dirty="0" smtClean="0">
              <a:latin typeface="Arial" charset="0"/>
            </a:endParaRPr>
          </a:p>
        </p:txBody>
      </p:sp>
      <p:sp>
        <p:nvSpPr>
          <p:cNvPr id="41986" name="Rectangle 2"/>
          <p:cNvSpPr>
            <a:spLocks noGrp="1" noChangeArrowheads="1"/>
          </p:cNvSpPr>
          <p:nvPr>
            <p:ph type="title"/>
          </p:nvPr>
        </p:nvSpPr>
        <p:spPr/>
        <p:txBody>
          <a:bodyPr/>
          <a:lstStyle/>
          <a:p>
            <a:pPr eaLnBrk="1" hangingPunct="1"/>
            <a:r>
              <a:rPr lang="en-US" sz="3600" dirty="0" smtClean="0"/>
              <a:t>Critical Parent - Damaged</a:t>
            </a:r>
          </a:p>
        </p:txBody>
      </p:sp>
      <p:sp>
        <p:nvSpPr>
          <p:cNvPr id="41987" name="Rectangle 3"/>
          <p:cNvSpPr>
            <a:spLocks noGrp="1" noChangeArrowheads="1"/>
          </p:cNvSpPr>
          <p:nvPr>
            <p:ph type="body" idx="1"/>
          </p:nvPr>
        </p:nvSpPr>
        <p:spPr>
          <a:xfrm>
            <a:off x="1062038" y="1752600"/>
            <a:ext cx="7769225" cy="4113213"/>
          </a:xfrm>
        </p:spPr>
        <p:txBody>
          <a:bodyPr/>
          <a:lstStyle/>
          <a:p>
            <a:pPr eaLnBrk="1" hangingPunct="1">
              <a:lnSpc>
                <a:spcPct val="80000"/>
              </a:lnSpc>
              <a:spcAft>
                <a:spcPts val="350"/>
              </a:spcAft>
            </a:pPr>
            <a:r>
              <a:rPr lang="en-US" sz="1800" dirty="0" smtClean="0"/>
              <a:t>Do critical parents show patterns of abnormal behavior?</a:t>
            </a:r>
          </a:p>
          <a:p>
            <a:pPr eaLnBrk="1" hangingPunct="1">
              <a:lnSpc>
                <a:spcPct val="80000"/>
              </a:lnSpc>
              <a:spcAft>
                <a:spcPts val="350"/>
              </a:spcAft>
            </a:pPr>
            <a:r>
              <a:rPr lang="en-US" sz="1800" dirty="0" smtClean="0"/>
              <a:t>To some degree they are in fact “damaged”.</a:t>
            </a:r>
          </a:p>
          <a:p>
            <a:pPr eaLnBrk="1" hangingPunct="1">
              <a:lnSpc>
                <a:spcPct val="80000"/>
              </a:lnSpc>
              <a:spcAft>
                <a:spcPts val="350"/>
              </a:spcAft>
            </a:pPr>
            <a:r>
              <a:rPr lang="en-US" sz="1800" dirty="0" smtClean="0"/>
              <a:t>Some are exhibiting behaviors that are very black and white</a:t>
            </a:r>
          </a:p>
          <a:p>
            <a:pPr eaLnBrk="1" hangingPunct="1">
              <a:lnSpc>
                <a:spcPct val="80000"/>
              </a:lnSpc>
              <a:spcAft>
                <a:spcPts val="350"/>
              </a:spcAft>
            </a:pPr>
            <a:r>
              <a:rPr lang="en-US" sz="1800" dirty="0" smtClean="0"/>
              <a:t>He’s great – he’s useless, there is no in between</a:t>
            </a:r>
          </a:p>
          <a:p>
            <a:pPr eaLnBrk="1" hangingPunct="1">
              <a:lnSpc>
                <a:spcPct val="80000"/>
              </a:lnSpc>
              <a:spcAft>
                <a:spcPts val="350"/>
              </a:spcAft>
            </a:pPr>
            <a:r>
              <a:rPr lang="en-US" sz="1800" dirty="0" smtClean="0"/>
              <a:t>You are either a God, or a waste of space</a:t>
            </a:r>
          </a:p>
          <a:p>
            <a:pPr eaLnBrk="1" hangingPunct="1">
              <a:lnSpc>
                <a:spcPct val="80000"/>
              </a:lnSpc>
              <a:spcAft>
                <a:spcPts val="350"/>
              </a:spcAft>
            </a:pPr>
            <a:r>
              <a:rPr lang="en-US" sz="1800" dirty="0" smtClean="0"/>
              <a:t>The reason critical parents are damaged is that they in some instances hurt others to feel better about themselves</a:t>
            </a:r>
          </a:p>
          <a:p>
            <a:pPr eaLnBrk="1" hangingPunct="1">
              <a:lnSpc>
                <a:spcPct val="80000"/>
              </a:lnSpc>
              <a:spcAft>
                <a:spcPts val="350"/>
              </a:spcAft>
            </a:pPr>
            <a:r>
              <a:rPr lang="en-US" sz="1800" dirty="0" smtClean="0"/>
              <a:t>He’s a fool, because he’s not as experienced as I am</a:t>
            </a:r>
          </a:p>
          <a:p>
            <a:pPr eaLnBrk="1" hangingPunct="1">
              <a:lnSpc>
                <a:spcPct val="80000"/>
              </a:lnSpc>
              <a:spcAft>
                <a:spcPts val="350"/>
              </a:spcAft>
            </a:pPr>
            <a:r>
              <a:rPr lang="en-US" sz="1800" dirty="0" smtClean="0"/>
              <a:t>He’s an idiot, because he didn’t go to the same school that I went to</a:t>
            </a:r>
          </a:p>
          <a:p>
            <a:pPr eaLnBrk="1" hangingPunct="1">
              <a:lnSpc>
                <a:spcPct val="80000"/>
              </a:lnSpc>
              <a:spcAft>
                <a:spcPts val="350"/>
              </a:spcAft>
            </a:pPr>
            <a:r>
              <a:rPr lang="en-US" sz="1800" dirty="0" smtClean="0"/>
              <a:t>He’s useless because he doesn’t write well, or present well, and is comparing a poorer skill set with his own</a:t>
            </a:r>
          </a:p>
          <a:p>
            <a:pPr eaLnBrk="1" hangingPunct="1">
              <a:lnSpc>
                <a:spcPct val="80000"/>
              </a:lnSpc>
              <a:spcAft>
                <a:spcPts val="350"/>
              </a:spcAft>
            </a:pPr>
            <a:r>
              <a:rPr lang="en-US" sz="1800" dirty="0" smtClean="0"/>
              <a:t>Every time he finds someone who doesn’t measure up, he/she feels better about who they are</a:t>
            </a:r>
          </a:p>
          <a:p>
            <a:pPr eaLnBrk="1" hangingPunct="1">
              <a:lnSpc>
                <a:spcPct val="80000"/>
              </a:lnSpc>
            </a:pPr>
            <a:endParaRPr lang="en-US" sz="15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p:cNvSpPr>
            <a:spLocks noGrp="1"/>
          </p:cNvSpPr>
          <p:nvPr>
            <p:ph type="sldNum" sz="quarter" idx="12"/>
          </p:nvPr>
        </p:nvSpPr>
        <p:spPr>
          <a:noFill/>
        </p:spPr>
        <p:txBody>
          <a:bodyPr/>
          <a:lstStyle/>
          <a:p>
            <a:fld id="{50E623B5-16D4-4C67-9DAF-F8C54E7E1891}" type="slidenum">
              <a:rPr lang="en-US" smtClean="0">
                <a:latin typeface="Arial" charset="0"/>
              </a:rPr>
              <a:pPr/>
              <a:t>14</a:t>
            </a:fld>
            <a:endParaRPr lang="en-US" dirty="0" smtClean="0">
              <a:latin typeface="Arial" charset="0"/>
            </a:endParaRPr>
          </a:p>
        </p:txBody>
      </p:sp>
      <p:sp>
        <p:nvSpPr>
          <p:cNvPr id="44034" name="Rectangle 14"/>
          <p:cNvSpPr>
            <a:spLocks noChangeArrowheads="1"/>
          </p:cNvSpPr>
          <p:nvPr/>
        </p:nvSpPr>
        <p:spPr bwMode="auto">
          <a:xfrm>
            <a:off x="838200" y="1947863"/>
            <a:ext cx="3886200" cy="514350"/>
          </a:xfrm>
          <a:prstGeom prst="rect">
            <a:avLst/>
          </a:prstGeom>
          <a:gradFill rotWithShape="0">
            <a:gsLst>
              <a:gs pos="0">
                <a:srgbClr val="987000"/>
              </a:gs>
              <a:gs pos="50000">
                <a:srgbClr val="C3A55B"/>
              </a:gs>
              <a:gs pos="100000">
                <a:srgbClr val="987000"/>
              </a:gs>
            </a:gsLst>
            <a:lin ang="5400000" scaled="1"/>
          </a:gradFill>
          <a:ln w="9525">
            <a:solidFill>
              <a:schemeClr val="tx1"/>
            </a:solidFill>
            <a:miter lim="800000"/>
            <a:headEnd/>
            <a:tailEnd/>
          </a:ln>
        </p:spPr>
        <p:txBody>
          <a:bodyPr wrap="none" anchor="ctr"/>
          <a:lstStyle/>
          <a:p>
            <a:pPr>
              <a:spcBef>
                <a:spcPct val="20000"/>
              </a:spcBef>
            </a:pPr>
            <a:endParaRPr lang="en-GB" dirty="0"/>
          </a:p>
        </p:txBody>
      </p:sp>
      <p:sp>
        <p:nvSpPr>
          <p:cNvPr id="44035" name="Rectangle 15"/>
          <p:cNvSpPr>
            <a:spLocks noChangeArrowheads="1"/>
          </p:cNvSpPr>
          <p:nvPr/>
        </p:nvSpPr>
        <p:spPr bwMode="auto">
          <a:xfrm>
            <a:off x="838200" y="3857625"/>
            <a:ext cx="3886200" cy="514350"/>
          </a:xfrm>
          <a:prstGeom prst="rect">
            <a:avLst/>
          </a:prstGeom>
          <a:gradFill rotWithShape="0">
            <a:gsLst>
              <a:gs pos="0">
                <a:srgbClr val="987000"/>
              </a:gs>
              <a:gs pos="50000">
                <a:srgbClr val="C3A55B"/>
              </a:gs>
              <a:gs pos="100000">
                <a:srgbClr val="987000"/>
              </a:gs>
            </a:gsLst>
            <a:lin ang="5400000" scaled="1"/>
          </a:gradFill>
          <a:ln w="9525">
            <a:solidFill>
              <a:schemeClr val="tx1"/>
            </a:solidFill>
            <a:miter lim="800000"/>
            <a:headEnd/>
            <a:tailEnd/>
          </a:ln>
        </p:spPr>
        <p:txBody>
          <a:bodyPr wrap="none" anchor="ctr"/>
          <a:lstStyle/>
          <a:p>
            <a:pPr>
              <a:spcBef>
                <a:spcPct val="20000"/>
              </a:spcBef>
            </a:pPr>
            <a:endParaRPr lang="en-GB" dirty="0"/>
          </a:p>
        </p:txBody>
      </p:sp>
      <p:sp>
        <p:nvSpPr>
          <p:cNvPr id="44036" name="Rectangle 16"/>
          <p:cNvSpPr>
            <a:spLocks noChangeArrowheads="1"/>
          </p:cNvSpPr>
          <p:nvPr/>
        </p:nvSpPr>
        <p:spPr bwMode="auto">
          <a:xfrm>
            <a:off x="4876800" y="1938338"/>
            <a:ext cx="4038600" cy="514350"/>
          </a:xfrm>
          <a:prstGeom prst="rect">
            <a:avLst/>
          </a:prstGeom>
          <a:gradFill rotWithShape="0">
            <a:gsLst>
              <a:gs pos="0">
                <a:srgbClr val="987000"/>
              </a:gs>
              <a:gs pos="50000">
                <a:srgbClr val="C3A55B"/>
              </a:gs>
              <a:gs pos="100000">
                <a:srgbClr val="987000"/>
              </a:gs>
            </a:gsLst>
            <a:lin ang="5400000" scaled="1"/>
          </a:gradFill>
          <a:ln w="9525">
            <a:solidFill>
              <a:schemeClr val="tx1"/>
            </a:solidFill>
            <a:miter lim="800000"/>
            <a:headEnd/>
            <a:tailEnd/>
          </a:ln>
        </p:spPr>
        <p:txBody>
          <a:bodyPr wrap="none" anchor="ctr"/>
          <a:lstStyle/>
          <a:p>
            <a:pPr>
              <a:spcBef>
                <a:spcPct val="20000"/>
              </a:spcBef>
            </a:pPr>
            <a:endParaRPr lang="en-GB" dirty="0"/>
          </a:p>
        </p:txBody>
      </p:sp>
      <p:sp>
        <p:nvSpPr>
          <p:cNvPr id="44037" name="Rectangle 17"/>
          <p:cNvSpPr>
            <a:spLocks noChangeArrowheads="1"/>
          </p:cNvSpPr>
          <p:nvPr/>
        </p:nvSpPr>
        <p:spPr bwMode="auto">
          <a:xfrm>
            <a:off x="4876800" y="3857625"/>
            <a:ext cx="4038600" cy="514350"/>
          </a:xfrm>
          <a:prstGeom prst="rect">
            <a:avLst/>
          </a:prstGeom>
          <a:gradFill rotWithShape="0">
            <a:gsLst>
              <a:gs pos="0">
                <a:srgbClr val="987000"/>
              </a:gs>
              <a:gs pos="50000">
                <a:srgbClr val="C3A55B"/>
              </a:gs>
              <a:gs pos="100000">
                <a:srgbClr val="987000"/>
              </a:gs>
            </a:gsLst>
            <a:lin ang="5400000" scaled="1"/>
          </a:gradFill>
          <a:ln w="9525">
            <a:solidFill>
              <a:schemeClr val="tx1"/>
            </a:solidFill>
            <a:miter lim="800000"/>
            <a:headEnd/>
            <a:tailEnd/>
          </a:ln>
        </p:spPr>
        <p:txBody>
          <a:bodyPr wrap="none" anchor="ctr"/>
          <a:lstStyle/>
          <a:p>
            <a:pPr>
              <a:spcBef>
                <a:spcPct val="20000"/>
              </a:spcBef>
            </a:pPr>
            <a:endParaRPr lang="en-GB" dirty="0"/>
          </a:p>
        </p:txBody>
      </p:sp>
      <p:sp>
        <p:nvSpPr>
          <p:cNvPr id="44038" name="Rectangle 18"/>
          <p:cNvSpPr>
            <a:spLocks noChangeArrowheads="1"/>
          </p:cNvSpPr>
          <p:nvPr/>
        </p:nvSpPr>
        <p:spPr bwMode="auto">
          <a:xfrm>
            <a:off x="2133600" y="5791200"/>
            <a:ext cx="5486400" cy="381000"/>
          </a:xfrm>
          <a:prstGeom prst="rect">
            <a:avLst/>
          </a:prstGeom>
          <a:gradFill rotWithShape="0">
            <a:gsLst>
              <a:gs pos="0">
                <a:srgbClr val="987000"/>
              </a:gs>
              <a:gs pos="50000">
                <a:srgbClr val="C3A55B"/>
              </a:gs>
              <a:gs pos="100000">
                <a:srgbClr val="987000"/>
              </a:gs>
            </a:gsLst>
            <a:lin ang="5400000" scaled="1"/>
          </a:gradFill>
          <a:ln w="9525">
            <a:solidFill>
              <a:schemeClr val="tx1"/>
            </a:solidFill>
            <a:miter lim="800000"/>
            <a:headEnd/>
            <a:tailEnd/>
          </a:ln>
        </p:spPr>
        <p:txBody>
          <a:bodyPr wrap="none" anchor="ctr"/>
          <a:lstStyle/>
          <a:p>
            <a:pPr>
              <a:spcBef>
                <a:spcPct val="20000"/>
              </a:spcBef>
            </a:pPr>
            <a:endParaRPr lang="en-GB" dirty="0"/>
          </a:p>
        </p:txBody>
      </p:sp>
      <p:sp>
        <p:nvSpPr>
          <p:cNvPr id="17417" name="Rectangle 9"/>
          <p:cNvSpPr>
            <a:spLocks noChangeArrowheads="1"/>
          </p:cNvSpPr>
          <p:nvPr/>
        </p:nvSpPr>
        <p:spPr bwMode="auto">
          <a:xfrm>
            <a:off x="838200" y="2438400"/>
            <a:ext cx="3886200" cy="1338263"/>
          </a:xfrm>
          <a:prstGeom prst="rect">
            <a:avLst/>
          </a:prstGeom>
          <a:gradFill rotWithShape="0">
            <a:gsLst>
              <a:gs pos="0">
                <a:schemeClr val="accent1"/>
              </a:gs>
              <a:gs pos="50000">
                <a:srgbClr val="DEC378"/>
              </a:gs>
              <a:gs pos="100000">
                <a:schemeClr val="accent1"/>
              </a:gs>
            </a:gsLst>
            <a:lin ang="18900000" scaled="1"/>
          </a:gradFill>
          <a:ln w="9525">
            <a:solidFill>
              <a:schemeClr val="tx1"/>
            </a:solidFill>
            <a:miter lim="800000"/>
            <a:headEnd/>
            <a:tailEnd/>
          </a:ln>
          <a:effectLst/>
        </p:spPr>
        <p:txBody>
          <a:bodyPr wrap="none" anchor="ctr"/>
          <a:lstStyle/>
          <a:p>
            <a:pPr>
              <a:spcBef>
                <a:spcPct val="20000"/>
              </a:spcBef>
              <a:defRPr/>
            </a:pPr>
            <a:endParaRPr lang="en-US" dirty="0"/>
          </a:p>
        </p:txBody>
      </p:sp>
      <p:sp>
        <p:nvSpPr>
          <p:cNvPr id="17418" name="Rectangle 10"/>
          <p:cNvSpPr>
            <a:spLocks noChangeArrowheads="1"/>
          </p:cNvSpPr>
          <p:nvPr/>
        </p:nvSpPr>
        <p:spPr bwMode="auto">
          <a:xfrm>
            <a:off x="838200" y="4343400"/>
            <a:ext cx="3886200" cy="1385888"/>
          </a:xfrm>
          <a:prstGeom prst="rect">
            <a:avLst/>
          </a:prstGeom>
          <a:gradFill rotWithShape="0">
            <a:gsLst>
              <a:gs pos="0">
                <a:schemeClr val="accent1"/>
              </a:gs>
              <a:gs pos="50000">
                <a:srgbClr val="DEC378"/>
              </a:gs>
              <a:gs pos="100000">
                <a:schemeClr val="accent1"/>
              </a:gs>
            </a:gsLst>
            <a:lin ang="18900000" scaled="1"/>
          </a:gradFill>
          <a:ln w="9525">
            <a:solidFill>
              <a:schemeClr val="tx1"/>
            </a:solidFill>
            <a:miter lim="800000"/>
            <a:headEnd/>
            <a:tailEnd/>
          </a:ln>
          <a:effectLst/>
        </p:spPr>
        <p:txBody>
          <a:bodyPr wrap="none" anchor="ctr"/>
          <a:lstStyle/>
          <a:p>
            <a:pPr>
              <a:spcBef>
                <a:spcPct val="20000"/>
              </a:spcBef>
              <a:defRPr/>
            </a:pPr>
            <a:endParaRPr lang="en-US" dirty="0"/>
          </a:p>
        </p:txBody>
      </p:sp>
      <p:sp>
        <p:nvSpPr>
          <p:cNvPr id="17419" name="Rectangle 11"/>
          <p:cNvSpPr>
            <a:spLocks noChangeArrowheads="1"/>
          </p:cNvSpPr>
          <p:nvPr/>
        </p:nvSpPr>
        <p:spPr bwMode="auto">
          <a:xfrm>
            <a:off x="4876800" y="2438400"/>
            <a:ext cx="4038600" cy="1338263"/>
          </a:xfrm>
          <a:prstGeom prst="rect">
            <a:avLst/>
          </a:prstGeom>
          <a:gradFill rotWithShape="0">
            <a:gsLst>
              <a:gs pos="0">
                <a:schemeClr val="accent1"/>
              </a:gs>
              <a:gs pos="50000">
                <a:srgbClr val="DEC378"/>
              </a:gs>
              <a:gs pos="100000">
                <a:schemeClr val="accent1"/>
              </a:gs>
            </a:gsLst>
            <a:lin ang="18900000" scaled="1"/>
          </a:gradFill>
          <a:ln w="9525">
            <a:solidFill>
              <a:schemeClr val="tx1"/>
            </a:solidFill>
            <a:miter lim="800000"/>
            <a:headEnd/>
            <a:tailEnd/>
          </a:ln>
          <a:effectLst/>
        </p:spPr>
        <p:txBody>
          <a:bodyPr wrap="none" anchor="ctr"/>
          <a:lstStyle/>
          <a:p>
            <a:pPr>
              <a:spcBef>
                <a:spcPct val="20000"/>
              </a:spcBef>
              <a:defRPr/>
            </a:pPr>
            <a:endParaRPr lang="en-US" dirty="0"/>
          </a:p>
        </p:txBody>
      </p:sp>
      <p:sp>
        <p:nvSpPr>
          <p:cNvPr id="17420" name="Rectangle 12"/>
          <p:cNvSpPr>
            <a:spLocks noChangeArrowheads="1"/>
          </p:cNvSpPr>
          <p:nvPr/>
        </p:nvSpPr>
        <p:spPr bwMode="auto">
          <a:xfrm>
            <a:off x="4876800" y="4343400"/>
            <a:ext cx="4038600" cy="1385888"/>
          </a:xfrm>
          <a:prstGeom prst="rect">
            <a:avLst/>
          </a:prstGeom>
          <a:gradFill rotWithShape="0">
            <a:gsLst>
              <a:gs pos="0">
                <a:schemeClr val="accent1"/>
              </a:gs>
              <a:gs pos="50000">
                <a:srgbClr val="DEC378"/>
              </a:gs>
              <a:gs pos="100000">
                <a:schemeClr val="accent1"/>
              </a:gs>
            </a:gsLst>
            <a:lin ang="18900000" scaled="1"/>
          </a:gradFill>
          <a:ln w="9525">
            <a:solidFill>
              <a:schemeClr val="tx1"/>
            </a:solidFill>
            <a:miter lim="800000"/>
            <a:headEnd/>
            <a:tailEnd/>
          </a:ln>
          <a:effectLst/>
        </p:spPr>
        <p:txBody>
          <a:bodyPr wrap="none" anchor="ctr"/>
          <a:lstStyle/>
          <a:p>
            <a:pPr>
              <a:spcBef>
                <a:spcPct val="20000"/>
              </a:spcBef>
              <a:defRPr/>
            </a:pPr>
            <a:endParaRPr lang="en-US" dirty="0"/>
          </a:p>
        </p:txBody>
      </p:sp>
      <p:sp>
        <p:nvSpPr>
          <p:cNvPr id="17421" name="Rectangle 13"/>
          <p:cNvSpPr>
            <a:spLocks noChangeArrowheads="1"/>
          </p:cNvSpPr>
          <p:nvPr/>
        </p:nvSpPr>
        <p:spPr bwMode="auto">
          <a:xfrm>
            <a:off x="2133600" y="6172200"/>
            <a:ext cx="5486400" cy="457200"/>
          </a:xfrm>
          <a:prstGeom prst="rect">
            <a:avLst/>
          </a:prstGeom>
          <a:gradFill rotWithShape="0">
            <a:gsLst>
              <a:gs pos="0">
                <a:schemeClr val="accent1"/>
              </a:gs>
              <a:gs pos="50000">
                <a:srgbClr val="DEC378"/>
              </a:gs>
              <a:gs pos="100000">
                <a:schemeClr val="accent1"/>
              </a:gs>
            </a:gsLst>
            <a:lin ang="18900000" scaled="1"/>
          </a:gradFill>
          <a:ln w="9525">
            <a:solidFill>
              <a:schemeClr val="tx1"/>
            </a:solidFill>
            <a:miter lim="800000"/>
            <a:headEnd/>
            <a:tailEnd/>
          </a:ln>
          <a:effectLst/>
        </p:spPr>
        <p:txBody>
          <a:bodyPr wrap="none" anchor="ctr"/>
          <a:lstStyle/>
          <a:p>
            <a:pPr>
              <a:spcBef>
                <a:spcPct val="20000"/>
              </a:spcBef>
              <a:defRPr/>
            </a:pPr>
            <a:endParaRPr lang="en-US" dirty="0"/>
          </a:p>
        </p:txBody>
      </p:sp>
      <p:sp>
        <p:nvSpPr>
          <p:cNvPr id="44044" name="Rectangle 2"/>
          <p:cNvSpPr>
            <a:spLocks noGrp="1" noChangeArrowheads="1"/>
          </p:cNvSpPr>
          <p:nvPr>
            <p:ph type="title"/>
          </p:nvPr>
        </p:nvSpPr>
        <p:spPr>
          <a:xfrm>
            <a:off x="762000" y="777875"/>
            <a:ext cx="7772400" cy="822325"/>
          </a:xfrm>
        </p:spPr>
        <p:txBody>
          <a:bodyPr/>
          <a:lstStyle/>
          <a:p>
            <a:pPr eaLnBrk="1" hangingPunct="1"/>
            <a:r>
              <a:rPr lang="en-US" sz="3600" dirty="0" smtClean="0"/>
              <a:t>Basic Psychological (Life) Positions: Your Self Image</a:t>
            </a:r>
          </a:p>
        </p:txBody>
      </p:sp>
      <p:sp>
        <p:nvSpPr>
          <p:cNvPr id="44045" name="Text Box 3"/>
          <p:cNvSpPr txBox="1">
            <a:spLocks noChangeArrowheads="1"/>
          </p:cNvSpPr>
          <p:nvPr/>
        </p:nvSpPr>
        <p:spPr bwMode="auto">
          <a:xfrm>
            <a:off x="952500" y="1968500"/>
            <a:ext cx="3581400" cy="1643063"/>
          </a:xfrm>
          <a:prstGeom prst="rect">
            <a:avLst/>
          </a:prstGeom>
          <a:noFill/>
          <a:ln w="9525">
            <a:noFill/>
            <a:miter lim="800000"/>
            <a:headEnd/>
            <a:tailEnd/>
          </a:ln>
        </p:spPr>
        <p:txBody>
          <a:bodyPr>
            <a:spAutoFit/>
          </a:bodyPr>
          <a:lstStyle/>
          <a:p>
            <a:pPr marL="457200" indent="-457200" algn="ctr"/>
            <a:r>
              <a:rPr lang="en-US" sz="1800" b="1" dirty="0">
                <a:solidFill>
                  <a:srgbClr val="432D01"/>
                </a:solidFill>
                <a:latin typeface="Tahoma" pitchFamily="34" charset="0"/>
              </a:rPr>
              <a:t>1. I’M OK; YOU’RE OK</a:t>
            </a:r>
          </a:p>
          <a:p>
            <a:pPr marL="457200" indent="-457200"/>
            <a:endParaRPr lang="en-US" sz="1400" b="1" dirty="0">
              <a:solidFill>
                <a:srgbClr val="432D01"/>
              </a:solidFill>
              <a:latin typeface="Tahoma" pitchFamily="34" charset="0"/>
            </a:endParaRPr>
          </a:p>
          <a:p>
            <a:pPr marL="457200" indent="-457200">
              <a:buFontTx/>
              <a:buChar char="•"/>
            </a:pPr>
            <a:r>
              <a:rPr lang="en-US" sz="1400" b="1" dirty="0">
                <a:solidFill>
                  <a:srgbClr val="5A3D02"/>
                </a:solidFill>
                <a:latin typeface="Tahoma" pitchFamily="34" charset="0"/>
              </a:rPr>
              <a:t>“WIN- WIN”, HEALTHY, OPTIMISTIC, ADULT-TO-ADULT INTERACTION.  IDEAL LIFE POSITION ON &amp; OFF THE JOB.   NUMEROUS GOLD STAMPS</a:t>
            </a:r>
          </a:p>
        </p:txBody>
      </p:sp>
      <p:sp>
        <p:nvSpPr>
          <p:cNvPr id="44046" name="Text Box 4"/>
          <p:cNvSpPr txBox="1">
            <a:spLocks noChangeArrowheads="1"/>
          </p:cNvSpPr>
          <p:nvPr/>
        </p:nvSpPr>
        <p:spPr bwMode="auto">
          <a:xfrm>
            <a:off x="4953000" y="1905000"/>
            <a:ext cx="3886200" cy="1917700"/>
          </a:xfrm>
          <a:prstGeom prst="rect">
            <a:avLst/>
          </a:prstGeom>
          <a:noFill/>
          <a:ln w="9525">
            <a:noFill/>
            <a:miter lim="800000"/>
            <a:headEnd/>
            <a:tailEnd/>
          </a:ln>
        </p:spPr>
        <p:txBody>
          <a:bodyPr>
            <a:spAutoFit/>
          </a:bodyPr>
          <a:lstStyle/>
          <a:p>
            <a:pPr marL="457200" indent="-457200" algn="ctr"/>
            <a:r>
              <a:rPr lang="en-US" sz="1800" b="1" dirty="0">
                <a:solidFill>
                  <a:srgbClr val="432D01"/>
                </a:solidFill>
                <a:latin typeface="Tahoma" pitchFamily="34" charset="0"/>
              </a:rPr>
              <a:t>3. I’M NOT OK; YOU’RE OK</a:t>
            </a:r>
          </a:p>
          <a:p>
            <a:pPr marL="457200" indent="-457200"/>
            <a:endParaRPr lang="en-US" sz="1800" b="1" dirty="0">
              <a:solidFill>
                <a:srgbClr val="432D01"/>
              </a:solidFill>
              <a:latin typeface="Tahoma" pitchFamily="34" charset="0"/>
            </a:endParaRPr>
          </a:p>
          <a:p>
            <a:pPr marL="457200" indent="-457200">
              <a:buFontTx/>
              <a:buChar char="•"/>
            </a:pPr>
            <a:r>
              <a:rPr lang="en-US" sz="1400" b="1" dirty="0">
                <a:solidFill>
                  <a:srgbClr val="5A3D02"/>
                </a:solidFill>
                <a:latin typeface="Tahoma" pitchFamily="34" charset="0"/>
              </a:rPr>
              <a:t>CHILD-TO-ADULT EGO STATE ACTIVATED.  FEELINGS OF INFERIORITY, GUILT, DISAPPOINTMENT IN SELF PREDOMINANT.  USUALLY TRIGGERED OUT OF FEAR</a:t>
            </a:r>
          </a:p>
        </p:txBody>
      </p:sp>
      <p:sp>
        <p:nvSpPr>
          <p:cNvPr id="44047" name="Text Box 5"/>
          <p:cNvSpPr txBox="1">
            <a:spLocks noChangeArrowheads="1"/>
          </p:cNvSpPr>
          <p:nvPr/>
        </p:nvSpPr>
        <p:spPr bwMode="auto">
          <a:xfrm>
            <a:off x="952500" y="3868738"/>
            <a:ext cx="3886200" cy="1825625"/>
          </a:xfrm>
          <a:prstGeom prst="rect">
            <a:avLst/>
          </a:prstGeom>
          <a:noFill/>
          <a:ln w="9525">
            <a:noFill/>
            <a:miter lim="800000"/>
            <a:headEnd/>
            <a:tailEnd/>
          </a:ln>
        </p:spPr>
        <p:txBody>
          <a:bodyPr>
            <a:spAutoFit/>
          </a:bodyPr>
          <a:lstStyle/>
          <a:p>
            <a:pPr marL="457200" indent="-457200" algn="ctr"/>
            <a:r>
              <a:rPr lang="en-US" sz="1800" b="1" dirty="0">
                <a:solidFill>
                  <a:srgbClr val="432D01"/>
                </a:solidFill>
                <a:latin typeface="Tahoma" pitchFamily="34" charset="0"/>
              </a:rPr>
              <a:t>2. I’M OK; YOU’RE NOT OK</a:t>
            </a:r>
          </a:p>
          <a:p>
            <a:pPr marL="457200" indent="-457200" algn="ctr"/>
            <a:endParaRPr lang="en-US" sz="1200" b="1" dirty="0">
              <a:solidFill>
                <a:srgbClr val="5A3D02"/>
              </a:solidFill>
              <a:latin typeface="Tahoma" pitchFamily="34" charset="0"/>
            </a:endParaRPr>
          </a:p>
          <a:p>
            <a:pPr marL="457200" indent="-457200">
              <a:buFontTx/>
              <a:buChar char="•"/>
            </a:pPr>
            <a:r>
              <a:rPr lang="en-US" sz="1400" b="1" dirty="0">
                <a:solidFill>
                  <a:srgbClr val="5A3D02"/>
                </a:solidFill>
                <a:latin typeface="Tahoma" pitchFamily="34" charset="0"/>
              </a:rPr>
              <a:t>CRITICAL PARENT EGO STATE ACTIVATED.  MAY EVOLVE FROM BEING HURT OR DISCOUNTED.  FEELS DISTRUST, ANGER, SUPERIORITY. GRAY STAMPS IN PLAY</a:t>
            </a:r>
          </a:p>
        </p:txBody>
      </p:sp>
      <p:sp>
        <p:nvSpPr>
          <p:cNvPr id="44048" name="Text Box 6"/>
          <p:cNvSpPr txBox="1">
            <a:spLocks noChangeArrowheads="1"/>
          </p:cNvSpPr>
          <p:nvPr/>
        </p:nvSpPr>
        <p:spPr bwMode="auto">
          <a:xfrm>
            <a:off x="4953000" y="3919538"/>
            <a:ext cx="3886200" cy="1612900"/>
          </a:xfrm>
          <a:prstGeom prst="rect">
            <a:avLst/>
          </a:prstGeom>
          <a:noFill/>
          <a:ln w="9525">
            <a:noFill/>
            <a:miter lim="800000"/>
            <a:headEnd/>
            <a:tailEnd/>
          </a:ln>
        </p:spPr>
        <p:txBody>
          <a:bodyPr>
            <a:spAutoFit/>
          </a:bodyPr>
          <a:lstStyle/>
          <a:p>
            <a:pPr marL="457200" indent="-457200" algn="ctr"/>
            <a:r>
              <a:rPr lang="en-US" sz="1800" b="1" dirty="0">
                <a:solidFill>
                  <a:srgbClr val="432D01"/>
                </a:solidFill>
                <a:latin typeface="Tahoma" pitchFamily="34" charset="0"/>
              </a:rPr>
              <a:t>4. I’M NOT OK; YOU’RE NOT OK</a:t>
            </a:r>
          </a:p>
          <a:p>
            <a:pPr marL="457200" indent="-457200"/>
            <a:endParaRPr lang="en-US" sz="1200" b="1" dirty="0">
              <a:solidFill>
                <a:srgbClr val="432D01"/>
              </a:solidFill>
              <a:latin typeface="Tahoma" pitchFamily="34" charset="0"/>
            </a:endParaRPr>
          </a:p>
          <a:p>
            <a:pPr marL="457200" indent="-457200">
              <a:buFontTx/>
              <a:buChar char="•"/>
            </a:pPr>
            <a:r>
              <a:rPr lang="en-US" sz="1400" b="1" dirty="0">
                <a:solidFill>
                  <a:srgbClr val="5A3D02"/>
                </a:solidFill>
                <a:latin typeface="Tahoma" pitchFamily="34" charset="0"/>
              </a:rPr>
              <a:t>LACKS TRUST IN OTHERS.  FEELINGS OF HOPELESSNESS, DESIRE FOR REVENGE, OFTEN EXTREME DEPRESSION.  SERIOUS BLACK STAMPS IN PLAY</a:t>
            </a:r>
          </a:p>
        </p:txBody>
      </p:sp>
      <p:sp>
        <p:nvSpPr>
          <p:cNvPr id="44049" name="Text Box 19"/>
          <p:cNvSpPr txBox="1">
            <a:spLocks noChangeArrowheads="1"/>
          </p:cNvSpPr>
          <p:nvPr/>
        </p:nvSpPr>
        <p:spPr bwMode="auto">
          <a:xfrm>
            <a:off x="1295400" y="5681663"/>
            <a:ext cx="7162800" cy="1404937"/>
          </a:xfrm>
          <a:prstGeom prst="rect">
            <a:avLst/>
          </a:prstGeom>
          <a:noFill/>
          <a:ln w="9525">
            <a:noFill/>
            <a:miter lim="800000"/>
            <a:headEnd/>
            <a:tailEnd/>
          </a:ln>
        </p:spPr>
        <p:txBody>
          <a:bodyPr>
            <a:spAutoFit/>
          </a:bodyPr>
          <a:lstStyle/>
          <a:p>
            <a:pPr marL="457200" indent="-457200" algn="ctr">
              <a:lnSpc>
                <a:spcPct val="150000"/>
              </a:lnSpc>
            </a:pPr>
            <a:r>
              <a:rPr lang="en-US" sz="1800" b="1" dirty="0">
                <a:solidFill>
                  <a:srgbClr val="432D01"/>
                </a:solidFill>
                <a:latin typeface="Tahoma" pitchFamily="34" charset="0"/>
              </a:rPr>
              <a:t>5.  I’M OK, I’M NOT SURE ABOUT YOU </a:t>
            </a:r>
          </a:p>
          <a:p>
            <a:pPr marL="457200" indent="-457200" algn="ctr">
              <a:lnSpc>
                <a:spcPct val="150000"/>
              </a:lnSpc>
            </a:pPr>
            <a:r>
              <a:rPr lang="en-US" sz="1800" b="1" dirty="0">
                <a:solidFill>
                  <a:srgbClr val="5A3D02"/>
                </a:solidFill>
                <a:latin typeface="Tahoma" pitchFamily="34" charset="0"/>
              </a:rPr>
              <a:t>(KEEP IN MIND GRAY, BLACK &amp; GOLD STAMPS)</a:t>
            </a:r>
          </a:p>
          <a:p>
            <a:pPr marL="457200" indent="-457200"/>
            <a:endParaRPr lang="en-US" sz="1800" b="1" dirty="0">
              <a:solidFill>
                <a:srgbClr val="5A3D02"/>
              </a:solidFill>
              <a:latin typeface="Tahoma" pitchFamily="34" charset="0"/>
            </a:endParaRPr>
          </a:p>
          <a:p>
            <a:pPr marL="457200" indent="-457200">
              <a:buFontTx/>
              <a:buChar char="•"/>
            </a:pPr>
            <a:endParaRPr lang="en-US" sz="1400" b="1" dirty="0">
              <a:solidFill>
                <a:srgbClr val="5A3D02"/>
              </a:solidFill>
              <a:latin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p:spPr>
        <p:txBody>
          <a:bodyPr/>
          <a:lstStyle/>
          <a:p>
            <a:fld id="{EB469010-6636-455D-AB82-7DEB42C6550F}" type="slidenum">
              <a:rPr lang="en-US" smtClean="0">
                <a:latin typeface="Arial" charset="0"/>
              </a:rPr>
              <a:pPr/>
              <a:t>15</a:t>
            </a:fld>
            <a:endParaRPr lang="en-US" dirty="0" smtClean="0">
              <a:latin typeface="Arial" charset="0"/>
            </a:endParaRPr>
          </a:p>
        </p:txBody>
      </p:sp>
      <p:sp>
        <p:nvSpPr>
          <p:cNvPr id="46082" name="Rectangle 2"/>
          <p:cNvSpPr>
            <a:spLocks noGrp="1" noChangeArrowheads="1"/>
          </p:cNvSpPr>
          <p:nvPr>
            <p:ph type="title"/>
          </p:nvPr>
        </p:nvSpPr>
        <p:spPr/>
        <p:txBody>
          <a:bodyPr/>
          <a:lstStyle/>
          <a:p>
            <a:pPr eaLnBrk="1" hangingPunct="1"/>
            <a:r>
              <a:rPr lang="en-US" sz="3600" dirty="0" smtClean="0"/>
              <a:t>I’m OK, I’m Not Sure About You</a:t>
            </a:r>
          </a:p>
        </p:txBody>
      </p:sp>
      <p:sp>
        <p:nvSpPr>
          <p:cNvPr id="46083" name="Rectangle 3"/>
          <p:cNvSpPr>
            <a:spLocks noGrp="1" noChangeArrowheads="1"/>
          </p:cNvSpPr>
          <p:nvPr>
            <p:ph type="body" idx="1"/>
          </p:nvPr>
        </p:nvSpPr>
        <p:spPr>
          <a:xfrm>
            <a:off x="1062038" y="1752600"/>
            <a:ext cx="7769225" cy="4113213"/>
          </a:xfrm>
        </p:spPr>
        <p:txBody>
          <a:bodyPr/>
          <a:lstStyle/>
          <a:p>
            <a:pPr eaLnBrk="1" hangingPunct="1">
              <a:lnSpc>
                <a:spcPct val="80000"/>
              </a:lnSpc>
            </a:pPr>
            <a:r>
              <a:rPr lang="en-US" sz="1800" dirty="0" smtClean="0"/>
              <a:t>Typically, this is the state that your in when you meet someone for the first time</a:t>
            </a:r>
          </a:p>
          <a:p>
            <a:pPr eaLnBrk="1" hangingPunct="1">
              <a:lnSpc>
                <a:spcPct val="80000"/>
              </a:lnSpc>
            </a:pPr>
            <a:r>
              <a:rPr lang="en-US" sz="1800" dirty="0" smtClean="0"/>
              <a:t>However, this not necessarily always the case</a:t>
            </a:r>
          </a:p>
          <a:p>
            <a:pPr eaLnBrk="1" hangingPunct="1">
              <a:lnSpc>
                <a:spcPct val="80000"/>
              </a:lnSpc>
            </a:pPr>
            <a:r>
              <a:rPr lang="en-US" sz="1800" dirty="0" smtClean="0"/>
              <a:t>You can meet someone that is so much like you, that it triggers an “I’m OK, Your OK” initial response, until proven otherwise   </a:t>
            </a:r>
          </a:p>
          <a:p>
            <a:pPr eaLnBrk="1" hangingPunct="1">
              <a:lnSpc>
                <a:spcPct val="80000"/>
              </a:lnSpc>
            </a:pPr>
            <a:r>
              <a:rPr lang="en-US" sz="1800" dirty="0" smtClean="0"/>
              <a:t>You can also meet someone so much not like you, that it triggers an “I’m OK, Your Not OK” initial response, until proven otherwise</a:t>
            </a:r>
          </a:p>
          <a:p>
            <a:pPr eaLnBrk="1" hangingPunct="1">
              <a:lnSpc>
                <a:spcPct val="80000"/>
              </a:lnSpc>
            </a:pPr>
            <a:r>
              <a:rPr lang="en-US" sz="1800" dirty="0" smtClean="0"/>
              <a:t>In most instances, relationships are formed by transactions that either tend to be positive, or tend to be negative</a:t>
            </a:r>
          </a:p>
          <a:p>
            <a:pPr eaLnBrk="1" hangingPunct="1">
              <a:lnSpc>
                <a:spcPct val="80000"/>
              </a:lnSpc>
            </a:pPr>
            <a:r>
              <a:rPr lang="en-US" sz="1800" dirty="0" smtClean="0"/>
              <a:t>If the transactions remain positive, over time gold stamps accrue and you start building an “I’m OK, Your OK” relationship</a:t>
            </a:r>
          </a:p>
          <a:p>
            <a:pPr eaLnBrk="1" hangingPunct="1">
              <a:lnSpc>
                <a:spcPct val="80000"/>
              </a:lnSpc>
            </a:pPr>
            <a:r>
              <a:rPr lang="en-US" sz="1800" dirty="0" smtClean="0"/>
              <a:t>If the transactions are pre-dominantly negative, over time gray stamps accrue and you start building an “I’m OK, Your Not OK” relationship</a:t>
            </a:r>
          </a:p>
          <a:p>
            <a:pPr eaLnBrk="1" hangingPunct="1">
              <a:lnSpc>
                <a:spcPct val="80000"/>
              </a:lnSpc>
            </a:pPr>
            <a:r>
              <a:rPr lang="en-US" sz="1800" dirty="0" smtClean="0"/>
              <a:t>If the negative gets nasty, really nasty, then an “I’m Not OK, Your Not OK relationship develops</a:t>
            </a:r>
          </a:p>
          <a:p>
            <a:pPr eaLnBrk="1" hangingPunct="1">
              <a:lnSpc>
                <a:spcPct val="80000"/>
              </a:lnSpc>
            </a:pPr>
            <a:endParaRPr lang="en-US" sz="1800" dirty="0" smtClean="0"/>
          </a:p>
          <a:p>
            <a:pPr eaLnBrk="1" hangingPunct="1">
              <a:lnSpc>
                <a:spcPct val="80000"/>
              </a:lnSpc>
            </a:pPr>
            <a:endParaRPr lang="en-US" sz="15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2"/>
          </p:nvPr>
        </p:nvSpPr>
        <p:spPr>
          <a:noFill/>
        </p:spPr>
        <p:txBody>
          <a:bodyPr/>
          <a:lstStyle/>
          <a:p>
            <a:fld id="{524419CE-2972-4249-BB96-1A85BCBB6A44}" type="slidenum">
              <a:rPr lang="en-US" smtClean="0">
                <a:latin typeface="Arial" charset="0"/>
              </a:rPr>
              <a:pPr/>
              <a:t>16</a:t>
            </a:fld>
            <a:endParaRPr lang="en-US" dirty="0" smtClean="0">
              <a:latin typeface="Arial" charset="0"/>
            </a:endParaRPr>
          </a:p>
        </p:txBody>
      </p:sp>
      <p:sp>
        <p:nvSpPr>
          <p:cNvPr id="48130" name="Rectangle 2"/>
          <p:cNvSpPr>
            <a:spLocks noGrp="1" noChangeArrowheads="1"/>
          </p:cNvSpPr>
          <p:nvPr>
            <p:ph type="title"/>
          </p:nvPr>
        </p:nvSpPr>
        <p:spPr/>
        <p:txBody>
          <a:bodyPr/>
          <a:lstStyle/>
          <a:p>
            <a:pPr eaLnBrk="1" hangingPunct="1"/>
            <a:r>
              <a:rPr lang="en-US" sz="3600" dirty="0" smtClean="0"/>
              <a:t>I’m OK, Your OK – One of It’s Most Common Forms</a:t>
            </a:r>
          </a:p>
        </p:txBody>
      </p:sp>
      <p:sp>
        <p:nvSpPr>
          <p:cNvPr id="48131" name="Rectangle 3"/>
          <p:cNvSpPr>
            <a:spLocks noGrp="1" noChangeArrowheads="1"/>
          </p:cNvSpPr>
          <p:nvPr>
            <p:ph type="body" idx="1"/>
          </p:nvPr>
        </p:nvSpPr>
        <p:spPr>
          <a:xfrm>
            <a:off x="1062038" y="1752600"/>
            <a:ext cx="7769225" cy="4113213"/>
          </a:xfrm>
        </p:spPr>
        <p:txBody>
          <a:bodyPr/>
          <a:lstStyle/>
          <a:p>
            <a:pPr eaLnBrk="1" hangingPunct="1">
              <a:lnSpc>
                <a:spcPct val="80000"/>
              </a:lnSpc>
            </a:pPr>
            <a:r>
              <a:rPr lang="en-US" sz="1800" dirty="0" smtClean="0"/>
              <a:t>When you have a relationship with someone in this mode gold stamps, possibly several of them, have accrued</a:t>
            </a:r>
          </a:p>
          <a:p>
            <a:pPr eaLnBrk="1" hangingPunct="1">
              <a:lnSpc>
                <a:spcPct val="80000"/>
              </a:lnSpc>
            </a:pPr>
            <a:r>
              <a:rPr lang="en-US" sz="1800" dirty="0" smtClean="0"/>
              <a:t>There is mutual respect between you and most importantly there is trust</a:t>
            </a:r>
          </a:p>
          <a:p>
            <a:pPr eaLnBrk="1" hangingPunct="1">
              <a:lnSpc>
                <a:spcPct val="80000"/>
              </a:lnSpc>
            </a:pPr>
            <a:r>
              <a:rPr lang="en-US" sz="1800" dirty="0" smtClean="0"/>
              <a:t>You can rely on that person, and they can rely on you   </a:t>
            </a:r>
          </a:p>
          <a:p>
            <a:pPr eaLnBrk="1" hangingPunct="1">
              <a:lnSpc>
                <a:spcPct val="80000"/>
              </a:lnSpc>
            </a:pPr>
            <a:r>
              <a:rPr lang="en-US" sz="1800" dirty="0" smtClean="0"/>
              <a:t>You know more about them than what is just at work.  You might know there kids, and they might know yours.  You share things that are not just professional, but are private as well</a:t>
            </a:r>
          </a:p>
          <a:p>
            <a:pPr eaLnBrk="1" hangingPunct="1">
              <a:lnSpc>
                <a:spcPct val="80000"/>
              </a:lnSpc>
            </a:pPr>
            <a:r>
              <a:rPr lang="en-US" sz="1800" dirty="0" smtClean="0"/>
              <a:t>You see this in the Bank consistently among people that travel together often and in very difficult environments</a:t>
            </a:r>
          </a:p>
          <a:p>
            <a:pPr eaLnBrk="1" hangingPunct="1">
              <a:lnSpc>
                <a:spcPct val="80000"/>
              </a:lnSpc>
            </a:pPr>
            <a:r>
              <a:rPr lang="en-US" sz="1800" dirty="0" smtClean="0"/>
              <a:t>Many of my “I’m OK, Your OK” relationships accrued from going to countries like Bosnia immediately after the war.  With gun shot fire almost every night, we all started checking in on each other, and were concerned when someone was late for breakfast, or late from a meeting</a:t>
            </a:r>
          </a:p>
          <a:p>
            <a:pPr eaLnBrk="1" hangingPunct="1">
              <a:lnSpc>
                <a:spcPct val="80000"/>
              </a:lnSpc>
            </a:pPr>
            <a:r>
              <a:rPr lang="en-US" sz="1800" dirty="0" smtClean="0"/>
              <a:t>That concern, created a pattern of caring, that interface led to the development of gold stamps</a:t>
            </a:r>
          </a:p>
          <a:p>
            <a:pPr eaLnBrk="1" hangingPunct="1">
              <a:lnSpc>
                <a:spcPct val="80000"/>
              </a:lnSpc>
            </a:pPr>
            <a:r>
              <a:rPr lang="en-US" sz="1800" dirty="0" smtClean="0"/>
              <a:t>You tend to have lunch more often with people in this category, or you invite them to your home.  This is your tennis partner, but more importantly, this is your “friend”</a:t>
            </a:r>
          </a:p>
          <a:p>
            <a:pPr eaLnBrk="1" hangingPunct="1">
              <a:lnSpc>
                <a:spcPct val="80000"/>
              </a:lnSpc>
            </a:pPr>
            <a:endParaRPr lang="en-US" sz="1800" dirty="0" smtClean="0"/>
          </a:p>
          <a:p>
            <a:pPr eaLnBrk="1" hangingPunct="1">
              <a:lnSpc>
                <a:spcPct val="80000"/>
              </a:lnSpc>
            </a:pPr>
            <a:endParaRPr lang="en-US" sz="15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p:spPr>
        <p:txBody>
          <a:bodyPr/>
          <a:lstStyle/>
          <a:p>
            <a:fld id="{4648B16F-A3BA-464C-87F5-ACE63373FE9B}" type="slidenum">
              <a:rPr lang="en-US" smtClean="0">
                <a:latin typeface="Arial" charset="0"/>
              </a:rPr>
              <a:pPr/>
              <a:t>17</a:t>
            </a:fld>
            <a:endParaRPr lang="en-US" dirty="0" smtClean="0">
              <a:latin typeface="Arial" charset="0"/>
            </a:endParaRPr>
          </a:p>
        </p:txBody>
      </p:sp>
      <p:sp>
        <p:nvSpPr>
          <p:cNvPr id="50178" name="Rectangle 2"/>
          <p:cNvSpPr>
            <a:spLocks noGrp="1" noChangeArrowheads="1"/>
          </p:cNvSpPr>
          <p:nvPr>
            <p:ph type="title"/>
          </p:nvPr>
        </p:nvSpPr>
        <p:spPr/>
        <p:txBody>
          <a:bodyPr/>
          <a:lstStyle/>
          <a:p>
            <a:pPr eaLnBrk="1" hangingPunct="1"/>
            <a:r>
              <a:rPr lang="en-US" sz="3600" dirty="0" smtClean="0"/>
              <a:t>I’m OK, Your Not OK – One of It’s Most Common Forms</a:t>
            </a:r>
          </a:p>
        </p:txBody>
      </p:sp>
      <p:sp>
        <p:nvSpPr>
          <p:cNvPr id="50179" name="Rectangle 3"/>
          <p:cNvSpPr>
            <a:spLocks noGrp="1" noChangeArrowheads="1"/>
          </p:cNvSpPr>
          <p:nvPr>
            <p:ph type="body" idx="1"/>
          </p:nvPr>
        </p:nvSpPr>
        <p:spPr>
          <a:xfrm>
            <a:off x="1062038" y="1752600"/>
            <a:ext cx="7769225" cy="4113213"/>
          </a:xfrm>
        </p:spPr>
        <p:txBody>
          <a:bodyPr/>
          <a:lstStyle/>
          <a:p>
            <a:pPr eaLnBrk="1" hangingPunct="1">
              <a:lnSpc>
                <a:spcPct val="80000"/>
              </a:lnSpc>
            </a:pPr>
            <a:r>
              <a:rPr lang="en-US" sz="1800" dirty="0" smtClean="0"/>
              <a:t>Unfortunately, most of our relationships are in this mode</a:t>
            </a:r>
          </a:p>
          <a:p>
            <a:pPr eaLnBrk="1" hangingPunct="1">
              <a:lnSpc>
                <a:spcPct val="80000"/>
              </a:lnSpc>
            </a:pPr>
            <a:r>
              <a:rPr lang="en-US" sz="1800" dirty="0" smtClean="0"/>
              <a:t>This appears when we think we’re smarter, better, or more committed than someone else</a:t>
            </a:r>
          </a:p>
          <a:p>
            <a:pPr eaLnBrk="1" hangingPunct="1">
              <a:lnSpc>
                <a:spcPct val="80000"/>
              </a:lnSpc>
            </a:pPr>
            <a:r>
              <a:rPr lang="en-US" sz="1800" dirty="0" smtClean="0"/>
              <a:t>It also comes from repetitive disagreements, or when you consistently are overruled  </a:t>
            </a:r>
          </a:p>
          <a:p>
            <a:pPr eaLnBrk="1" hangingPunct="1">
              <a:lnSpc>
                <a:spcPct val="80000"/>
              </a:lnSpc>
            </a:pPr>
            <a:r>
              <a:rPr lang="en-US" sz="1800" dirty="0" smtClean="0"/>
              <a:t>For example, if you are a lead TTL and in the middle of an important meeting when the boss is asking everyone for their opinion, he turns to you and says: “Can you photo copy this for the rest of the group?”</a:t>
            </a:r>
          </a:p>
          <a:p>
            <a:pPr eaLnBrk="1" hangingPunct="1">
              <a:lnSpc>
                <a:spcPct val="80000"/>
              </a:lnSpc>
            </a:pPr>
            <a:r>
              <a:rPr lang="en-US" sz="1800" dirty="0" smtClean="0"/>
              <a:t>You might do it, but it triggers a gray stamp</a:t>
            </a:r>
          </a:p>
          <a:p>
            <a:pPr eaLnBrk="1" hangingPunct="1">
              <a:lnSpc>
                <a:spcPct val="80000"/>
              </a:lnSpc>
            </a:pPr>
            <a:r>
              <a:rPr lang="en-US" sz="1800" dirty="0" smtClean="0"/>
              <a:t>In turn this gray stamp, combined with others, defines your relationship with this person squarely in the “I’m OK, Your Not OK” category</a:t>
            </a:r>
          </a:p>
          <a:p>
            <a:pPr eaLnBrk="1" hangingPunct="1">
              <a:lnSpc>
                <a:spcPct val="80000"/>
              </a:lnSpc>
            </a:pPr>
            <a:r>
              <a:rPr lang="en-US" sz="1800" dirty="0" smtClean="0"/>
              <a:t>On average, about 8 of every 10 people we work with are labeled by us in this category</a:t>
            </a:r>
          </a:p>
          <a:p>
            <a:pPr eaLnBrk="1" hangingPunct="1">
              <a:lnSpc>
                <a:spcPct val="80000"/>
              </a:lnSpc>
            </a:pPr>
            <a:r>
              <a:rPr lang="en-US" sz="1800" dirty="0" smtClean="0"/>
              <a:t>When this happens work does not tend to be fun</a:t>
            </a:r>
          </a:p>
          <a:p>
            <a:pPr eaLnBrk="1" hangingPunct="1">
              <a:lnSpc>
                <a:spcPct val="80000"/>
              </a:lnSpc>
            </a:pPr>
            <a:r>
              <a:rPr lang="en-US" sz="1800" dirty="0" smtClean="0"/>
              <a:t>This is what gives you the feeling of not wanting to get out of bed Monday morning and you start thinking “Oh my God, not again”</a:t>
            </a:r>
          </a:p>
          <a:p>
            <a:pPr eaLnBrk="1" hangingPunct="1">
              <a:lnSpc>
                <a:spcPct val="80000"/>
              </a:lnSpc>
            </a:pPr>
            <a:endParaRPr lang="en-US" sz="1800" dirty="0" smtClean="0"/>
          </a:p>
          <a:p>
            <a:pPr eaLnBrk="1" hangingPunct="1">
              <a:lnSpc>
                <a:spcPct val="80000"/>
              </a:lnSpc>
            </a:pPr>
            <a:endParaRPr lang="en-US" sz="15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p:cNvSpPr>
            <a:spLocks noGrp="1"/>
          </p:cNvSpPr>
          <p:nvPr>
            <p:ph type="sldNum" sz="quarter" idx="12"/>
          </p:nvPr>
        </p:nvSpPr>
        <p:spPr>
          <a:noFill/>
        </p:spPr>
        <p:txBody>
          <a:bodyPr/>
          <a:lstStyle/>
          <a:p>
            <a:fld id="{4B78C0C3-0B77-41F3-8B28-DD4B51D804D0}" type="slidenum">
              <a:rPr lang="en-US" smtClean="0">
                <a:latin typeface="Arial" charset="0"/>
              </a:rPr>
              <a:pPr/>
              <a:t>18</a:t>
            </a:fld>
            <a:endParaRPr lang="en-US" dirty="0" smtClean="0">
              <a:latin typeface="Arial" charset="0"/>
            </a:endParaRPr>
          </a:p>
        </p:txBody>
      </p:sp>
      <p:sp>
        <p:nvSpPr>
          <p:cNvPr id="56322" name="Rectangle 2"/>
          <p:cNvSpPr>
            <a:spLocks noGrp="1" noChangeArrowheads="1"/>
          </p:cNvSpPr>
          <p:nvPr>
            <p:ph type="title"/>
          </p:nvPr>
        </p:nvSpPr>
        <p:spPr/>
        <p:txBody>
          <a:bodyPr/>
          <a:lstStyle/>
          <a:p>
            <a:pPr eaLnBrk="1" hangingPunct="1"/>
            <a:r>
              <a:rPr lang="en-US" sz="3600" dirty="0" smtClean="0"/>
              <a:t>I’m Not OK, Your OK – One of It’s Most Common Forms</a:t>
            </a:r>
          </a:p>
        </p:txBody>
      </p:sp>
      <p:sp>
        <p:nvSpPr>
          <p:cNvPr id="56323" name="Rectangle 3"/>
          <p:cNvSpPr>
            <a:spLocks noGrp="1" noChangeArrowheads="1"/>
          </p:cNvSpPr>
          <p:nvPr>
            <p:ph type="body" idx="1"/>
          </p:nvPr>
        </p:nvSpPr>
        <p:spPr>
          <a:xfrm>
            <a:off x="1062038" y="1752600"/>
            <a:ext cx="7769225" cy="4113213"/>
          </a:xfrm>
        </p:spPr>
        <p:txBody>
          <a:bodyPr/>
          <a:lstStyle/>
          <a:p>
            <a:pPr eaLnBrk="1" hangingPunct="1">
              <a:lnSpc>
                <a:spcPct val="80000"/>
              </a:lnSpc>
            </a:pPr>
            <a:r>
              <a:rPr lang="en-US" sz="1800" dirty="0" smtClean="0"/>
              <a:t>This can stem from a third party reaction to a I’m Not OK – Your Not OK set of transactions</a:t>
            </a:r>
          </a:p>
          <a:p>
            <a:pPr eaLnBrk="1" hangingPunct="1">
              <a:lnSpc>
                <a:spcPct val="80000"/>
              </a:lnSpc>
            </a:pPr>
            <a:r>
              <a:rPr lang="en-US" sz="1800" dirty="0" smtClean="0"/>
              <a:t>A colleague has taken your supervisor to an administrative tribunal</a:t>
            </a:r>
          </a:p>
          <a:p>
            <a:pPr eaLnBrk="1" hangingPunct="1">
              <a:lnSpc>
                <a:spcPct val="80000"/>
              </a:lnSpc>
            </a:pPr>
            <a:r>
              <a:rPr lang="en-US" sz="1800" dirty="0" smtClean="0"/>
              <a:t>You are asked to testify</a:t>
            </a:r>
          </a:p>
          <a:p>
            <a:pPr eaLnBrk="1" hangingPunct="1">
              <a:lnSpc>
                <a:spcPct val="80000"/>
              </a:lnSpc>
            </a:pPr>
            <a:r>
              <a:rPr lang="en-US" sz="1800" dirty="0" smtClean="0"/>
              <a:t>You have such fear of that supervisor that when asked questions about your boss, you answer them in a way that doesn’t get you into trouble;</a:t>
            </a:r>
          </a:p>
          <a:p>
            <a:pPr eaLnBrk="1" hangingPunct="1">
              <a:lnSpc>
                <a:spcPct val="80000"/>
              </a:lnSpc>
            </a:pPr>
            <a:r>
              <a:rPr lang="en-US" sz="1800" dirty="0" smtClean="0"/>
              <a:t>Problem is, now you have let your colleague down who you knew was in the right</a:t>
            </a:r>
          </a:p>
          <a:p>
            <a:pPr eaLnBrk="1" hangingPunct="1">
              <a:lnSpc>
                <a:spcPct val="80000"/>
              </a:lnSpc>
            </a:pPr>
            <a:r>
              <a:rPr lang="en-US" sz="1800" dirty="0" smtClean="0"/>
              <a:t>Behavior like this is normal, but is usually generated our of fear</a:t>
            </a:r>
          </a:p>
          <a:p>
            <a:pPr eaLnBrk="1" hangingPunct="1">
              <a:lnSpc>
                <a:spcPct val="80000"/>
              </a:lnSpc>
            </a:pPr>
            <a:r>
              <a:rPr lang="en-US" sz="1800" dirty="0" smtClean="0"/>
              <a:t>If the boss explains an action related to a staffer implying the person is incompetent, you many know this not to be true, but you want to avoid conflict with your boss, so you say nothing, or in its worst form, you implicitly or explicitly support this judgment</a:t>
            </a:r>
          </a:p>
          <a:p>
            <a:pPr eaLnBrk="1" hangingPunct="1">
              <a:lnSpc>
                <a:spcPct val="80000"/>
              </a:lnSpc>
            </a:pPr>
            <a:r>
              <a:rPr lang="en-US" sz="1800" dirty="0" smtClean="0"/>
              <a:t>When faced statements like “What an idiot”, you say nothing even when you disagree</a:t>
            </a:r>
          </a:p>
          <a:p>
            <a:pPr eaLnBrk="1" hangingPunct="1">
              <a:lnSpc>
                <a:spcPct val="80000"/>
              </a:lnSpc>
            </a:pPr>
            <a:r>
              <a:rPr lang="en-US" sz="1800" dirty="0" smtClean="0"/>
              <a:t>When you interact with the person thereafter, the I’m Not OK, Your OK mode kicks in</a:t>
            </a:r>
          </a:p>
          <a:p>
            <a:pPr eaLnBrk="1" hangingPunct="1">
              <a:lnSpc>
                <a:spcPct val="80000"/>
              </a:lnSpc>
            </a:pPr>
            <a:r>
              <a:rPr lang="en-US" sz="1800" dirty="0" smtClean="0"/>
              <a:t>Yup – you’ll pick up the lunch tab too.</a:t>
            </a:r>
          </a:p>
          <a:p>
            <a:pPr eaLnBrk="1" hangingPunct="1">
              <a:lnSpc>
                <a:spcPct val="80000"/>
              </a:lnSpc>
            </a:pPr>
            <a:endParaRPr lang="en-US" sz="1800" dirty="0" smtClean="0"/>
          </a:p>
          <a:p>
            <a:pPr eaLnBrk="1" hangingPunct="1">
              <a:lnSpc>
                <a:spcPct val="80000"/>
              </a:lnSpc>
            </a:pPr>
            <a:endParaRPr lang="en-US" sz="15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2"/>
          </p:nvPr>
        </p:nvSpPr>
        <p:spPr>
          <a:noFill/>
        </p:spPr>
        <p:txBody>
          <a:bodyPr/>
          <a:lstStyle/>
          <a:p>
            <a:fld id="{154D7527-01DF-42D8-8548-3DBEF3886AE9}" type="slidenum">
              <a:rPr lang="en-US" smtClean="0">
                <a:latin typeface="Arial" charset="0"/>
              </a:rPr>
              <a:pPr/>
              <a:t>19</a:t>
            </a:fld>
            <a:endParaRPr lang="en-US" dirty="0" smtClean="0">
              <a:latin typeface="Arial" charset="0"/>
            </a:endParaRPr>
          </a:p>
        </p:txBody>
      </p:sp>
      <p:sp>
        <p:nvSpPr>
          <p:cNvPr id="58370" name="Rectangle 2"/>
          <p:cNvSpPr>
            <a:spLocks noGrp="1" noChangeArrowheads="1"/>
          </p:cNvSpPr>
          <p:nvPr>
            <p:ph type="title"/>
          </p:nvPr>
        </p:nvSpPr>
        <p:spPr/>
        <p:txBody>
          <a:bodyPr/>
          <a:lstStyle/>
          <a:p>
            <a:pPr eaLnBrk="1" hangingPunct="1"/>
            <a:r>
              <a:rPr lang="en-US" sz="3600" dirty="0" smtClean="0"/>
              <a:t>I’M Not OK, Your Not OK – One of It’s Worst Forms</a:t>
            </a:r>
          </a:p>
        </p:txBody>
      </p:sp>
      <p:sp>
        <p:nvSpPr>
          <p:cNvPr id="58371" name="Rectangle 3"/>
          <p:cNvSpPr>
            <a:spLocks noGrp="1" noChangeArrowheads="1"/>
          </p:cNvSpPr>
          <p:nvPr>
            <p:ph type="body" idx="1"/>
          </p:nvPr>
        </p:nvSpPr>
        <p:spPr>
          <a:xfrm>
            <a:off x="1062038" y="1752600"/>
            <a:ext cx="7769225" cy="4113213"/>
          </a:xfrm>
        </p:spPr>
        <p:txBody>
          <a:bodyPr/>
          <a:lstStyle/>
          <a:p>
            <a:pPr eaLnBrk="1" hangingPunct="1">
              <a:lnSpc>
                <a:spcPct val="80000"/>
              </a:lnSpc>
            </a:pPr>
            <a:r>
              <a:rPr lang="en-US" sz="1800" dirty="0" smtClean="0"/>
              <a:t>Why do some really nasty things get said about people in the work place, a lot of the time so absurd that they poison the work environment? </a:t>
            </a:r>
          </a:p>
          <a:p>
            <a:pPr eaLnBrk="1" hangingPunct="1">
              <a:lnSpc>
                <a:spcPct val="80000"/>
              </a:lnSpc>
            </a:pPr>
            <a:r>
              <a:rPr lang="en-US" sz="1800" dirty="0" smtClean="0"/>
              <a:t>This consistently occurs when a relationship between two people deteriorates to the "I'm Not OK, Your Not OK" category.  At this stage, one person, usually the subordinate, feels so wronged by their supervisor that they feel justified in saying, or putting in writing (usually in anonymity), allegations that are extremely personal and accusatory.</a:t>
            </a:r>
          </a:p>
          <a:p>
            <a:pPr eaLnBrk="1" hangingPunct="1">
              <a:lnSpc>
                <a:spcPct val="80000"/>
              </a:lnSpc>
            </a:pPr>
            <a:r>
              <a:rPr lang="en-US" sz="1800" dirty="0" smtClean="0"/>
              <a:t>If you have ever come across this, it is easy to spot. </a:t>
            </a:r>
          </a:p>
          <a:p>
            <a:pPr eaLnBrk="1" hangingPunct="1">
              <a:lnSpc>
                <a:spcPct val="80000"/>
              </a:lnSpc>
            </a:pPr>
            <a:r>
              <a:rPr lang="en-US" sz="1800" dirty="0" smtClean="0"/>
              <a:t>The accuser is usually very emotional and deeply troubled by his or her interaction with their supervisor.  The person may feel threatened, was threatened, or generally feels humiliated and discounted.</a:t>
            </a:r>
          </a:p>
          <a:p>
            <a:pPr eaLnBrk="1" hangingPunct="1">
              <a:lnSpc>
                <a:spcPct val="80000"/>
              </a:lnSpc>
            </a:pPr>
            <a:r>
              <a:rPr lang="en-US" sz="1800" dirty="0" smtClean="0"/>
              <a:t>The response to this is often self defense and this can take on various forms.  When the worst forms of "I'm Not OK, Your Not OK" kick in, it is like a bad divorce between two people that is getting really nasty. </a:t>
            </a:r>
          </a:p>
          <a:p>
            <a:pPr eaLnBrk="1" hangingPunct="1">
              <a:lnSpc>
                <a:spcPct val="80000"/>
              </a:lnSpc>
            </a:pPr>
            <a:r>
              <a:rPr lang="en-US" sz="1800" dirty="0" smtClean="0"/>
              <a:t>In its worst form, people then start taking sides, and transference sinks in.  The office atmosphere becomes divisive and a pattern sets in that usually leads to new and more troubling accusations or events occurring weekly, or even daily.</a:t>
            </a:r>
          </a:p>
          <a:p>
            <a:pPr eaLnBrk="1" hangingPunct="1">
              <a:lnSpc>
                <a:spcPct val="80000"/>
              </a:lnSpc>
            </a:pPr>
            <a:endParaRPr lang="en-US" sz="1800" dirty="0" smtClean="0"/>
          </a:p>
          <a:p>
            <a:pPr eaLnBrk="1" hangingPunct="1">
              <a:lnSpc>
                <a:spcPct val="80000"/>
              </a:lnSpc>
            </a:pPr>
            <a:endParaRPr lang="en-US" sz="15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a:noFill/>
        </p:spPr>
        <p:txBody>
          <a:bodyPr/>
          <a:lstStyle/>
          <a:p>
            <a:fld id="{098912BA-DF0D-47DF-9C3E-A43135344B47}" type="slidenum">
              <a:rPr lang="en-US" smtClean="0">
                <a:latin typeface="Arial" charset="0"/>
              </a:rPr>
              <a:pPr/>
              <a:t>2</a:t>
            </a:fld>
            <a:endParaRPr lang="en-US" dirty="0" smtClean="0">
              <a:latin typeface="Arial" charset="0"/>
            </a:endParaRPr>
          </a:p>
        </p:txBody>
      </p:sp>
      <p:sp>
        <p:nvSpPr>
          <p:cNvPr id="17410" name="Rectangle 2"/>
          <p:cNvSpPr>
            <a:spLocks noGrp="1" noChangeArrowheads="1"/>
          </p:cNvSpPr>
          <p:nvPr>
            <p:ph type="title"/>
          </p:nvPr>
        </p:nvSpPr>
        <p:spPr>
          <a:xfrm>
            <a:off x="1066800" y="228600"/>
            <a:ext cx="7772400" cy="1295400"/>
          </a:xfrm>
        </p:spPr>
        <p:txBody>
          <a:bodyPr/>
          <a:lstStyle/>
          <a:p>
            <a:pPr eaLnBrk="1" hangingPunct="1"/>
            <a:r>
              <a:rPr lang="en-US" dirty="0" smtClean="0"/>
              <a:t>What is T.A.?</a:t>
            </a:r>
          </a:p>
        </p:txBody>
      </p:sp>
      <p:sp>
        <p:nvSpPr>
          <p:cNvPr id="17411" name="Rectangle 3"/>
          <p:cNvSpPr>
            <a:spLocks noGrp="1" noChangeArrowheads="1"/>
          </p:cNvSpPr>
          <p:nvPr>
            <p:ph type="body" idx="1"/>
          </p:nvPr>
        </p:nvSpPr>
        <p:spPr/>
        <p:txBody>
          <a:bodyPr/>
          <a:lstStyle/>
          <a:p>
            <a:pPr eaLnBrk="1" hangingPunct="1">
              <a:buFontTx/>
              <a:buNone/>
            </a:pPr>
            <a:r>
              <a:rPr lang="en-US" sz="2500" b="1" dirty="0" smtClean="0"/>
              <a:t>Transactional Analysis Is ...</a:t>
            </a:r>
          </a:p>
          <a:p>
            <a:pPr eaLnBrk="1" hangingPunct="1"/>
            <a:endParaRPr lang="en-US" sz="2500" dirty="0" smtClean="0"/>
          </a:p>
        </p:txBody>
      </p:sp>
      <p:sp>
        <p:nvSpPr>
          <p:cNvPr id="53260" name="Rectangle 12"/>
          <p:cNvSpPr>
            <a:spLocks noChangeArrowheads="1"/>
          </p:cNvSpPr>
          <p:nvPr/>
        </p:nvSpPr>
        <p:spPr bwMode="auto">
          <a:xfrm>
            <a:off x="1143000" y="2405063"/>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spcBef>
                <a:spcPct val="20000"/>
              </a:spcBef>
              <a:defRPr/>
            </a:pPr>
            <a:r>
              <a:rPr lang="en-US" sz="2000" b="1" dirty="0">
                <a:solidFill>
                  <a:schemeClr val="tx2"/>
                </a:solidFill>
                <a:latin typeface="Tahoma" pitchFamily="34" charset="0"/>
              </a:rPr>
              <a:t>Personality Theory Simplified</a:t>
            </a:r>
            <a:endParaRPr lang="en-US" sz="2000" b="1" dirty="0">
              <a:solidFill>
                <a:srgbClr val="003399"/>
              </a:solidFill>
              <a:latin typeface="Arial" pitchFamily="34" charset="0"/>
            </a:endParaRPr>
          </a:p>
        </p:txBody>
      </p:sp>
      <p:sp>
        <p:nvSpPr>
          <p:cNvPr id="53261" name="Rectangle 13"/>
          <p:cNvSpPr>
            <a:spLocks noChangeArrowheads="1"/>
          </p:cNvSpPr>
          <p:nvPr/>
        </p:nvSpPr>
        <p:spPr bwMode="auto">
          <a:xfrm>
            <a:off x="1143000" y="5813425"/>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spcBef>
                <a:spcPct val="20000"/>
              </a:spcBef>
              <a:defRPr/>
            </a:pPr>
            <a:r>
              <a:rPr lang="en-US" sz="2000" b="1" dirty="0">
                <a:solidFill>
                  <a:schemeClr val="tx2"/>
                </a:solidFill>
                <a:latin typeface="Tahoma" pitchFamily="34" charset="0"/>
              </a:rPr>
              <a:t>An Aid in Dealing with Conflict Problems</a:t>
            </a:r>
          </a:p>
        </p:txBody>
      </p:sp>
      <p:sp>
        <p:nvSpPr>
          <p:cNvPr id="53263" name="Rectangle 15"/>
          <p:cNvSpPr>
            <a:spLocks noChangeArrowheads="1"/>
          </p:cNvSpPr>
          <p:nvPr/>
        </p:nvSpPr>
        <p:spPr bwMode="auto">
          <a:xfrm>
            <a:off x="1143000" y="3668713"/>
            <a:ext cx="7313613"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spcBef>
                <a:spcPct val="20000"/>
              </a:spcBef>
              <a:defRPr/>
            </a:pPr>
            <a:r>
              <a:rPr lang="en-US" sz="2000" b="1" dirty="0">
                <a:solidFill>
                  <a:schemeClr val="tx2"/>
                </a:solidFill>
                <a:latin typeface="Tahoma" pitchFamily="34" charset="0"/>
              </a:rPr>
              <a:t>A Leadership Style</a:t>
            </a:r>
            <a:endParaRPr lang="en-US" sz="2000" b="1" dirty="0">
              <a:solidFill>
                <a:srgbClr val="003399"/>
              </a:solidFill>
              <a:latin typeface="Arial" pitchFamily="34" charset="0"/>
            </a:endParaRPr>
          </a:p>
        </p:txBody>
      </p:sp>
      <p:sp>
        <p:nvSpPr>
          <p:cNvPr id="53264" name="Rectangle 16"/>
          <p:cNvSpPr>
            <a:spLocks noChangeArrowheads="1"/>
          </p:cNvSpPr>
          <p:nvPr/>
        </p:nvSpPr>
        <p:spPr bwMode="auto">
          <a:xfrm>
            <a:off x="1143000" y="4940300"/>
            <a:ext cx="7313613" cy="750888"/>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spcBef>
                <a:spcPct val="20000"/>
              </a:spcBef>
              <a:defRPr/>
            </a:pPr>
            <a:r>
              <a:rPr lang="en-US" sz="2000" b="1" dirty="0">
                <a:solidFill>
                  <a:schemeClr val="tx2"/>
                </a:solidFill>
                <a:latin typeface="Tahoma" pitchFamily="34" charset="0"/>
              </a:rPr>
              <a:t>An Easy Way of Understanding Who says What, and Why People Act and Interact the Way They Do</a:t>
            </a:r>
          </a:p>
        </p:txBody>
      </p:sp>
      <p:sp>
        <p:nvSpPr>
          <p:cNvPr id="53265" name="Rectangle 17"/>
          <p:cNvSpPr>
            <a:spLocks noChangeArrowheads="1"/>
          </p:cNvSpPr>
          <p:nvPr/>
        </p:nvSpPr>
        <p:spPr bwMode="auto">
          <a:xfrm>
            <a:off x="1143000" y="3036888"/>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spcBef>
                <a:spcPct val="20000"/>
              </a:spcBef>
              <a:defRPr/>
            </a:pPr>
            <a:r>
              <a:rPr lang="en-US" sz="2000" b="1" dirty="0">
                <a:solidFill>
                  <a:schemeClr val="tx2"/>
                </a:solidFill>
                <a:latin typeface="Tahoma" pitchFamily="34" charset="0"/>
              </a:rPr>
              <a:t>Motivation Theory Simplified</a:t>
            </a:r>
            <a:endParaRPr lang="en-US" sz="2000" b="1" dirty="0">
              <a:solidFill>
                <a:srgbClr val="003399"/>
              </a:solidFill>
              <a:latin typeface="Arial" pitchFamily="34" charset="0"/>
            </a:endParaRPr>
          </a:p>
        </p:txBody>
      </p:sp>
      <p:sp>
        <p:nvSpPr>
          <p:cNvPr id="53266" name="Rectangle 18"/>
          <p:cNvSpPr>
            <a:spLocks noChangeArrowheads="1"/>
          </p:cNvSpPr>
          <p:nvPr/>
        </p:nvSpPr>
        <p:spPr bwMode="auto">
          <a:xfrm>
            <a:off x="1143000" y="4305300"/>
            <a:ext cx="7313613"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spcBef>
                <a:spcPct val="20000"/>
              </a:spcBef>
              <a:defRPr/>
            </a:pPr>
            <a:r>
              <a:rPr lang="en-US" sz="2000" b="1" dirty="0">
                <a:solidFill>
                  <a:schemeClr val="tx2"/>
                </a:solidFill>
                <a:latin typeface="Tahoma" pitchFamily="34" charset="0"/>
              </a:rPr>
              <a:t>A Training Tool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8" name="Slide Number Placeholder 6"/>
          <p:cNvSpPr>
            <a:spLocks noGrp="1"/>
          </p:cNvSpPr>
          <p:nvPr>
            <p:ph type="sldNum" sz="quarter" idx="12"/>
          </p:nvPr>
        </p:nvSpPr>
        <p:spPr>
          <a:noFill/>
        </p:spPr>
        <p:txBody>
          <a:bodyPr/>
          <a:lstStyle/>
          <a:p>
            <a:fld id="{3F3F611F-2FA4-4920-BCDD-428912D3C4D2}" type="slidenum">
              <a:rPr lang="en-US" smtClean="0">
                <a:latin typeface="Arial" charset="0"/>
              </a:rPr>
              <a:pPr/>
              <a:t>20</a:t>
            </a:fld>
            <a:endParaRPr lang="en-US" dirty="0" smtClean="0">
              <a:latin typeface="Arial" charset="0"/>
            </a:endParaRPr>
          </a:p>
        </p:txBody>
      </p:sp>
      <p:pic>
        <p:nvPicPr>
          <p:cNvPr id="19479" name="Picture 20" descr="Poor me"/>
          <p:cNvPicPr>
            <a:picLocks noChangeAspect="1" noChangeArrowheads="1"/>
          </p:cNvPicPr>
          <p:nvPr/>
        </p:nvPicPr>
        <p:blipFill>
          <a:blip r:embed="rId4" cstate="print"/>
          <a:srcRect r="8572" b="5128"/>
          <a:stretch>
            <a:fillRect/>
          </a:stretch>
        </p:blipFill>
        <p:spPr bwMode="auto">
          <a:xfrm>
            <a:off x="881063" y="3890963"/>
            <a:ext cx="1828800" cy="2819400"/>
          </a:xfrm>
          <a:prstGeom prst="rect">
            <a:avLst/>
          </a:prstGeom>
          <a:noFill/>
          <a:ln w="9525">
            <a:noFill/>
            <a:miter lim="800000"/>
            <a:headEnd/>
            <a:tailEnd/>
          </a:ln>
        </p:spPr>
      </p:pic>
      <p:sp>
        <p:nvSpPr>
          <p:cNvPr id="19480" name="Rectangle 2"/>
          <p:cNvSpPr>
            <a:spLocks noGrp="1" noChangeArrowheads="1"/>
          </p:cNvSpPr>
          <p:nvPr>
            <p:ph type="title"/>
          </p:nvPr>
        </p:nvSpPr>
        <p:spPr>
          <a:xfrm>
            <a:off x="914400" y="334963"/>
            <a:ext cx="7772400" cy="1036637"/>
          </a:xfrm>
        </p:spPr>
        <p:txBody>
          <a:bodyPr/>
          <a:lstStyle/>
          <a:p>
            <a:pPr eaLnBrk="1" hangingPunct="1"/>
            <a:r>
              <a:rPr lang="en-US" dirty="0" smtClean="0"/>
              <a:t>Conflict at Work: I</a:t>
            </a:r>
          </a:p>
        </p:txBody>
      </p:sp>
      <p:sp>
        <p:nvSpPr>
          <p:cNvPr id="19481" name="Rectangle 3"/>
          <p:cNvSpPr>
            <a:spLocks noGrp="1" noChangeArrowheads="1"/>
          </p:cNvSpPr>
          <p:nvPr>
            <p:ph type="body" sz="half" idx="1"/>
          </p:nvPr>
        </p:nvSpPr>
        <p:spPr>
          <a:xfrm>
            <a:off x="1066800" y="1676400"/>
            <a:ext cx="3200400" cy="1905000"/>
          </a:xfrm>
        </p:spPr>
        <p:txBody>
          <a:bodyPr/>
          <a:lstStyle/>
          <a:p>
            <a:pPr eaLnBrk="1" hangingPunct="1">
              <a:lnSpc>
                <a:spcPct val="90000"/>
              </a:lnSpc>
              <a:buFontTx/>
              <a:buNone/>
            </a:pPr>
            <a:r>
              <a:rPr lang="en-US" sz="2000" b="1" dirty="0" smtClean="0">
                <a:solidFill>
                  <a:srgbClr val="5A3D02"/>
                </a:solidFill>
              </a:rPr>
              <a:t>Did You Hear the Latest (Reuters in the work place)?</a:t>
            </a:r>
          </a:p>
          <a:p>
            <a:pPr eaLnBrk="1" hangingPunct="1">
              <a:lnSpc>
                <a:spcPct val="90000"/>
              </a:lnSpc>
            </a:pPr>
            <a:r>
              <a:rPr lang="en-US" sz="1100" b="1" dirty="0" smtClean="0">
                <a:solidFill>
                  <a:srgbClr val="5A3D02"/>
                </a:solidFill>
              </a:rPr>
              <a:t>RMO/RMA PLAYING THE ROLE OF “REUTERS” SHARING OFFICE RUMORS AND GOSSIP.   THE RUMORS KEEP YOU ON EDGE, BUT CONSISTENTLY PROVE TO BE WRONG AND TEND TO CREATE AN I’M OK YOUR NOT OK ENVIRONMENT</a:t>
            </a:r>
          </a:p>
        </p:txBody>
      </p:sp>
      <p:sp>
        <p:nvSpPr>
          <p:cNvPr id="19482" name="Text Box 7"/>
          <p:cNvSpPr txBox="1">
            <a:spLocks noChangeArrowheads="1"/>
          </p:cNvSpPr>
          <p:nvPr/>
        </p:nvSpPr>
        <p:spPr bwMode="auto">
          <a:xfrm>
            <a:off x="2590800" y="4146550"/>
            <a:ext cx="1905000" cy="730250"/>
          </a:xfrm>
          <a:prstGeom prst="rect">
            <a:avLst/>
          </a:prstGeom>
          <a:noFill/>
          <a:ln w="9525">
            <a:noFill/>
            <a:miter lim="800000"/>
            <a:headEnd/>
            <a:tailEnd/>
          </a:ln>
        </p:spPr>
        <p:txBody>
          <a:bodyPr>
            <a:spAutoFit/>
          </a:bodyPr>
          <a:lstStyle/>
          <a:p>
            <a:pPr algn="ctr"/>
            <a:r>
              <a:rPr lang="en-US" sz="1400" b="1" dirty="0">
                <a:solidFill>
                  <a:srgbClr val="5A3D02"/>
                </a:solidFill>
                <a:latin typeface="Tahoma" pitchFamily="34" charset="0"/>
              </a:rPr>
              <a:t>“OH MY GOD THIS PLACE IS GOING TO PIECES”</a:t>
            </a:r>
          </a:p>
        </p:txBody>
      </p:sp>
      <p:sp>
        <p:nvSpPr>
          <p:cNvPr id="19483" name="Text Box 13"/>
          <p:cNvSpPr txBox="1">
            <a:spLocks noChangeArrowheads="1"/>
          </p:cNvSpPr>
          <p:nvPr/>
        </p:nvSpPr>
        <p:spPr bwMode="auto">
          <a:xfrm>
            <a:off x="4876800" y="2286000"/>
            <a:ext cx="2590800" cy="1261884"/>
          </a:xfrm>
          <a:prstGeom prst="rect">
            <a:avLst/>
          </a:prstGeom>
          <a:noFill/>
          <a:ln w="9525">
            <a:noFill/>
            <a:miter lim="800000"/>
            <a:headEnd/>
            <a:tailEnd/>
          </a:ln>
        </p:spPr>
        <p:txBody>
          <a:bodyPr>
            <a:spAutoFit/>
          </a:bodyPr>
          <a:lstStyle/>
          <a:p>
            <a:pPr algn="ctr"/>
            <a:r>
              <a:rPr lang="en-US" sz="1400" b="1" dirty="0">
                <a:solidFill>
                  <a:srgbClr val="5A3D02"/>
                </a:solidFill>
                <a:latin typeface="Tahoma" pitchFamily="34" charset="0"/>
              </a:rPr>
              <a:t>“SORRY, I COULDN’T FINISH </a:t>
            </a:r>
            <a:r>
              <a:rPr lang="en-US" sz="1400" b="1" dirty="0" smtClean="0">
                <a:solidFill>
                  <a:srgbClr val="5A3D02"/>
                </a:solidFill>
                <a:latin typeface="Tahoma" pitchFamily="34" charset="0"/>
              </a:rPr>
              <a:t>THE MID-YEAR </a:t>
            </a:r>
            <a:r>
              <a:rPr lang="en-US" sz="1400" b="1" dirty="0">
                <a:solidFill>
                  <a:srgbClr val="5A3D02"/>
                </a:solidFill>
                <a:latin typeface="Tahoma" pitchFamily="34" charset="0"/>
              </a:rPr>
              <a:t>TOO MANY TASKS AT THE SAME TIME”</a:t>
            </a:r>
          </a:p>
          <a:p>
            <a:pPr algn="ctr"/>
            <a:endParaRPr lang="en-US" sz="800" b="1" dirty="0">
              <a:solidFill>
                <a:srgbClr val="5A3D02"/>
              </a:solidFill>
              <a:latin typeface="Tahoma" pitchFamily="34" charset="0"/>
            </a:endParaRPr>
          </a:p>
          <a:p>
            <a:pPr algn="ctr"/>
            <a:endParaRPr lang="en-US" sz="1200" b="1" dirty="0">
              <a:solidFill>
                <a:srgbClr val="5A3D02"/>
              </a:solidFill>
              <a:latin typeface="Tahoma" pitchFamily="34" charset="0"/>
            </a:endParaRPr>
          </a:p>
        </p:txBody>
      </p:sp>
      <p:sp>
        <p:nvSpPr>
          <p:cNvPr id="19484" name="Text Box 14"/>
          <p:cNvSpPr txBox="1">
            <a:spLocks noChangeArrowheads="1"/>
          </p:cNvSpPr>
          <p:nvPr/>
        </p:nvSpPr>
        <p:spPr bwMode="auto">
          <a:xfrm>
            <a:off x="7010400" y="1676400"/>
            <a:ext cx="1905000" cy="396875"/>
          </a:xfrm>
          <a:prstGeom prst="rect">
            <a:avLst/>
          </a:prstGeom>
          <a:noFill/>
          <a:ln w="9525">
            <a:noFill/>
            <a:miter lim="800000"/>
            <a:headEnd/>
            <a:tailEnd/>
          </a:ln>
        </p:spPr>
        <p:txBody>
          <a:bodyPr>
            <a:spAutoFit/>
          </a:bodyPr>
          <a:lstStyle/>
          <a:p>
            <a:pPr algn="ctr"/>
            <a:r>
              <a:rPr lang="en-US" sz="2000" b="1" dirty="0">
                <a:solidFill>
                  <a:srgbClr val="5A3D02"/>
                </a:solidFill>
                <a:latin typeface="Tahoma" pitchFamily="34" charset="0"/>
              </a:rPr>
              <a:t>KICK ME</a:t>
            </a:r>
          </a:p>
        </p:txBody>
      </p:sp>
      <p:sp>
        <p:nvSpPr>
          <p:cNvPr id="19485" name="Text Box 15"/>
          <p:cNvSpPr txBox="1">
            <a:spLocks noChangeArrowheads="1"/>
          </p:cNvSpPr>
          <p:nvPr/>
        </p:nvSpPr>
        <p:spPr bwMode="auto">
          <a:xfrm>
            <a:off x="6096000" y="4267200"/>
            <a:ext cx="2743200" cy="1277938"/>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“THAT’S OK, I UNDERSTAND…”</a:t>
            </a:r>
          </a:p>
          <a:p>
            <a:pPr algn="ctr"/>
            <a:endParaRPr lang="en-US" sz="1400" b="1" dirty="0">
              <a:solidFill>
                <a:srgbClr val="5A3D02"/>
              </a:solidFill>
              <a:latin typeface="Tahoma" pitchFamily="34" charset="0"/>
            </a:endParaRPr>
          </a:p>
          <a:p>
            <a:pPr algn="ctr"/>
            <a:r>
              <a:rPr lang="en-US" sz="1200" b="1" dirty="0">
                <a:solidFill>
                  <a:srgbClr val="5A3D02"/>
                </a:solidFill>
                <a:latin typeface="Tahoma" pitchFamily="34" charset="0"/>
              </a:rPr>
              <a:t>(ULTERIOR MESSAGE: “THAT’S NOT OK AND MAN ARE YOU GOING TO GET IT”)</a:t>
            </a:r>
          </a:p>
        </p:txBody>
      </p:sp>
      <p:sp>
        <p:nvSpPr>
          <p:cNvPr id="19486" name="Text Box 16"/>
          <p:cNvSpPr txBox="1">
            <a:spLocks noChangeArrowheads="1"/>
          </p:cNvSpPr>
          <p:nvPr/>
        </p:nvSpPr>
        <p:spPr bwMode="auto">
          <a:xfrm>
            <a:off x="4876800" y="5638800"/>
            <a:ext cx="3886200" cy="517525"/>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PARTNER’S SCRIPT: </a:t>
            </a:r>
            <a:r>
              <a:rPr lang="en-US" sz="1400" b="1" u="sng" dirty="0">
                <a:solidFill>
                  <a:srgbClr val="5A3D02"/>
                </a:solidFill>
                <a:latin typeface="Tahoma" pitchFamily="34" charset="0"/>
              </a:rPr>
              <a:t>I’M OK; YOU’RE NOT OK.</a:t>
            </a:r>
            <a:endParaRPr lang="en-US" sz="1400" b="1" dirty="0">
              <a:solidFill>
                <a:srgbClr val="5A3D02"/>
              </a:solidFill>
              <a:latin typeface="Tahoma" pitchFamily="34" charset="0"/>
            </a:endParaRPr>
          </a:p>
        </p:txBody>
      </p:sp>
      <p:graphicFrame>
        <p:nvGraphicFramePr>
          <p:cNvPr id="19477" name="Object 21"/>
          <p:cNvGraphicFramePr>
            <a:graphicFrameLocks noChangeAspect="1"/>
          </p:cNvGraphicFramePr>
          <p:nvPr/>
        </p:nvGraphicFramePr>
        <p:xfrm>
          <a:off x="4572000" y="3886200"/>
          <a:ext cx="1266825" cy="1543050"/>
        </p:xfrm>
        <a:graphic>
          <a:graphicData uri="http://schemas.openxmlformats.org/presentationml/2006/ole">
            <mc:AlternateContent xmlns:mc="http://schemas.openxmlformats.org/markup-compatibility/2006">
              <mc:Choice xmlns:v="urn:schemas-microsoft-com:vml" Requires="v">
                <p:oleObj spid="_x0000_s19488" name="Photo Editor Photo" r:id="rId5" imgW="1267002" imgH="1542857" progId="">
                  <p:embed/>
                </p:oleObj>
              </mc:Choice>
              <mc:Fallback>
                <p:oleObj name="Photo Editor Photo" r:id="rId5" imgW="1267002" imgH="1542857"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86200"/>
                        <a:ext cx="12668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487" name="Picture 22" descr="anger"/>
          <p:cNvPicPr>
            <a:picLocks noChangeAspect="1" noChangeArrowheads="1"/>
          </p:cNvPicPr>
          <p:nvPr/>
        </p:nvPicPr>
        <p:blipFill>
          <a:blip r:embed="rId7" cstate="print"/>
          <a:srcRect/>
          <a:stretch>
            <a:fillRect/>
          </a:stretch>
        </p:blipFill>
        <p:spPr bwMode="auto">
          <a:xfrm>
            <a:off x="7620000" y="2667000"/>
            <a:ext cx="1143000" cy="1439863"/>
          </a:xfrm>
          <a:prstGeom prst="rect">
            <a:avLst/>
          </a:prstGeom>
          <a:noFill/>
          <a:ln w="9525">
            <a:noFill/>
            <a:miter lim="800000"/>
            <a:headEnd/>
            <a:tailEnd/>
          </a:ln>
        </p:spPr>
      </p:pic>
      <p:sp>
        <p:nvSpPr>
          <p:cNvPr id="19488" name="Line 23"/>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6"/>
          <p:cNvSpPr>
            <a:spLocks noGrp="1"/>
          </p:cNvSpPr>
          <p:nvPr>
            <p:ph type="sldNum" sz="quarter" idx="12"/>
          </p:nvPr>
        </p:nvSpPr>
        <p:spPr>
          <a:noFill/>
        </p:spPr>
        <p:txBody>
          <a:bodyPr/>
          <a:lstStyle/>
          <a:p>
            <a:fld id="{6217AA6F-875C-480B-81AA-6124931BA36B}" type="slidenum">
              <a:rPr lang="en-US" smtClean="0">
                <a:latin typeface="Arial" charset="0"/>
              </a:rPr>
              <a:pPr/>
              <a:t>21</a:t>
            </a:fld>
            <a:endParaRPr lang="en-US" dirty="0" smtClean="0">
              <a:latin typeface="Arial" charset="0"/>
            </a:endParaRPr>
          </a:p>
        </p:txBody>
      </p:sp>
      <p:sp>
        <p:nvSpPr>
          <p:cNvPr id="63490" name="Rectangle 3"/>
          <p:cNvSpPr>
            <a:spLocks noGrp="1" noChangeArrowheads="1"/>
          </p:cNvSpPr>
          <p:nvPr>
            <p:ph type="body" sz="half" idx="1"/>
          </p:nvPr>
        </p:nvSpPr>
        <p:spPr>
          <a:xfrm>
            <a:off x="1143000" y="1676400"/>
            <a:ext cx="2438400" cy="609600"/>
          </a:xfrm>
        </p:spPr>
        <p:txBody>
          <a:bodyPr/>
          <a:lstStyle/>
          <a:p>
            <a:pPr eaLnBrk="1" hangingPunct="1">
              <a:buFontTx/>
              <a:buNone/>
            </a:pPr>
            <a:r>
              <a:rPr lang="en-US" sz="2000" b="1" dirty="0" smtClean="0">
                <a:solidFill>
                  <a:srgbClr val="5A3D02"/>
                </a:solidFill>
              </a:rPr>
              <a:t>WOODEN LEG</a:t>
            </a:r>
          </a:p>
          <a:p>
            <a:pPr eaLnBrk="1" hangingPunct="1"/>
            <a:endParaRPr lang="en-US" sz="2000" b="1" dirty="0" smtClean="0">
              <a:solidFill>
                <a:srgbClr val="5A3D02"/>
              </a:solidFill>
            </a:endParaRPr>
          </a:p>
        </p:txBody>
      </p:sp>
      <p:sp>
        <p:nvSpPr>
          <p:cNvPr id="63491" name="Text Box 5"/>
          <p:cNvSpPr txBox="1">
            <a:spLocks noChangeArrowheads="1"/>
          </p:cNvSpPr>
          <p:nvPr/>
        </p:nvSpPr>
        <p:spPr bwMode="auto">
          <a:xfrm>
            <a:off x="914400" y="2123695"/>
            <a:ext cx="2590800" cy="1384995"/>
          </a:xfrm>
          <a:prstGeom prst="rect">
            <a:avLst/>
          </a:prstGeom>
          <a:noFill/>
          <a:ln w="9525">
            <a:noFill/>
            <a:miter lim="800000"/>
            <a:headEnd/>
            <a:tailEnd/>
          </a:ln>
        </p:spPr>
        <p:txBody>
          <a:bodyPr>
            <a:spAutoFit/>
          </a:bodyPr>
          <a:lstStyle/>
          <a:p>
            <a:pPr algn="ctr"/>
            <a:r>
              <a:rPr lang="en-US" sz="1400" b="1" dirty="0">
                <a:solidFill>
                  <a:srgbClr val="5A3D02"/>
                </a:solidFill>
                <a:latin typeface="Tahoma" pitchFamily="34" charset="0"/>
              </a:rPr>
              <a:t>IF IT WEREN’T FOR MY BACK TROUBLE, I COULD HAVE FINISHED </a:t>
            </a:r>
            <a:r>
              <a:rPr lang="en-US" sz="1400" b="1" dirty="0" smtClean="0">
                <a:solidFill>
                  <a:srgbClr val="5A3D02"/>
                </a:solidFill>
                <a:latin typeface="Tahoma" pitchFamily="34" charset="0"/>
              </a:rPr>
              <a:t>THE WPA SUBMISSIONS YOU </a:t>
            </a:r>
            <a:r>
              <a:rPr lang="en-US" sz="1400" b="1" dirty="0">
                <a:solidFill>
                  <a:srgbClr val="5A3D02"/>
                </a:solidFill>
                <a:latin typeface="Tahoma" pitchFamily="34" charset="0"/>
              </a:rPr>
              <a:t>NEEDED FOR </a:t>
            </a:r>
            <a:r>
              <a:rPr lang="en-US" sz="1400" b="1" dirty="0" smtClean="0">
                <a:solidFill>
                  <a:srgbClr val="5A3D02"/>
                </a:solidFill>
                <a:latin typeface="Tahoma" pitchFamily="34" charset="0"/>
              </a:rPr>
              <a:t>TODAY’S MEETING</a:t>
            </a:r>
            <a:r>
              <a:rPr lang="en-US" sz="1400" b="1" dirty="0">
                <a:solidFill>
                  <a:srgbClr val="5A3D02"/>
                </a:solidFill>
                <a:latin typeface="Tahoma" pitchFamily="34" charset="0"/>
              </a:rPr>
              <a:t>.</a:t>
            </a:r>
          </a:p>
        </p:txBody>
      </p:sp>
      <p:sp>
        <p:nvSpPr>
          <p:cNvPr id="63492" name="Text Box 9"/>
          <p:cNvSpPr txBox="1">
            <a:spLocks noChangeArrowheads="1"/>
          </p:cNvSpPr>
          <p:nvPr/>
        </p:nvSpPr>
        <p:spPr bwMode="auto">
          <a:xfrm>
            <a:off x="4724400" y="2043113"/>
            <a:ext cx="3962400" cy="646331"/>
          </a:xfrm>
          <a:prstGeom prst="rect">
            <a:avLst/>
          </a:prstGeom>
          <a:noFill/>
          <a:ln w="9525">
            <a:noFill/>
            <a:miter lim="800000"/>
            <a:headEnd/>
            <a:tailEnd/>
          </a:ln>
        </p:spPr>
        <p:txBody>
          <a:bodyPr>
            <a:spAutoFit/>
          </a:bodyPr>
          <a:lstStyle/>
          <a:p>
            <a:pPr algn="ctr"/>
            <a:r>
              <a:rPr lang="en-US" sz="1400" b="1" dirty="0">
                <a:solidFill>
                  <a:srgbClr val="5A3D02"/>
                </a:solidFill>
                <a:latin typeface="Tahoma" pitchFamily="34" charset="0"/>
              </a:rPr>
              <a:t>“WHY </a:t>
            </a:r>
            <a:r>
              <a:rPr lang="en-US" sz="1400" b="1" dirty="0" smtClean="0">
                <a:solidFill>
                  <a:srgbClr val="5A3D02"/>
                </a:solidFill>
                <a:latin typeface="Tahoma" pitchFamily="34" charset="0"/>
              </a:rPr>
              <a:t>DIDN’T YOU </a:t>
            </a:r>
            <a:r>
              <a:rPr lang="en-US" sz="1400" b="1" dirty="0">
                <a:solidFill>
                  <a:srgbClr val="5A3D02"/>
                </a:solidFill>
                <a:latin typeface="Tahoma" pitchFamily="34" charset="0"/>
              </a:rPr>
              <a:t>SEND </a:t>
            </a:r>
            <a:r>
              <a:rPr lang="en-US" sz="1400" b="1" dirty="0" smtClean="0">
                <a:solidFill>
                  <a:srgbClr val="5A3D02"/>
                </a:solidFill>
                <a:latin typeface="Tahoma" pitchFamily="34" charset="0"/>
              </a:rPr>
              <a:t>ME THE QBR </a:t>
            </a:r>
            <a:r>
              <a:rPr lang="en-US" sz="1400" b="1" dirty="0">
                <a:solidFill>
                  <a:srgbClr val="5A3D02"/>
                </a:solidFill>
                <a:latin typeface="Tahoma" pitchFamily="34" charset="0"/>
              </a:rPr>
              <a:t>FOR CLEARANCE?”</a:t>
            </a:r>
          </a:p>
          <a:p>
            <a:pPr algn="ctr"/>
            <a:endParaRPr lang="en-US" sz="800" b="1" dirty="0">
              <a:solidFill>
                <a:srgbClr val="5A3D02"/>
              </a:solidFill>
              <a:latin typeface="Tahoma" pitchFamily="34" charset="0"/>
            </a:endParaRPr>
          </a:p>
        </p:txBody>
      </p:sp>
      <p:sp>
        <p:nvSpPr>
          <p:cNvPr id="63493" name="Text Box 10"/>
          <p:cNvSpPr txBox="1">
            <a:spLocks noChangeArrowheads="1"/>
          </p:cNvSpPr>
          <p:nvPr/>
        </p:nvSpPr>
        <p:spPr bwMode="auto">
          <a:xfrm>
            <a:off x="7086600" y="1676400"/>
            <a:ext cx="1905000" cy="396875"/>
          </a:xfrm>
          <a:prstGeom prst="rect">
            <a:avLst/>
          </a:prstGeom>
          <a:noFill/>
          <a:ln w="9525">
            <a:noFill/>
            <a:miter lim="800000"/>
            <a:headEnd/>
            <a:tailEnd/>
          </a:ln>
        </p:spPr>
        <p:txBody>
          <a:bodyPr>
            <a:spAutoFit/>
          </a:bodyPr>
          <a:lstStyle/>
          <a:p>
            <a:pPr algn="ctr"/>
            <a:r>
              <a:rPr lang="en-US" sz="2000" b="1" dirty="0">
                <a:solidFill>
                  <a:srgbClr val="5A3D02"/>
                </a:solidFill>
                <a:latin typeface="Tahoma" pitchFamily="34" charset="0"/>
              </a:rPr>
              <a:t>YES, BUT…</a:t>
            </a:r>
          </a:p>
        </p:txBody>
      </p:sp>
      <p:sp>
        <p:nvSpPr>
          <p:cNvPr id="63494" name="Text Box 11"/>
          <p:cNvSpPr txBox="1">
            <a:spLocks noChangeArrowheads="1"/>
          </p:cNvSpPr>
          <p:nvPr/>
        </p:nvSpPr>
        <p:spPr bwMode="auto">
          <a:xfrm>
            <a:off x="6705600" y="3752046"/>
            <a:ext cx="2324100" cy="954107"/>
          </a:xfrm>
          <a:prstGeom prst="rect">
            <a:avLst/>
          </a:prstGeom>
          <a:noFill/>
          <a:ln w="9525">
            <a:noFill/>
            <a:miter lim="800000"/>
            <a:headEnd/>
            <a:tailEnd/>
          </a:ln>
        </p:spPr>
        <p:txBody>
          <a:bodyPr wrap="square">
            <a:spAutoFit/>
          </a:bodyPr>
          <a:lstStyle/>
          <a:p>
            <a:pPr algn="ctr"/>
            <a:r>
              <a:rPr lang="en-US" sz="1400" b="1" dirty="0">
                <a:solidFill>
                  <a:srgbClr val="5A3D02"/>
                </a:solidFill>
                <a:latin typeface="Tahoma" pitchFamily="34" charset="0"/>
              </a:rPr>
              <a:t>“WELL, THE </a:t>
            </a:r>
            <a:r>
              <a:rPr lang="en-US" sz="1400" b="1" dirty="0" smtClean="0">
                <a:solidFill>
                  <a:srgbClr val="5A3D02"/>
                </a:solidFill>
                <a:latin typeface="Tahoma" pitchFamily="34" charset="0"/>
              </a:rPr>
              <a:t>SUBMISSION ISN’T </a:t>
            </a:r>
            <a:r>
              <a:rPr lang="en-US" sz="1400" b="1" dirty="0">
                <a:solidFill>
                  <a:srgbClr val="5A3D02"/>
                </a:solidFill>
                <a:latin typeface="Tahoma" pitchFamily="34" charset="0"/>
              </a:rPr>
              <a:t>FULLY FINISHED YET IS IT?”</a:t>
            </a:r>
            <a:endParaRPr lang="en-US" sz="1200" b="1" dirty="0">
              <a:solidFill>
                <a:srgbClr val="5A3D02"/>
              </a:solidFill>
              <a:latin typeface="Tahoma" pitchFamily="34" charset="0"/>
            </a:endParaRPr>
          </a:p>
        </p:txBody>
      </p:sp>
      <p:sp>
        <p:nvSpPr>
          <p:cNvPr id="63495" name="Text Box 12"/>
          <p:cNvSpPr txBox="1">
            <a:spLocks noChangeArrowheads="1"/>
          </p:cNvSpPr>
          <p:nvPr/>
        </p:nvSpPr>
        <p:spPr bwMode="auto">
          <a:xfrm>
            <a:off x="4800600" y="5048250"/>
            <a:ext cx="3886200" cy="1581150"/>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A FREQUENT GAME BETWEEN STAFF AND LINE PERSONNEL.  THE “HOOKER” MAY ACTUALLY ASK THE OTHER PERSON FOR HELP WITH SOMETHING, THEN THE OTHER PERSON SYSTEMATICALLY FINDS FAULT WITH ONE SUGGESTION AFTER ANOTHER.</a:t>
            </a:r>
          </a:p>
        </p:txBody>
      </p:sp>
      <p:sp>
        <p:nvSpPr>
          <p:cNvPr id="63496" name="Text Box 14"/>
          <p:cNvSpPr txBox="1">
            <a:spLocks noChangeArrowheads="1"/>
          </p:cNvSpPr>
          <p:nvPr/>
        </p:nvSpPr>
        <p:spPr bwMode="auto">
          <a:xfrm>
            <a:off x="1066800" y="4800600"/>
            <a:ext cx="3048000" cy="1581150"/>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USES REAL OR IMAGINED HANDICAP AS CONSTANT EXCUSE.  NEGATIVE SELF-IMAGE: </a:t>
            </a:r>
            <a:r>
              <a:rPr lang="en-US" sz="1400" b="1" u="sng" dirty="0">
                <a:solidFill>
                  <a:srgbClr val="5A3D02"/>
                </a:solidFill>
                <a:latin typeface="Tahoma" pitchFamily="34" charset="0"/>
              </a:rPr>
              <a:t>I’M NOT OK</a:t>
            </a:r>
            <a:r>
              <a:rPr lang="en-US" sz="1400" b="1" dirty="0">
                <a:solidFill>
                  <a:srgbClr val="5A3D02"/>
                </a:solidFill>
                <a:latin typeface="Tahoma" pitchFamily="34" charset="0"/>
              </a:rPr>
              <a:t>; SELF-PITY. CONTINUALLY LOOKING FOR CONSOLATION OR PITY FROM NURTURING PARENT. </a:t>
            </a:r>
          </a:p>
        </p:txBody>
      </p:sp>
      <p:sp>
        <p:nvSpPr>
          <p:cNvPr id="63497" name="Line 20"/>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dirty="0"/>
          </a:p>
        </p:txBody>
      </p:sp>
      <p:pic>
        <p:nvPicPr>
          <p:cNvPr id="63498" name="Picture 21" descr="wooden leg"/>
          <p:cNvPicPr>
            <a:picLocks noChangeAspect="1" noChangeArrowheads="1"/>
          </p:cNvPicPr>
          <p:nvPr/>
        </p:nvPicPr>
        <p:blipFill>
          <a:blip r:embed="rId3" cstate="print"/>
          <a:srcRect/>
          <a:stretch>
            <a:fillRect/>
          </a:stretch>
        </p:blipFill>
        <p:spPr bwMode="auto">
          <a:xfrm>
            <a:off x="2714625" y="3505200"/>
            <a:ext cx="1709738" cy="1233488"/>
          </a:xfrm>
          <a:prstGeom prst="rect">
            <a:avLst/>
          </a:prstGeom>
          <a:noFill/>
          <a:ln w="9525">
            <a:noFill/>
            <a:miter lim="800000"/>
            <a:headEnd/>
            <a:tailEnd/>
          </a:ln>
        </p:spPr>
      </p:pic>
      <p:pic>
        <p:nvPicPr>
          <p:cNvPr id="63499" name="Picture 22" descr="Show you paper"/>
          <p:cNvPicPr>
            <a:picLocks noChangeAspect="1" noChangeArrowheads="1"/>
          </p:cNvPicPr>
          <p:nvPr/>
        </p:nvPicPr>
        <p:blipFill>
          <a:blip r:embed="rId4" cstate="print"/>
          <a:srcRect/>
          <a:stretch>
            <a:fillRect/>
          </a:stretch>
        </p:blipFill>
        <p:spPr bwMode="auto">
          <a:xfrm>
            <a:off x="4648200" y="2743200"/>
            <a:ext cx="1974850" cy="1974850"/>
          </a:xfrm>
          <a:prstGeom prst="rect">
            <a:avLst/>
          </a:prstGeom>
          <a:noFill/>
          <a:ln w="9525">
            <a:noFill/>
            <a:miter lim="800000"/>
            <a:headEnd/>
            <a:tailEnd/>
          </a:ln>
        </p:spPr>
      </p:pic>
      <p:sp>
        <p:nvSpPr>
          <p:cNvPr id="63500" name="Rectangle 25"/>
          <p:cNvSpPr>
            <a:spLocks noGrp="1" noChangeArrowheads="1"/>
          </p:cNvSpPr>
          <p:nvPr>
            <p:ph type="title"/>
          </p:nvPr>
        </p:nvSpPr>
        <p:spPr/>
        <p:txBody>
          <a:bodyPr/>
          <a:lstStyle/>
          <a:p>
            <a:pPr eaLnBrk="1" hangingPunct="1"/>
            <a:r>
              <a:rPr lang="en-US" dirty="0" smtClean="0"/>
              <a:t>Conflict at Work: II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6"/>
          <p:cNvSpPr>
            <a:spLocks noGrp="1"/>
          </p:cNvSpPr>
          <p:nvPr>
            <p:ph type="sldNum" sz="quarter" idx="12"/>
          </p:nvPr>
        </p:nvSpPr>
        <p:spPr>
          <a:noFill/>
        </p:spPr>
        <p:txBody>
          <a:bodyPr/>
          <a:lstStyle/>
          <a:p>
            <a:fld id="{B4A1ECAF-E335-48F9-88E3-6E27834FA8ED}" type="slidenum">
              <a:rPr lang="en-US" smtClean="0">
                <a:latin typeface="Arial" charset="0"/>
              </a:rPr>
              <a:pPr/>
              <a:t>22</a:t>
            </a:fld>
            <a:endParaRPr lang="en-US" dirty="0" smtClean="0">
              <a:latin typeface="Arial" charset="0"/>
            </a:endParaRPr>
          </a:p>
        </p:txBody>
      </p:sp>
      <p:sp>
        <p:nvSpPr>
          <p:cNvPr id="65538" name="Rectangle 2"/>
          <p:cNvSpPr>
            <a:spLocks noGrp="1" noChangeArrowheads="1"/>
          </p:cNvSpPr>
          <p:nvPr>
            <p:ph type="body" sz="half" idx="1"/>
          </p:nvPr>
        </p:nvSpPr>
        <p:spPr>
          <a:xfrm>
            <a:off x="990600" y="1676400"/>
            <a:ext cx="2362200" cy="609600"/>
          </a:xfrm>
        </p:spPr>
        <p:txBody>
          <a:bodyPr/>
          <a:lstStyle/>
          <a:p>
            <a:pPr eaLnBrk="1" hangingPunct="1">
              <a:buFontTx/>
              <a:buNone/>
            </a:pPr>
            <a:r>
              <a:rPr lang="en-US" sz="2000" b="1" dirty="0" smtClean="0">
                <a:solidFill>
                  <a:srgbClr val="5A3D02"/>
                </a:solidFill>
              </a:rPr>
              <a:t>AIN’T IT AWFUL</a:t>
            </a:r>
          </a:p>
          <a:p>
            <a:pPr eaLnBrk="1" hangingPunct="1"/>
            <a:endParaRPr lang="en-US" sz="2000" b="1" dirty="0" smtClean="0">
              <a:solidFill>
                <a:srgbClr val="5A3D02"/>
              </a:solidFill>
            </a:endParaRPr>
          </a:p>
        </p:txBody>
      </p:sp>
      <p:sp>
        <p:nvSpPr>
          <p:cNvPr id="65539" name="Text Box 3"/>
          <p:cNvSpPr txBox="1">
            <a:spLocks noChangeArrowheads="1"/>
          </p:cNvSpPr>
          <p:nvPr/>
        </p:nvSpPr>
        <p:spPr bwMode="auto">
          <a:xfrm>
            <a:off x="1066800" y="2133600"/>
            <a:ext cx="1981200" cy="1015663"/>
          </a:xfrm>
          <a:prstGeom prst="rect">
            <a:avLst/>
          </a:prstGeom>
          <a:noFill/>
          <a:ln w="9525">
            <a:noFill/>
            <a:miter lim="800000"/>
            <a:headEnd/>
            <a:tailEnd/>
          </a:ln>
        </p:spPr>
        <p:txBody>
          <a:bodyPr>
            <a:spAutoFit/>
          </a:bodyPr>
          <a:lstStyle/>
          <a:p>
            <a:pPr algn="ctr"/>
            <a:r>
              <a:rPr lang="en-US" sz="1200" b="1" dirty="0">
                <a:solidFill>
                  <a:srgbClr val="5A3D02"/>
                </a:solidFill>
                <a:latin typeface="Tahoma" pitchFamily="34" charset="0"/>
              </a:rPr>
              <a:t>“THESE </a:t>
            </a:r>
            <a:r>
              <a:rPr lang="en-US" sz="1200" b="1" dirty="0" smtClean="0">
                <a:solidFill>
                  <a:srgbClr val="5A3D02"/>
                </a:solidFill>
                <a:latin typeface="Tahoma" pitchFamily="34" charset="0"/>
              </a:rPr>
              <a:t>MBAs </a:t>
            </a:r>
            <a:r>
              <a:rPr lang="en-US" sz="1200" b="1" dirty="0">
                <a:solidFill>
                  <a:srgbClr val="5A3D02"/>
                </a:solidFill>
                <a:latin typeface="Tahoma" pitchFamily="34" charset="0"/>
              </a:rPr>
              <a:t>STRAIGHT OUT OF THE PROGRAM, &amp; THEY THINK THEY KNOW EVERYTHING….”</a:t>
            </a:r>
          </a:p>
        </p:txBody>
      </p:sp>
      <p:sp>
        <p:nvSpPr>
          <p:cNvPr id="65540" name="Text Box 4"/>
          <p:cNvSpPr txBox="1">
            <a:spLocks noChangeArrowheads="1"/>
          </p:cNvSpPr>
          <p:nvPr/>
        </p:nvSpPr>
        <p:spPr bwMode="auto">
          <a:xfrm>
            <a:off x="4724400" y="2209800"/>
            <a:ext cx="3962400" cy="639763"/>
          </a:xfrm>
          <a:prstGeom prst="rect">
            <a:avLst/>
          </a:prstGeom>
          <a:noFill/>
          <a:ln w="9525">
            <a:noFill/>
            <a:miter lim="800000"/>
            <a:headEnd/>
            <a:tailEnd/>
          </a:ln>
        </p:spPr>
        <p:txBody>
          <a:bodyPr>
            <a:spAutoFit/>
          </a:bodyPr>
          <a:lstStyle/>
          <a:p>
            <a:pPr algn="ctr"/>
            <a:r>
              <a:rPr lang="en-US" sz="1400" b="1" dirty="0">
                <a:solidFill>
                  <a:srgbClr val="5A3D02"/>
                </a:solidFill>
                <a:latin typeface="Tahoma" pitchFamily="34" charset="0"/>
              </a:rPr>
              <a:t>“…I’VE GOT TO DO EVERYTHING MYSELF AROUND HERE!”</a:t>
            </a:r>
          </a:p>
          <a:p>
            <a:pPr algn="ctr"/>
            <a:endParaRPr lang="en-US" sz="800" b="1" dirty="0">
              <a:solidFill>
                <a:srgbClr val="5A3D02"/>
              </a:solidFill>
              <a:latin typeface="Tahoma" pitchFamily="34" charset="0"/>
            </a:endParaRPr>
          </a:p>
        </p:txBody>
      </p:sp>
      <p:sp>
        <p:nvSpPr>
          <p:cNvPr id="65541" name="Text Box 5"/>
          <p:cNvSpPr txBox="1">
            <a:spLocks noChangeArrowheads="1"/>
          </p:cNvSpPr>
          <p:nvPr/>
        </p:nvSpPr>
        <p:spPr bwMode="auto">
          <a:xfrm>
            <a:off x="6096000" y="1676400"/>
            <a:ext cx="2895600" cy="400110"/>
          </a:xfrm>
          <a:prstGeom prst="rect">
            <a:avLst/>
          </a:prstGeom>
          <a:noFill/>
          <a:ln w="9525">
            <a:noFill/>
            <a:miter lim="800000"/>
            <a:headEnd/>
            <a:tailEnd/>
          </a:ln>
        </p:spPr>
        <p:txBody>
          <a:bodyPr>
            <a:spAutoFit/>
          </a:bodyPr>
          <a:lstStyle/>
          <a:p>
            <a:pPr algn="ctr"/>
            <a:r>
              <a:rPr lang="en-US" sz="2000" b="1" dirty="0">
                <a:solidFill>
                  <a:srgbClr val="5A3D02"/>
                </a:solidFill>
                <a:latin typeface="Tahoma" pitchFamily="34" charset="0"/>
              </a:rPr>
              <a:t>HURRIED </a:t>
            </a:r>
            <a:r>
              <a:rPr lang="en-US" sz="2000" b="1" dirty="0" smtClean="0">
                <a:solidFill>
                  <a:srgbClr val="5A3D02"/>
                </a:solidFill>
                <a:latin typeface="Tahoma" pitchFamily="34" charset="0"/>
              </a:rPr>
              <a:t>CAO</a:t>
            </a:r>
            <a:endParaRPr lang="en-US" sz="2000" b="1" dirty="0">
              <a:solidFill>
                <a:srgbClr val="5A3D02"/>
              </a:solidFill>
              <a:latin typeface="Tahoma" pitchFamily="34" charset="0"/>
            </a:endParaRPr>
          </a:p>
        </p:txBody>
      </p:sp>
      <p:sp>
        <p:nvSpPr>
          <p:cNvPr id="65542" name="Text Box 6"/>
          <p:cNvSpPr txBox="1">
            <a:spLocks noChangeArrowheads="1"/>
          </p:cNvSpPr>
          <p:nvPr/>
        </p:nvSpPr>
        <p:spPr bwMode="auto">
          <a:xfrm>
            <a:off x="4800600" y="4648200"/>
            <a:ext cx="3886200" cy="2006600"/>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COMPULSIVE MANAGER WHO TAKES ON MORE AND MORE RESPONSIBILITY, OFTEN MORE THAN HE/SHE CAN HANDLE, THEN COMPLAINS ABOUT HOW BUSY HE/SHE IS.  MAY STILL BE PLAYING OUT THE ADAPTED CHILD EGO STATE IN RESPONSE TO CRITICAL PARENT WITH HIGH EXPECTATIONS.  SEEKS NURTURING PARENT STROKES.</a:t>
            </a:r>
          </a:p>
        </p:txBody>
      </p:sp>
      <p:sp>
        <p:nvSpPr>
          <p:cNvPr id="65543" name="Text Box 7"/>
          <p:cNvSpPr txBox="1">
            <a:spLocks noChangeArrowheads="1"/>
          </p:cNvSpPr>
          <p:nvPr/>
        </p:nvSpPr>
        <p:spPr bwMode="auto">
          <a:xfrm>
            <a:off x="1143000" y="5029200"/>
            <a:ext cx="3276600" cy="1581150"/>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GOSSIP TYPE COMPLEMENTARY TRANSACTIONS BETWEEN TWO CRITICAL PARENT EGO STATES.  MAY FOSTER TEAM SPIRIT, BUT IN A NONPRODUCTIVE, NON-OBJECTIVE DIRECTION. POPULAR WITH COMMITTEES.</a:t>
            </a:r>
          </a:p>
        </p:txBody>
      </p:sp>
      <p:sp>
        <p:nvSpPr>
          <p:cNvPr id="65544" name="Text Box 8"/>
          <p:cNvSpPr txBox="1">
            <a:spLocks noChangeArrowheads="1"/>
          </p:cNvSpPr>
          <p:nvPr/>
        </p:nvSpPr>
        <p:spPr bwMode="auto">
          <a:xfrm>
            <a:off x="2590800" y="3253085"/>
            <a:ext cx="1600200" cy="461665"/>
          </a:xfrm>
          <a:prstGeom prst="rect">
            <a:avLst/>
          </a:prstGeom>
          <a:noFill/>
          <a:ln w="9525">
            <a:noFill/>
            <a:miter lim="800000"/>
            <a:headEnd/>
            <a:tailEnd/>
          </a:ln>
        </p:spPr>
        <p:txBody>
          <a:bodyPr>
            <a:spAutoFit/>
          </a:bodyPr>
          <a:lstStyle/>
          <a:p>
            <a:pPr algn="ctr"/>
            <a:r>
              <a:rPr lang="en-US" sz="1200" b="1" dirty="0">
                <a:solidFill>
                  <a:srgbClr val="5A3D02"/>
                </a:solidFill>
                <a:latin typeface="Tahoma" pitchFamily="34" charset="0"/>
              </a:rPr>
              <a:t>“YEAH, </a:t>
            </a:r>
            <a:r>
              <a:rPr lang="en-US" sz="1200" b="1" dirty="0" smtClean="0">
                <a:solidFill>
                  <a:srgbClr val="5A3D02"/>
                </a:solidFill>
                <a:latin typeface="Tahoma" pitchFamily="34" charset="0"/>
              </a:rPr>
              <a:t>WHAT DO THEY KNOW”</a:t>
            </a:r>
            <a:endParaRPr lang="en-US" sz="1200" b="1" dirty="0">
              <a:solidFill>
                <a:srgbClr val="5A3D02"/>
              </a:solidFill>
              <a:latin typeface="Tahoma" pitchFamily="34" charset="0"/>
            </a:endParaRPr>
          </a:p>
        </p:txBody>
      </p:sp>
      <p:sp>
        <p:nvSpPr>
          <p:cNvPr id="65545" name="Rectangle 9"/>
          <p:cNvSpPr>
            <a:spLocks noGrp="1" noChangeArrowheads="1"/>
          </p:cNvSpPr>
          <p:nvPr>
            <p:ph type="title"/>
          </p:nvPr>
        </p:nvSpPr>
        <p:spPr/>
        <p:txBody>
          <a:bodyPr/>
          <a:lstStyle/>
          <a:p>
            <a:pPr eaLnBrk="1" hangingPunct="1"/>
            <a:r>
              <a:rPr lang="en-US" dirty="0" smtClean="0"/>
              <a:t>Conflict at Work: III</a:t>
            </a:r>
          </a:p>
        </p:txBody>
      </p:sp>
      <p:sp>
        <p:nvSpPr>
          <p:cNvPr id="65546" name="Line 10"/>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dirty="0"/>
          </a:p>
        </p:txBody>
      </p:sp>
      <p:pic>
        <p:nvPicPr>
          <p:cNvPr id="65547" name="Picture 11" descr="business-people-whispering"/>
          <p:cNvPicPr>
            <a:picLocks noChangeAspect="1" noChangeArrowheads="1"/>
          </p:cNvPicPr>
          <p:nvPr/>
        </p:nvPicPr>
        <p:blipFill>
          <a:blip r:embed="rId3" cstate="print"/>
          <a:srcRect/>
          <a:stretch>
            <a:fillRect/>
          </a:stretch>
        </p:blipFill>
        <p:spPr bwMode="auto">
          <a:xfrm>
            <a:off x="1219200" y="3200400"/>
            <a:ext cx="1143000" cy="1752600"/>
          </a:xfrm>
          <a:prstGeom prst="rect">
            <a:avLst/>
          </a:prstGeom>
          <a:noFill/>
          <a:ln w="9525">
            <a:noFill/>
            <a:miter lim="800000"/>
            <a:headEnd/>
            <a:tailEnd/>
          </a:ln>
        </p:spPr>
      </p:pic>
      <p:pic>
        <p:nvPicPr>
          <p:cNvPr id="65548" name="Picture 12" descr="_1682094_gregory2300"/>
          <p:cNvPicPr>
            <a:picLocks noChangeAspect="1" noChangeArrowheads="1"/>
          </p:cNvPicPr>
          <p:nvPr/>
        </p:nvPicPr>
        <p:blipFill>
          <a:blip r:embed="rId4" cstate="print"/>
          <a:srcRect/>
          <a:stretch>
            <a:fillRect/>
          </a:stretch>
        </p:blipFill>
        <p:spPr bwMode="auto">
          <a:xfrm>
            <a:off x="5638800" y="2857500"/>
            <a:ext cx="2857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6"/>
          <p:cNvSpPr>
            <a:spLocks noGrp="1"/>
          </p:cNvSpPr>
          <p:nvPr>
            <p:ph type="sldNum" sz="quarter" idx="12"/>
          </p:nvPr>
        </p:nvSpPr>
        <p:spPr>
          <a:noFill/>
        </p:spPr>
        <p:txBody>
          <a:bodyPr/>
          <a:lstStyle/>
          <a:p>
            <a:fld id="{A8F8F024-DA5F-43D1-9673-4D204657CDE5}" type="slidenum">
              <a:rPr lang="en-US" smtClean="0">
                <a:latin typeface="Arial" charset="0"/>
              </a:rPr>
              <a:pPr/>
              <a:t>23</a:t>
            </a:fld>
            <a:endParaRPr lang="en-US" dirty="0" smtClean="0">
              <a:latin typeface="Arial" charset="0"/>
            </a:endParaRPr>
          </a:p>
        </p:txBody>
      </p:sp>
      <p:sp>
        <p:nvSpPr>
          <p:cNvPr id="67586" name="Rectangle 3"/>
          <p:cNvSpPr>
            <a:spLocks noGrp="1" noChangeArrowheads="1"/>
          </p:cNvSpPr>
          <p:nvPr>
            <p:ph type="body" sz="half" idx="1"/>
          </p:nvPr>
        </p:nvSpPr>
        <p:spPr>
          <a:xfrm>
            <a:off x="1066800" y="1755775"/>
            <a:ext cx="1981200" cy="609600"/>
          </a:xfrm>
        </p:spPr>
        <p:txBody>
          <a:bodyPr/>
          <a:lstStyle/>
          <a:p>
            <a:pPr eaLnBrk="1" hangingPunct="1">
              <a:buFontTx/>
              <a:buNone/>
            </a:pPr>
            <a:r>
              <a:rPr lang="en-US" sz="1800" b="1" dirty="0" smtClean="0">
                <a:solidFill>
                  <a:srgbClr val="5A3D02"/>
                </a:solidFill>
              </a:rPr>
              <a:t>STUPID</a:t>
            </a:r>
          </a:p>
          <a:p>
            <a:pPr eaLnBrk="1" hangingPunct="1"/>
            <a:endParaRPr lang="en-US" sz="1300" b="1" dirty="0" smtClean="0">
              <a:solidFill>
                <a:srgbClr val="5A3D02"/>
              </a:solidFill>
            </a:endParaRPr>
          </a:p>
        </p:txBody>
      </p:sp>
      <p:sp>
        <p:nvSpPr>
          <p:cNvPr id="67587" name="Text Box 4"/>
          <p:cNvSpPr txBox="1">
            <a:spLocks noChangeArrowheads="1"/>
          </p:cNvSpPr>
          <p:nvPr/>
        </p:nvSpPr>
        <p:spPr bwMode="auto">
          <a:xfrm>
            <a:off x="1981200" y="2073275"/>
            <a:ext cx="2590800" cy="1015663"/>
          </a:xfrm>
          <a:prstGeom prst="rect">
            <a:avLst/>
          </a:prstGeom>
          <a:noFill/>
          <a:ln w="9525">
            <a:noFill/>
            <a:miter lim="800000"/>
            <a:headEnd/>
            <a:tailEnd/>
          </a:ln>
        </p:spPr>
        <p:txBody>
          <a:bodyPr>
            <a:spAutoFit/>
          </a:bodyPr>
          <a:lstStyle/>
          <a:p>
            <a:pPr algn="ctr"/>
            <a:r>
              <a:rPr lang="en-US" sz="1200" b="1" dirty="0">
                <a:solidFill>
                  <a:srgbClr val="5A3D02"/>
                </a:solidFill>
                <a:latin typeface="Tahoma" pitchFamily="34" charset="0"/>
              </a:rPr>
              <a:t>“HOW COULD I HAVE BEEN SO STUPID, I </a:t>
            </a:r>
            <a:r>
              <a:rPr lang="en-US" sz="1200" b="1" dirty="0" smtClean="0">
                <a:solidFill>
                  <a:srgbClr val="5A3D02"/>
                </a:solidFill>
                <a:latin typeface="Tahoma" pitchFamily="34" charset="0"/>
              </a:rPr>
              <a:t>DELETED THE SPREADSHEET BY ACCIDENT AND I DON’T HAVE A BACK-UP”</a:t>
            </a:r>
            <a:endParaRPr lang="en-US" sz="1200" b="1" dirty="0">
              <a:solidFill>
                <a:srgbClr val="5A3D02"/>
              </a:solidFill>
              <a:latin typeface="Tahoma" pitchFamily="34" charset="0"/>
            </a:endParaRPr>
          </a:p>
        </p:txBody>
      </p:sp>
      <p:sp>
        <p:nvSpPr>
          <p:cNvPr id="67588" name="Text Box 6"/>
          <p:cNvSpPr txBox="1">
            <a:spLocks noChangeArrowheads="1"/>
          </p:cNvSpPr>
          <p:nvPr/>
        </p:nvSpPr>
        <p:spPr bwMode="auto">
          <a:xfrm>
            <a:off x="4724400" y="2209800"/>
            <a:ext cx="3962400" cy="427038"/>
          </a:xfrm>
          <a:prstGeom prst="rect">
            <a:avLst/>
          </a:prstGeom>
          <a:noFill/>
          <a:ln w="9525">
            <a:noFill/>
            <a:miter lim="800000"/>
            <a:headEnd/>
            <a:tailEnd/>
          </a:ln>
        </p:spPr>
        <p:txBody>
          <a:bodyPr>
            <a:spAutoFit/>
          </a:bodyPr>
          <a:lstStyle/>
          <a:p>
            <a:pPr algn="ctr"/>
            <a:r>
              <a:rPr lang="en-US" sz="1400" b="1" dirty="0">
                <a:solidFill>
                  <a:srgbClr val="5A3D02"/>
                </a:solidFill>
                <a:latin typeface="Tahoma" pitchFamily="34" charset="0"/>
              </a:rPr>
              <a:t>“NOW, I’VE GOT YOU, YOU S.O.B”</a:t>
            </a:r>
          </a:p>
          <a:p>
            <a:pPr algn="ctr"/>
            <a:endParaRPr lang="en-US" sz="800" b="1" dirty="0">
              <a:solidFill>
                <a:srgbClr val="5A3D02"/>
              </a:solidFill>
              <a:latin typeface="Tahoma" pitchFamily="34" charset="0"/>
            </a:endParaRPr>
          </a:p>
        </p:txBody>
      </p:sp>
      <p:sp>
        <p:nvSpPr>
          <p:cNvPr id="67589" name="Text Box 7"/>
          <p:cNvSpPr txBox="1">
            <a:spLocks noChangeArrowheads="1"/>
          </p:cNvSpPr>
          <p:nvPr/>
        </p:nvSpPr>
        <p:spPr bwMode="auto">
          <a:xfrm>
            <a:off x="6096000" y="1676400"/>
            <a:ext cx="2895600" cy="396875"/>
          </a:xfrm>
          <a:prstGeom prst="rect">
            <a:avLst/>
          </a:prstGeom>
          <a:noFill/>
          <a:ln w="9525">
            <a:noFill/>
            <a:miter lim="800000"/>
            <a:headEnd/>
            <a:tailEnd/>
          </a:ln>
        </p:spPr>
        <p:txBody>
          <a:bodyPr>
            <a:spAutoFit/>
          </a:bodyPr>
          <a:lstStyle/>
          <a:p>
            <a:pPr algn="ctr"/>
            <a:r>
              <a:rPr lang="en-US" sz="2000" b="1" dirty="0">
                <a:solidFill>
                  <a:srgbClr val="5A3D02"/>
                </a:solidFill>
                <a:latin typeface="Tahoma" pitchFamily="34" charset="0"/>
              </a:rPr>
              <a:t>NIGYSOB</a:t>
            </a:r>
          </a:p>
        </p:txBody>
      </p:sp>
      <p:sp>
        <p:nvSpPr>
          <p:cNvPr id="67590" name="Text Box 8"/>
          <p:cNvSpPr txBox="1">
            <a:spLocks noChangeArrowheads="1"/>
          </p:cNvSpPr>
          <p:nvPr/>
        </p:nvSpPr>
        <p:spPr bwMode="auto">
          <a:xfrm>
            <a:off x="4648200" y="4635500"/>
            <a:ext cx="4267200" cy="1938992"/>
          </a:xfrm>
          <a:prstGeom prst="rect">
            <a:avLst/>
          </a:prstGeom>
          <a:noFill/>
          <a:ln w="9525">
            <a:noFill/>
            <a:miter lim="800000"/>
            <a:headEnd/>
            <a:tailEnd/>
          </a:ln>
        </p:spPr>
        <p:txBody>
          <a:bodyPr>
            <a:spAutoFit/>
          </a:bodyPr>
          <a:lstStyle/>
          <a:p>
            <a:r>
              <a:rPr lang="en-US" sz="1200" b="1" u="sng" dirty="0">
                <a:solidFill>
                  <a:srgbClr val="5A3D02"/>
                </a:solidFill>
                <a:latin typeface="Tahoma" pitchFamily="34" charset="0"/>
              </a:rPr>
              <a:t>EXAMPLE:</a:t>
            </a:r>
            <a:endParaRPr lang="en-US" sz="1200" b="1" dirty="0">
              <a:solidFill>
                <a:srgbClr val="5A3D02"/>
              </a:solidFill>
              <a:latin typeface="Tahoma" pitchFamily="34" charset="0"/>
            </a:endParaRPr>
          </a:p>
          <a:p>
            <a:endParaRPr lang="en-US" sz="1200" b="1" dirty="0">
              <a:solidFill>
                <a:srgbClr val="5A3D02"/>
              </a:solidFill>
              <a:latin typeface="Tahoma" pitchFamily="34" charset="0"/>
            </a:endParaRPr>
          </a:p>
          <a:p>
            <a:r>
              <a:rPr lang="en-US" sz="1200" b="1" dirty="0" smtClean="0">
                <a:solidFill>
                  <a:srgbClr val="5A3D02"/>
                </a:solidFill>
                <a:latin typeface="Tahoma" pitchFamily="34" charset="0"/>
              </a:rPr>
              <a:t>CAO: </a:t>
            </a:r>
            <a:r>
              <a:rPr lang="en-US" sz="1200" b="1" dirty="0">
                <a:solidFill>
                  <a:srgbClr val="5A3D02"/>
                </a:solidFill>
                <a:latin typeface="Tahoma" pitchFamily="34" charset="0"/>
              </a:rPr>
              <a:t>“I HEAR THEY ARE LOOKING </a:t>
            </a:r>
            <a:br>
              <a:rPr lang="en-US" sz="1200" b="1" dirty="0">
                <a:solidFill>
                  <a:srgbClr val="5A3D02"/>
                </a:solidFill>
                <a:latin typeface="Tahoma" pitchFamily="34" charset="0"/>
              </a:rPr>
            </a:br>
            <a:r>
              <a:rPr lang="en-US" sz="1200" b="1" dirty="0">
                <a:solidFill>
                  <a:srgbClr val="5A3D02"/>
                </a:solidFill>
                <a:latin typeface="Tahoma" pitchFamily="34" charset="0"/>
              </a:rPr>
              <a:t>FOR </a:t>
            </a:r>
            <a:r>
              <a:rPr lang="en-US" sz="1200" b="1" dirty="0" smtClean="0">
                <a:solidFill>
                  <a:srgbClr val="5A3D02"/>
                </a:solidFill>
                <a:latin typeface="Tahoma" pitchFamily="34" charset="0"/>
              </a:rPr>
              <a:t>AN RMO IN CFR”.</a:t>
            </a:r>
            <a:endParaRPr lang="en-US" sz="1200" b="1" dirty="0">
              <a:solidFill>
                <a:srgbClr val="5A3D02"/>
              </a:solidFill>
              <a:latin typeface="Tahoma" pitchFamily="34" charset="0"/>
            </a:endParaRPr>
          </a:p>
          <a:p>
            <a:endParaRPr lang="en-US" sz="1200" b="1" dirty="0">
              <a:solidFill>
                <a:srgbClr val="5A3D02"/>
              </a:solidFill>
              <a:latin typeface="Tahoma" pitchFamily="34" charset="0"/>
            </a:endParaRPr>
          </a:p>
          <a:p>
            <a:r>
              <a:rPr lang="en-US" sz="1200" b="1" dirty="0" smtClean="0">
                <a:solidFill>
                  <a:srgbClr val="5A3D02"/>
                </a:solidFill>
                <a:latin typeface="Tahoma" pitchFamily="34" charset="0"/>
              </a:rPr>
              <a:t>RMA: </a:t>
            </a:r>
            <a:r>
              <a:rPr lang="en-US" sz="1200" b="1" dirty="0">
                <a:solidFill>
                  <a:srgbClr val="5A3D02"/>
                </a:solidFill>
                <a:latin typeface="Tahoma" pitchFamily="34" charset="0"/>
              </a:rPr>
              <a:t>“HOW ABOUT YOUR RECOMMENDING ME FOR THAT POSITION?”</a:t>
            </a:r>
          </a:p>
          <a:p>
            <a:endParaRPr lang="en-US" sz="1200" b="1" dirty="0">
              <a:solidFill>
                <a:srgbClr val="5A3D02"/>
              </a:solidFill>
              <a:latin typeface="Tahoma" pitchFamily="34" charset="0"/>
            </a:endParaRPr>
          </a:p>
          <a:p>
            <a:r>
              <a:rPr lang="en-US" sz="1200" b="1" dirty="0" smtClean="0">
                <a:solidFill>
                  <a:srgbClr val="5A3D02"/>
                </a:solidFill>
                <a:latin typeface="Tahoma" pitchFamily="34" charset="0"/>
              </a:rPr>
              <a:t>CAO: </a:t>
            </a:r>
            <a:r>
              <a:rPr lang="en-US" sz="1200" b="1" dirty="0">
                <a:solidFill>
                  <a:srgbClr val="5A3D02"/>
                </a:solidFill>
                <a:latin typeface="Tahoma" pitchFamily="34" charset="0"/>
              </a:rPr>
              <a:t>“YOU CONSIDER YOURSELF </a:t>
            </a:r>
            <a:r>
              <a:rPr lang="en-US" sz="1200" b="1" dirty="0" smtClean="0">
                <a:solidFill>
                  <a:srgbClr val="5A3D02"/>
                </a:solidFill>
                <a:latin typeface="Tahoma" pitchFamily="34" charset="0"/>
              </a:rPr>
              <a:t>TO BE AN RMO, REALLY?”</a:t>
            </a:r>
            <a:endParaRPr lang="en-US" sz="1200" b="1" u="sng" dirty="0">
              <a:solidFill>
                <a:srgbClr val="5A3D02"/>
              </a:solidFill>
              <a:latin typeface="Tahoma" pitchFamily="34" charset="0"/>
            </a:endParaRPr>
          </a:p>
        </p:txBody>
      </p:sp>
      <p:sp>
        <p:nvSpPr>
          <p:cNvPr id="67591" name="Text Box 9"/>
          <p:cNvSpPr txBox="1">
            <a:spLocks noChangeArrowheads="1"/>
          </p:cNvSpPr>
          <p:nvPr/>
        </p:nvSpPr>
        <p:spPr bwMode="auto">
          <a:xfrm>
            <a:off x="1066800" y="5032375"/>
            <a:ext cx="3124200" cy="1368425"/>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MAKES  DUMB MISTAKE, GETS NEGATIVE STROKES FROM CRITICAL PARENT AND THEN BECOMES CRITICAL PARENT ALSO.  A PATTERN OF TRANSFERANCE BUILDS</a:t>
            </a:r>
          </a:p>
        </p:txBody>
      </p:sp>
      <p:sp>
        <p:nvSpPr>
          <p:cNvPr id="67592" name="Text Box 13"/>
          <p:cNvSpPr txBox="1">
            <a:spLocks noChangeArrowheads="1"/>
          </p:cNvSpPr>
          <p:nvPr/>
        </p:nvSpPr>
        <p:spPr bwMode="auto">
          <a:xfrm>
            <a:off x="4724400" y="2743200"/>
            <a:ext cx="3886200" cy="1187450"/>
          </a:xfrm>
          <a:prstGeom prst="rect">
            <a:avLst/>
          </a:prstGeom>
          <a:noFill/>
          <a:ln w="9525">
            <a:noFill/>
            <a:miter lim="800000"/>
            <a:headEnd/>
            <a:tailEnd/>
          </a:ln>
        </p:spPr>
        <p:txBody>
          <a:bodyPr>
            <a:spAutoFit/>
          </a:bodyPr>
          <a:lstStyle/>
          <a:p>
            <a:r>
              <a:rPr lang="en-US" sz="1200" b="1" dirty="0">
                <a:solidFill>
                  <a:srgbClr val="5A3D02"/>
                </a:solidFill>
                <a:latin typeface="Tahoma" pitchFamily="34" charset="0"/>
              </a:rPr>
              <a:t>CLASSIC EXAMPLE OF PERSECUTOR SETTING UP HIS VICTIM. LOVES TO ACTIVATE HIS CRITICAL PARENT EGO STATE. OFTEN SETS IMPOSSIBLE TASKS FOR SUBORDINATES, GIVES INCOMPLETE INSTRUCTIONS, THEN GETS READY TO GIVE A KICK.</a:t>
            </a:r>
          </a:p>
        </p:txBody>
      </p:sp>
      <p:sp>
        <p:nvSpPr>
          <p:cNvPr id="67593" name="Rectangle 20"/>
          <p:cNvSpPr>
            <a:spLocks noGrp="1" noChangeArrowheads="1"/>
          </p:cNvSpPr>
          <p:nvPr>
            <p:ph type="title"/>
          </p:nvPr>
        </p:nvSpPr>
        <p:spPr/>
        <p:txBody>
          <a:bodyPr/>
          <a:lstStyle/>
          <a:p>
            <a:pPr eaLnBrk="1" hangingPunct="1"/>
            <a:r>
              <a:rPr lang="en-US" dirty="0" smtClean="0"/>
              <a:t>Conflict at Work: IV</a:t>
            </a:r>
          </a:p>
        </p:txBody>
      </p:sp>
      <p:pic>
        <p:nvPicPr>
          <p:cNvPr id="67594" name="Picture 21" descr="employee"/>
          <p:cNvPicPr>
            <a:picLocks noChangeAspect="1" noChangeArrowheads="1"/>
          </p:cNvPicPr>
          <p:nvPr/>
        </p:nvPicPr>
        <p:blipFill>
          <a:blip r:embed="rId3" cstate="print"/>
          <a:srcRect/>
          <a:stretch>
            <a:fillRect/>
          </a:stretch>
        </p:blipFill>
        <p:spPr bwMode="auto">
          <a:xfrm>
            <a:off x="849313" y="2819400"/>
            <a:ext cx="1893887" cy="2184400"/>
          </a:xfrm>
          <a:prstGeom prst="rect">
            <a:avLst/>
          </a:prstGeom>
          <a:noFill/>
          <a:ln w="9525">
            <a:noFill/>
            <a:miter lim="800000"/>
            <a:headEnd/>
            <a:tailEnd/>
          </a:ln>
        </p:spPr>
      </p:pic>
      <p:sp>
        <p:nvSpPr>
          <p:cNvPr id="67595" name="Line 22"/>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dirty="0"/>
          </a:p>
        </p:txBody>
      </p:sp>
      <p:pic>
        <p:nvPicPr>
          <p:cNvPr id="67596" name="Picture 23" descr="man%20professional%20angry%20stressed%20out"/>
          <p:cNvPicPr>
            <a:picLocks noChangeAspect="1" noChangeArrowheads="1"/>
          </p:cNvPicPr>
          <p:nvPr/>
        </p:nvPicPr>
        <p:blipFill>
          <a:blip r:embed="rId4" cstate="print"/>
          <a:srcRect/>
          <a:stretch>
            <a:fillRect/>
          </a:stretch>
        </p:blipFill>
        <p:spPr bwMode="auto">
          <a:xfrm>
            <a:off x="7432675" y="3751263"/>
            <a:ext cx="1635125" cy="165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6"/>
          <p:cNvSpPr>
            <a:spLocks noGrp="1"/>
          </p:cNvSpPr>
          <p:nvPr>
            <p:ph type="sldNum" sz="quarter" idx="12"/>
          </p:nvPr>
        </p:nvSpPr>
        <p:spPr>
          <a:noFill/>
        </p:spPr>
        <p:txBody>
          <a:bodyPr/>
          <a:lstStyle/>
          <a:p>
            <a:fld id="{E6D719F6-A8FD-4C4D-BEA3-FFC1639EAB65}" type="slidenum">
              <a:rPr lang="en-US" smtClean="0">
                <a:latin typeface="Arial" charset="0"/>
              </a:rPr>
              <a:pPr/>
              <a:t>24</a:t>
            </a:fld>
            <a:endParaRPr lang="en-US" dirty="0" smtClean="0">
              <a:latin typeface="Arial" charset="0"/>
            </a:endParaRPr>
          </a:p>
        </p:txBody>
      </p:sp>
      <p:sp>
        <p:nvSpPr>
          <p:cNvPr id="69634" name="Rectangle 3"/>
          <p:cNvSpPr>
            <a:spLocks noGrp="1" noChangeArrowheads="1"/>
          </p:cNvSpPr>
          <p:nvPr>
            <p:ph type="body" sz="half" idx="1"/>
          </p:nvPr>
        </p:nvSpPr>
        <p:spPr>
          <a:xfrm>
            <a:off x="1066800" y="1755775"/>
            <a:ext cx="3048000" cy="609600"/>
          </a:xfrm>
        </p:spPr>
        <p:txBody>
          <a:bodyPr/>
          <a:lstStyle/>
          <a:p>
            <a:pPr eaLnBrk="1" hangingPunct="1">
              <a:buFontTx/>
              <a:buNone/>
            </a:pPr>
            <a:r>
              <a:rPr lang="en-US" sz="1800" b="1" dirty="0" smtClean="0">
                <a:solidFill>
                  <a:srgbClr val="5A3D02"/>
                </a:solidFill>
              </a:rPr>
              <a:t>NOW I/WE’VE GOT YOU YOU SOBs</a:t>
            </a:r>
          </a:p>
          <a:p>
            <a:pPr eaLnBrk="1" hangingPunct="1"/>
            <a:endParaRPr lang="en-US" sz="1300" b="1" dirty="0" smtClean="0">
              <a:solidFill>
                <a:srgbClr val="5A3D02"/>
              </a:solidFill>
            </a:endParaRPr>
          </a:p>
        </p:txBody>
      </p:sp>
      <p:sp>
        <p:nvSpPr>
          <p:cNvPr id="69635" name="Text Box 4"/>
          <p:cNvSpPr txBox="1">
            <a:spLocks noChangeArrowheads="1"/>
          </p:cNvSpPr>
          <p:nvPr/>
        </p:nvSpPr>
        <p:spPr bwMode="auto">
          <a:xfrm>
            <a:off x="1066800" y="2403481"/>
            <a:ext cx="3200400" cy="646331"/>
          </a:xfrm>
          <a:prstGeom prst="rect">
            <a:avLst/>
          </a:prstGeom>
          <a:noFill/>
          <a:ln w="9525">
            <a:noFill/>
            <a:miter lim="800000"/>
            <a:headEnd/>
            <a:tailEnd/>
          </a:ln>
        </p:spPr>
        <p:txBody>
          <a:bodyPr wrap="square">
            <a:spAutoFit/>
          </a:bodyPr>
          <a:lstStyle/>
          <a:p>
            <a:r>
              <a:rPr lang="en-US" sz="1200" b="1" dirty="0">
                <a:solidFill>
                  <a:srgbClr val="5A3D02"/>
                </a:solidFill>
                <a:latin typeface="Tahoma" pitchFamily="34" charset="0"/>
              </a:rPr>
              <a:t>IN AN </a:t>
            </a:r>
            <a:r>
              <a:rPr lang="en-US" sz="1200" b="1" dirty="0" smtClean="0">
                <a:solidFill>
                  <a:srgbClr val="5A3D02"/>
                </a:solidFill>
                <a:latin typeface="Tahoma" pitchFamily="34" charset="0"/>
              </a:rPr>
              <a:t>RM UNIT DOMINATED </a:t>
            </a:r>
            <a:r>
              <a:rPr lang="en-US" sz="1200" b="1" dirty="0">
                <a:solidFill>
                  <a:srgbClr val="5A3D02"/>
                </a:solidFill>
                <a:latin typeface="Tahoma" pitchFamily="34" charset="0"/>
              </a:rPr>
              <a:t>BY</a:t>
            </a:r>
            <a:br>
              <a:rPr lang="en-US" sz="1200" b="1" dirty="0">
                <a:solidFill>
                  <a:srgbClr val="5A3D02"/>
                </a:solidFill>
                <a:latin typeface="Tahoma" pitchFamily="34" charset="0"/>
              </a:rPr>
            </a:br>
            <a:r>
              <a:rPr lang="en-US" sz="1200" b="1" dirty="0">
                <a:solidFill>
                  <a:srgbClr val="5A3D02"/>
                </a:solidFill>
                <a:latin typeface="Tahoma" pitchFamily="34" charset="0"/>
              </a:rPr>
              <a:t>‘CLIQUES’ THE SECOND IN COMMAND  TAKES CHARGE</a:t>
            </a:r>
          </a:p>
        </p:txBody>
      </p:sp>
      <p:sp>
        <p:nvSpPr>
          <p:cNvPr id="69636" name="Text Box 7"/>
          <p:cNvSpPr txBox="1">
            <a:spLocks noChangeArrowheads="1"/>
          </p:cNvSpPr>
          <p:nvPr/>
        </p:nvSpPr>
        <p:spPr bwMode="auto">
          <a:xfrm>
            <a:off x="4936131" y="1752600"/>
            <a:ext cx="3657600" cy="400110"/>
          </a:xfrm>
          <a:prstGeom prst="rect">
            <a:avLst/>
          </a:prstGeom>
          <a:noFill/>
          <a:ln w="9525">
            <a:noFill/>
            <a:miter lim="800000"/>
            <a:headEnd/>
            <a:tailEnd/>
          </a:ln>
        </p:spPr>
        <p:txBody>
          <a:bodyPr wrap="square">
            <a:spAutoFit/>
          </a:bodyPr>
          <a:lstStyle/>
          <a:p>
            <a:pPr algn="r"/>
            <a:r>
              <a:rPr lang="en-US" sz="2000" b="1" dirty="0" smtClean="0">
                <a:solidFill>
                  <a:srgbClr val="5A3D02"/>
                </a:solidFill>
                <a:latin typeface="Tahoma" pitchFamily="34" charset="0"/>
              </a:rPr>
              <a:t>REGIONAL DASHBOARD</a:t>
            </a:r>
            <a:endParaRPr lang="en-US" sz="2000" b="1" dirty="0">
              <a:solidFill>
                <a:srgbClr val="5A3D02"/>
              </a:solidFill>
              <a:latin typeface="Tahoma" pitchFamily="34" charset="0"/>
            </a:endParaRPr>
          </a:p>
        </p:txBody>
      </p:sp>
      <p:sp>
        <p:nvSpPr>
          <p:cNvPr id="69637" name="Text Box 8"/>
          <p:cNvSpPr txBox="1">
            <a:spLocks noChangeArrowheads="1"/>
          </p:cNvSpPr>
          <p:nvPr/>
        </p:nvSpPr>
        <p:spPr bwMode="auto">
          <a:xfrm>
            <a:off x="4800600" y="4724400"/>
            <a:ext cx="4114800" cy="1938992"/>
          </a:xfrm>
          <a:prstGeom prst="rect">
            <a:avLst/>
          </a:prstGeom>
          <a:noFill/>
          <a:ln w="9525">
            <a:noFill/>
            <a:miter lim="800000"/>
            <a:headEnd/>
            <a:tailEnd/>
          </a:ln>
        </p:spPr>
        <p:txBody>
          <a:bodyPr>
            <a:spAutoFit/>
          </a:bodyPr>
          <a:lstStyle/>
          <a:p>
            <a:r>
              <a:rPr lang="en-US" sz="1200" b="1" dirty="0">
                <a:solidFill>
                  <a:srgbClr val="5A3D02"/>
                </a:solidFill>
                <a:latin typeface="Tahoma" pitchFamily="34" charset="0"/>
              </a:rPr>
              <a:t>A NEW </a:t>
            </a:r>
            <a:r>
              <a:rPr lang="en-US" sz="1200" b="1" dirty="0" smtClean="0">
                <a:solidFill>
                  <a:srgbClr val="5A3D02"/>
                </a:solidFill>
                <a:latin typeface="Tahoma" pitchFamily="34" charset="0"/>
              </a:rPr>
              <a:t>RMO </a:t>
            </a:r>
            <a:r>
              <a:rPr lang="en-US" sz="1200" b="1" dirty="0">
                <a:solidFill>
                  <a:srgbClr val="5A3D02"/>
                </a:solidFill>
                <a:latin typeface="Tahoma" pitchFamily="34" charset="0"/>
              </a:rPr>
              <a:t>IS ASSIGNED</a:t>
            </a:r>
          </a:p>
          <a:p>
            <a:endParaRPr lang="en-US" sz="1200" b="1" dirty="0">
              <a:solidFill>
                <a:srgbClr val="5A3D02"/>
              </a:solidFill>
              <a:latin typeface="Tahoma" pitchFamily="34" charset="0"/>
            </a:endParaRPr>
          </a:p>
          <a:p>
            <a:r>
              <a:rPr lang="en-US" sz="1200" b="1" dirty="0">
                <a:solidFill>
                  <a:srgbClr val="5A3D02"/>
                </a:solidFill>
                <a:latin typeface="Tahoma" pitchFamily="34" charset="0"/>
              </a:rPr>
              <a:t>HE REVERSES THE </a:t>
            </a:r>
            <a:r>
              <a:rPr lang="en-US" sz="1200" b="1" dirty="0" smtClean="0">
                <a:solidFill>
                  <a:srgbClr val="5A3D02"/>
                </a:solidFill>
                <a:latin typeface="Tahoma" pitchFamily="34" charset="0"/>
              </a:rPr>
              <a:t>SECTIONS </a:t>
            </a:r>
            <a:r>
              <a:rPr lang="en-US" sz="1200" b="1" dirty="0">
                <a:solidFill>
                  <a:srgbClr val="5A3D02"/>
                </a:solidFill>
                <a:latin typeface="Tahoma" pitchFamily="34" charset="0"/>
              </a:rPr>
              <a:t>BUT DOESN’T ALTER THE CONTENT</a:t>
            </a:r>
          </a:p>
          <a:p>
            <a:endParaRPr lang="en-US" sz="1200" b="1" dirty="0">
              <a:solidFill>
                <a:srgbClr val="5A3D02"/>
              </a:solidFill>
              <a:latin typeface="Tahoma" pitchFamily="34" charset="0"/>
            </a:endParaRPr>
          </a:p>
          <a:p>
            <a:r>
              <a:rPr lang="en-US" sz="1200" b="1" dirty="0">
                <a:solidFill>
                  <a:srgbClr val="5A3D02"/>
                </a:solidFill>
                <a:latin typeface="Tahoma" pitchFamily="34" charset="0"/>
              </a:rPr>
              <a:t>THE </a:t>
            </a:r>
            <a:r>
              <a:rPr lang="en-US" sz="1200" b="1" dirty="0" smtClean="0">
                <a:solidFill>
                  <a:srgbClr val="5A3D02"/>
                </a:solidFill>
                <a:latin typeface="Tahoma" pitchFamily="34" charset="0"/>
              </a:rPr>
              <a:t>DASHBOARD </a:t>
            </a:r>
            <a:r>
              <a:rPr lang="en-US" sz="1200" b="1" dirty="0">
                <a:solidFill>
                  <a:srgbClr val="5A3D02"/>
                </a:solidFill>
                <a:latin typeface="Tahoma" pitchFamily="34" charset="0"/>
              </a:rPr>
              <a:t>NOW RECEIVES A GLOWING REVIEW</a:t>
            </a:r>
          </a:p>
          <a:p>
            <a:endParaRPr lang="en-US" sz="1200" b="1" dirty="0">
              <a:solidFill>
                <a:srgbClr val="5A3D02"/>
              </a:solidFill>
              <a:latin typeface="Tahoma" pitchFamily="34" charset="0"/>
            </a:endParaRPr>
          </a:p>
          <a:p>
            <a:r>
              <a:rPr lang="en-US" sz="1200" b="1" dirty="0">
                <a:solidFill>
                  <a:srgbClr val="5A3D02"/>
                </a:solidFill>
                <a:latin typeface="Tahoma" pitchFamily="34" charset="0"/>
              </a:rPr>
              <a:t>…BUT ALL THAT’S REALLY CHANGED IS THE </a:t>
            </a:r>
            <a:r>
              <a:rPr lang="en-US" sz="1200" b="1" dirty="0" smtClean="0">
                <a:solidFill>
                  <a:srgbClr val="5A3D02"/>
                </a:solidFill>
                <a:latin typeface="Tahoma" pitchFamily="34" charset="0"/>
              </a:rPr>
              <a:t>RMO WORKING ON THE DASHBOARD!! </a:t>
            </a:r>
            <a:endParaRPr lang="en-US" sz="1200" b="1" dirty="0">
              <a:solidFill>
                <a:srgbClr val="5A3D02"/>
              </a:solidFill>
              <a:latin typeface="Tahoma" pitchFamily="34" charset="0"/>
            </a:endParaRPr>
          </a:p>
        </p:txBody>
      </p:sp>
      <p:sp>
        <p:nvSpPr>
          <p:cNvPr id="69638" name="Text Box 9"/>
          <p:cNvSpPr txBox="1">
            <a:spLocks noChangeArrowheads="1"/>
          </p:cNvSpPr>
          <p:nvPr/>
        </p:nvSpPr>
        <p:spPr bwMode="auto">
          <a:xfrm>
            <a:off x="1066800" y="5522913"/>
            <a:ext cx="3124200" cy="954087"/>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NOW IT’S TIME FOR HIM AND HIS TEAM TO GET EVEN WITH THOSE THAT ARE NOT MEMBERS OF THE ‘OK’ CROWD</a:t>
            </a:r>
          </a:p>
        </p:txBody>
      </p:sp>
      <p:sp>
        <p:nvSpPr>
          <p:cNvPr id="69639" name="Text Box 13"/>
          <p:cNvSpPr txBox="1">
            <a:spLocks noChangeArrowheads="1"/>
          </p:cNvSpPr>
          <p:nvPr/>
        </p:nvSpPr>
        <p:spPr bwMode="auto">
          <a:xfrm>
            <a:off x="4724400" y="2362200"/>
            <a:ext cx="3886200" cy="461963"/>
          </a:xfrm>
          <a:prstGeom prst="rect">
            <a:avLst/>
          </a:prstGeom>
          <a:noFill/>
          <a:ln w="9525">
            <a:noFill/>
            <a:miter lim="800000"/>
            <a:headEnd/>
            <a:tailEnd/>
          </a:ln>
        </p:spPr>
        <p:txBody>
          <a:bodyPr>
            <a:spAutoFit/>
          </a:bodyPr>
          <a:lstStyle/>
          <a:p>
            <a:r>
              <a:rPr lang="en-US" sz="1200" b="1" dirty="0">
                <a:solidFill>
                  <a:srgbClr val="5A3D02"/>
                </a:solidFill>
                <a:latin typeface="Tahoma" pitchFamily="34" charset="0"/>
              </a:rPr>
              <a:t>A </a:t>
            </a:r>
            <a:r>
              <a:rPr lang="en-US" sz="1200" b="1" dirty="0" smtClean="0">
                <a:solidFill>
                  <a:srgbClr val="5A3D02"/>
                </a:solidFill>
                <a:latin typeface="Tahoma" pitchFamily="34" charset="0"/>
              </a:rPr>
              <a:t>DASHBOARD </a:t>
            </a:r>
            <a:r>
              <a:rPr lang="en-US" sz="1200" b="1" dirty="0">
                <a:solidFill>
                  <a:srgbClr val="5A3D02"/>
                </a:solidFill>
                <a:latin typeface="Tahoma" pitchFamily="34" charset="0"/>
              </a:rPr>
              <a:t>IS CRITICIZED HEAVILY AND DESCRIBED AS A TERRIBLE PRODUCT</a:t>
            </a:r>
          </a:p>
        </p:txBody>
      </p:sp>
      <p:sp>
        <p:nvSpPr>
          <p:cNvPr id="69640" name="Rectangle 20"/>
          <p:cNvSpPr>
            <a:spLocks noGrp="1" noChangeArrowheads="1"/>
          </p:cNvSpPr>
          <p:nvPr>
            <p:ph type="title"/>
          </p:nvPr>
        </p:nvSpPr>
        <p:spPr/>
        <p:txBody>
          <a:bodyPr/>
          <a:lstStyle/>
          <a:p>
            <a:pPr eaLnBrk="1" hangingPunct="1"/>
            <a:r>
              <a:rPr lang="en-US" dirty="0" smtClean="0"/>
              <a:t>Conflict at Work: V</a:t>
            </a:r>
          </a:p>
        </p:txBody>
      </p:sp>
      <p:sp>
        <p:nvSpPr>
          <p:cNvPr id="69641" name="Line 22"/>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dirty="0"/>
          </a:p>
        </p:txBody>
      </p:sp>
      <p:pic>
        <p:nvPicPr>
          <p:cNvPr id="69642" name="Picture 2" descr="http://globthink.files.wordpress.com/2009/07/6a00d83452ceb069e200e54ff80aab8833-800wi.jpg"/>
          <p:cNvPicPr>
            <a:picLocks noChangeAspect="1" noChangeArrowheads="1"/>
          </p:cNvPicPr>
          <p:nvPr/>
        </p:nvPicPr>
        <p:blipFill>
          <a:blip r:embed="rId3" cstate="print"/>
          <a:srcRect/>
          <a:stretch>
            <a:fillRect/>
          </a:stretch>
        </p:blipFill>
        <p:spPr bwMode="auto">
          <a:xfrm>
            <a:off x="1066800" y="3505200"/>
            <a:ext cx="2286000" cy="1528763"/>
          </a:xfrm>
          <a:prstGeom prst="rect">
            <a:avLst/>
          </a:prstGeom>
          <a:noFill/>
          <a:ln w="9525">
            <a:noFill/>
            <a:miter lim="800000"/>
            <a:headEnd/>
            <a:tailEnd/>
          </a:ln>
        </p:spPr>
      </p:pic>
      <p:pic>
        <p:nvPicPr>
          <p:cNvPr id="69643" name="Picture 4" descr="http://local.content.compendiumblog.com/uploads/user/919022fe-3880-417e-b8f9-c20e4ec2608b/1b4f5477-e57c-4b11-94d1-e42856d491be/Simplify.jpg"/>
          <p:cNvPicPr>
            <a:picLocks noChangeAspect="1" noChangeArrowheads="1"/>
          </p:cNvPicPr>
          <p:nvPr/>
        </p:nvPicPr>
        <p:blipFill>
          <a:blip r:embed="rId4" cstate="print"/>
          <a:srcRect/>
          <a:stretch>
            <a:fillRect/>
          </a:stretch>
        </p:blipFill>
        <p:spPr bwMode="auto">
          <a:xfrm>
            <a:off x="5105400" y="2895600"/>
            <a:ext cx="3581400" cy="177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6"/>
          <p:cNvSpPr>
            <a:spLocks noGrp="1"/>
          </p:cNvSpPr>
          <p:nvPr>
            <p:ph type="sldNum" sz="quarter" idx="12"/>
          </p:nvPr>
        </p:nvSpPr>
        <p:spPr>
          <a:noFill/>
        </p:spPr>
        <p:txBody>
          <a:bodyPr/>
          <a:lstStyle/>
          <a:p>
            <a:fld id="{B74958AA-6F94-4675-8621-7DBA90252048}" type="slidenum">
              <a:rPr lang="en-US" smtClean="0">
                <a:latin typeface="Arial" charset="0"/>
              </a:rPr>
              <a:pPr/>
              <a:t>25</a:t>
            </a:fld>
            <a:endParaRPr lang="en-US" dirty="0" smtClean="0">
              <a:latin typeface="Arial" charset="0"/>
            </a:endParaRPr>
          </a:p>
        </p:txBody>
      </p:sp>
      <p:sp>
        <p:nvSpPr>
          <p:cNvPr id="71682" name="Rectangle 3"/>
          <p:cNvSpPr>
            <a:spLocks noGrp="1" noChangeArrowheads="1"/>
          </p:cNvSpPr>
          <p:nvPr>
            <p:ph type="body" sz="half" idx="1"/>
          </p:nvPr>
        </p:nvSpPr>
        <p:spPr>
          <a:xfrm>
            <a:off x="1066800" y="1676400"/>
            <a:ext cx="1371600" cy="609600"/>
          </a:xfrm>
        </p:spPr>
        <p:txBody>
          <a:bodyPr/>
          <a:lstStyle/>
          <a:p>
            <a:pPr eaLnBrk="1" hangingPunct="1">
              <a:buFontTx/>
              <a:buNone/>
            </a:pPr>
            <a:r>
              <a:rPr lang="en-US" sz="2000" b="1" dirty="0" smtClean="0">
                <a:solidFill>
                  <a:srgbClr val="5A3D02"/>
                </a:solidFill>
              </a:rPr>
              <a:t>UPROAR</a:t>
            </a:r>
          </a:p>
          <a:p>
            <a:pPr eaLnBrk="1" hangingPunct="1"/>
            <a:endParaRPr lang="en-US" sz="2000" b="1" dirty="0" smtClean="0">
              <a:solidFill>
                <a:srgbClr val="5A3D02"/>
              </a:solidFill>
            </a:endParaRPr>
          </a:p>
        </p:txBody>
      </p:sp>
      <p:sp>
        <p:nvSpPr>
          <p:cNvPr id="71683" name="Text Box 4"/>
          <p:cNvSpPr txBox="1">
            <a:spLocks noChangeArrowheads="1"/>
          </p:cNvSpPr>
          <p:nvPr/>
        </p:nvSpPr>
        <p:spPr bwMode="auto">
          <a:xfrm>
            <a:off x="1143000" y="2438400"/>
            <a:ext cx="1295400" cy="822325"/>
          </a:xfrm>
          <a:prstGeom prst="rect">
            <a:avLst/>
          </a:prstGeom>
          <a:noFill/>
          <a:ln w="9525">
            <a:noFill/>
            <a:miter lim="800000"/>
            <a:headEnd/>
            <a:tailEnd/>
          </a:ln>
        </p:spPr>
        <p:txBody>
          <a:bodyPr>
            <a:spAutoFit/>
          </a:bodyPr>
          <a:lstStyle/>
          <a:p>
            <a:pPr algn="ctr"/>
            <a:r>
              <a:rPr lang="en-US" sz="1200" b="1" dirty="0">
                <a:solidFill>
                  <a:srgbClr val="5A3D02"/>
                </a:solidFill>
                <a:latin typeface="Tahoma" pitchFamily="34" charset="0"/>
              </a:rPr>
              <a:t>“CAN’T YOU INPUT AN I/O RIGHT JUST ONCE?”</a:t>
            </a:r>
          </a:p>
        </p:txBody>
      </p:sp>
      <p:sp>
        <p:nvSpPr>
          <p:cNvPr id="71684" name="Text Box 7"/>
          <p:cNvSpPr txBox="1">
            <a:spLocks noChangeArrowheads="1"/>
          </p:cNvSpPr>
          <p:nvPr/>
        </p:nvSpPr>
        <p:spPr bwMode="auto">
          <a:xfrm>
            <a:off x="5486400" y="1676400"/>
            <a:ext cx="3505200" cy="396875"/>
          </a:xfrm>
          <a:prstGeom prst="rect">
            <a:avLst/>
          </a:prstGeom>
          <a:noFill/>
          <a:ln w="9525">
            <a:noFill/>
            <a:miter lim="800000"/>
            <a:headEnd/>
            <a:tailEnd/>
          </a:ln>
        </p:spPr>
        <p:txBody>
          <a:bodyPr>
            <a:spAutoFit/>
          </a:bodyPr>
          <a:lstStyle/>
          <a:p>
            <a:pPr algn="ctr"/>
            <a:r>
              <a:rPr lang="en-US" sz="2000" b="1" dirty="0">
                <a:solidFill>
                  <a:srgbClr val="5A3D02"/>
                </a:solidFill>
                <a:latin typeface="Tahoma" pitchFamily="34" charset="0"/>
              </a:rPr>
              <a:t>IF IT WEREN’T FOR YOU</a:t>
            </a:r>
          </a:p>
        </p:txBody>
      </p:sp>
      <p:sp>
        <p:nvSpPr>
          <p:cNvPr id="71685" name="Text Box 8"/>
          <p:cNvSpPr txBox="1">
            <a:spLocks noChangeArrowheads="1"/>
          </p:cNvSpPr>
          <p:nvPr/>
        </p:nvSpPr>
        <p:spPr bwMode="auto">
          <a:xfrm>
            <a:off x="4724400" y="4876800"/>
            <a:ext cx="4267200" cy="1368425"/>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“IF IT WEREN’T FOR SOMEONE OR SOMETHING” IS A FAVORITE COP-OUT, BLAME OTHERS FOR SUPPOSEDLY UNAVOIDABLE CIRCUMSTANCES FOR LACK OF ACHIEVEMENTS, CHILD EGO STATE ACTIVATED.</a:t>
            </a:r>
          </a:p>
        </p:txBody>
      </p:sp>
      <p:sp>
        <p:nvSpPr>
          <p:cNvPr id="71686" name="Text Box 9"/>
          <p:cNvSpPr txBox="1">
            <a:spLocks noChangeArrowheads="1"/>
          </p:cNvSpPr>
          <p:nvPr/>
        </p:nvSpPr>
        <p:spPr bwMode="auto">
          <a:xfrm>
            <a:off x="1143000" y="4876800"/>
            <a:ext cx="3200400" cy="2006600"/>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BOTH PLAYERS TRADE INSULTS OR ABUSES, ENGAGE IN ATTACK AND COUNTER-ATTACK.  OFTEN DETERIORATES INTO SHOUTING MATCH.  TWO </a:t>
            </a:r>
            <a:r>
              <a:rPr lang="en-US" sz="1400" b="1" u="sng" dirty="0">
                <a:solidFill>
                  <a:srgbClr val="5A3D02"/>
                </a:solidFill>
                <a:latin typeface="Tahoma" pitchFamily="34" charset="0"/>
              </a:rPr>
              <a:t>I’M OK; YOU ARE NOT OK</a:t>
            </a:r>
            <a:r>
              <a:rPr lang="en-US" sz="1400" b="1" dirty="0">
                <a:solidFill>
                  <a:srgbClr val="5A3D02"/>
                </a:solidFill>
                <a:latin typeface="Tahoma" pitchFamily="34" charset="0"/>
              </a:rPr>
              <a:t> POSITIONS CLASHING.  WORSE A MANAGER CAN THEN TAKE SIDES CAUSING MORE DAMAGE</a:t>
            </a:r>
          </a:p>
        </p:txBody>
      </p:sp>
      <p:sp>
        <p:nvSpPr>
          <p:cNvPr id="71687" name="Text Box 10"/>
          <p:cNvSpPr txBox="1">
            <a:spLocks noChangeArrowheads="1"/>
          </p:cNvSpPr>
          <p:nvPr/>
        </p:nvSpPr>
        <p:spPr bwMode="auto">
          <a:xfrm>
            <a:off x="4724400" y="2286000"/>
            <a:ext cx="3886200" cy="457200"/>
          </a:xfrm>
          <a:prstGeom prst="rect">
            <a:avLst/>
          </a:prstGeom>
          <a:noFill/>
          <a:ln w="9525">
            <a:noFill/>
            <a:miter lim="800000"/>
            <a:headEnd/>
            <a:tailEnd/>
          </a:ln>
        </p:spPr>
        <p:txBody>
          <a:bodyPr>
            <a:spAutoFit/>
          </a:bodyPr>
          <a:lstStyle/>
          <a:p>
            <a:r>
              <a:rPr lang="en-US" sz="1200" b="1" dirty="0">
                <a:solidFill>
                  <a:srgbClr val="5A3D02"/>
                </a:solidFill>
                <a:latin typeface="Tahoma" pitchFamily="34" charset="0"/>
              </a:rPr>
              <a:t>“IF IT WEREN’T FOR THAT </a:t>
            </a:r>
            <a:r>
              <a:rPr lang="en-US" sz="1200" b="1" dirty="0" smtClean="0">
                <a:solidFill>
                  <a:srgbClr val="5A3D02"/>
                </a:solidFill>
                <a:latin typeface="Tahoma" pitchFamily="34" charset="0"/>
              </a:rPr>
              <a:t>CAO, </a:t>
            </a:r>
            <a:r>
              <a:rPr lang="en-US" sz="1200" b="1" dirty="0">
                <a:solidFill>
                  <a:srgbClr val="5A3D02"/>
                </a:solidFill>
                <a:latin typeface="Tahoma" pitchFamily="34" charset="0"/>
              </a:rPr>
              <a:t>I COULD HAVE BEEN </a:t>
            </a:r>
            <a:r>
              <a:rPr lang="en-US" sz="1200" b="1" dirty="0" smtClean="0">
                <a:solidFill>
                  <a:srgbClr val="5A3D02"/>
                </a:solidFill>
                <a:latin typeface="Tahoma" pitchFamily="34" charset="0"/>
              </a:rPr>
              <a:t>AN RMO BY NOW</a:t>
            </a:r>
            <a:r>
              <a:rPr lang="en-US" sz="1200" b="1" dirty="0">
                <a:solidFill>
                  <a:srgbClr val="5A3D02"/>
                </a:solidFill>
                <a:latin typeface="Tahoma" pitchFamily="34" charset="0"/>
              </a:rPr>
              <a:t>.”</a:t>
            </a:r>
          </a:p>
        </p:txBody>
      </p:sp>
      <p:sp>
        <p:nvSpPr>
          <p:cNvPr id="71688" name="Text Box 12"/>
          <p:cNvSpPr txBox="1">
            <a:spLocks noChangeArrowheads="1"/>
          </p:cNvSpPr>
          <p:nvPr/>
        </p:nvSpPr>
        <p:spPr bwMode="auto">
          <a:xfrm>
            <a:off x="3048000" y="2133600"/>
            <a:ext cx="1447800" cy="1552575"/>
          </a:xfrm>
          <a:prstGeom prst="rect">
            <a:avLst/>
          </a:prstGeom>
          <a:noFill/>
          <a:ln w="9525">
            <a:noFill/>
            <a:miter lim="800000"/>
            <a:headEnd/>
            <a:tailEnd/>
          </a:ln>
        </p:spPr>
        <p:txBody>
          <a:bodyPr>
            <a:spAutoFit/>
          </a:bodyPr>
          <a:lstStyle/>
          <a:p>
            <a:pPr algn="ctr"/>
            <a:r>
              <a:rPr lang="en-US" sz="1200" b="1" dirty="0">
                <a:solidFill>
                  <a:srgbClr val="5A3D02"/>
                </a:solidFill>
                <a:latin typeface="Tahoma" pitchFamily="34" charset="0"/>
              </a:rPr>
              <a:t>“WELL,IF YOU SHOWED ME HOW TO DO IT FROM THE BEGINNING THIS WOULDN’T BE HAPPENING”</a:t>
            </a:r>
          </a:p>
        </p:txBody>
      </p:sp>
      <p:sp>
        <p:nvSpPr>
          <p:cNvPr id="71689" name="Line 16"/>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dirty="0"/>
          </a:p>
        </p:txBody>
      </p:sp>
      <p:sp>
        <p:nvSpPr>
          <p:cNvPr id="71690" name="Rectangle 18"/>
          <p:cNvSpPr>
            <a:spLocks noGrp="1" noChangeArrowheads="1"/>
          </p:cNvSpPr>
          <p:nvPr>
            <p:ph type="title"/>
          </p:nvPr>
        </p:nvSpPr>
        <p:spPr/>
        <p:txBody>
          <a:bodyPr/>
          <a:lstStyle/>
          <a:p>
            <a:pPr eaLnBrk="1" hangingPunct="1"/>
            <a:r>
              <a:rPr lang="en-US" dirty="0" smtClean="0"/>
              <a:t>Conflict at Work: VI</a:t>
            </a:r>
          </a:p>
        </p:txBody>
      </p:sp>
      <p:pic>
        <p:nvPicPr>
          <p:cNvPr id="71691" name="Picture 19" descr="fight"/>
          <p:cNvPicPr>
            <a:picLocks noChangeAspect="1" noChangeArrowheads="1"/>
          </p:cNvPicPr>
          <p:nvPr/>
        </p:nvPicPr>
        <p:blipFill>
          <a:blip r:embed="rId3" cstate="print"/>
          <a:srcRect/>
          <a:stretch>
            <a:fillRect/>
          </a:stretch>
        </p:blipFill>
        <p:spPr bwMode="auto">
          <a:xfrm>
            <a:off x="914400" y="3276600"/>
            <a:ext cx="2133600" cy="1600200"/>
          </a:xfrm>
          <a:prstGeom prst="rect">
            <a:avLst/>
          </a:prstGeom>
          <a:noFill/>
          <a:ln w="9525">
            <a:noFill/>
            <a:miter lim="800000"/>
            <a:headEnd/>
            <a:tailEnd/>
          </a:ln>
        </p:spPr>
      </p:pic>
      <p:pic>
        <p:nvPicPr>
          <p:cNvPr id="71692" name="Picture 21" descr="think"/>
          <p:cNvPicPr>
            <a:picLocks noChangeAspect="1" noChangeArrowheads="1"/>
          </p:cNvPicPr>
          <p:nvPr/>
        </p:nvPicPr>
        <p:blipFill>
          <a:blip r:embed="rId4" cstate="print"/>
          <a:srcRect/>
          <a:stretch>
            <a:fillRect/>
          </a:stretch>
        </p:blipFill>
        <p:spPr bwMode="auto">
          <a:xfrm>
            <a:off x="5486400" y="2895600"/>
            <a:ext cx="2819400" cy="187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6"/>
          <p:cNvSpPr>
            <a:spLocks noGrp="1"/>
          </p:cNvSpPr>
          <p:nvPr>
            <p:ph type="sldNum" sz="quarter" idx="12"/>
          </p:nvPr>
        </p:nvSpPr>
        <p:spPr>
          <a:noFill/>
        </p:spPr>
        <p:txBody>
          <a:bodyPr/>
          <a:lstStyle/>
          <a:p>
            <a:fld id="{B22B829B-E737-4CE4-A4F5-81802E117462}" type="slidenum">
              <a:rPr lang="en-US" smtClean="0">
                <a:latin typeface="Arial" charset="0"/>
              </a:rPr>
              <a:pPr/>
              <a:t>26</a:t>
            </a:fld>
            <a:endParaRPr lang="en-US" dirty="0" smtClean="0">
              <a:latin typeface="Arial" charset="0"/>
            </a:endParaRPr>
          </a:p>
        </p:txBody>
      </p:sp>
      <p:sp>
        <p:nvSpPr>
          <p:cNvPr id="73730" name="Rectangle 3"/>
          <p:cNvSpPr>
            <a:spLocks noGrp="1" noChangeArrowheads="1"/>
          </p:cNvSpPr>
          <p:nvPr>
            <p:ph type="body" sz="half" idx="1"/>
          </p:nvPr>
        </p:nvSpPr>
        <p:spPr>
          <a:xfrm>
            <a:off x="990600" y="1676400"/>
            <a:ext cx="3810000" cy="609600"/>
          </a:xfrm>
        </p:spPr>
        <p:txBody>
          <a:bodyPr/>
          <a:lstStyle/>
          <a:p>
            <a:pPr eaLnBrk="1" hangingPunct="1">
              <a:lnSpc>
                <a:spcPct val="90000"/>
              </a:lnSpc>
              <a:buFontTx/>
              <a:buNone/>
            </a:pPr>
            <a:r>
              <a:rPr lang="en-US" sz="2000" b="1" dirty="0" smtClean="0">
                <a:solidFill>
                  <a:srgbClr val="5A3D02"/>
                </a:solidFill>
              </a:rPr>
              <a:t>LET’S YOU AND </a:t>
            </a:r>
          </a:p>
          <a:p>
            <a:pPr eaLnBrk="1" hangingPunct="1">
              <a:lnSpc>
                <a:spcPct val="90000"/>
              </a:lnSpc>
              <a:buFontTx/>
              <a:buNone/>
            </a:pPr>
            <a:r>
              <a:rPr lang="en-US" sz="2000" b="1" dirty="0" smtClean="0">
                <a:solidFill>
                  <a:srgbClr val="5A3D02"/>
                </a:solidFill>
              </a:rPr>
              <a:t>HIM FIGHT</a:t>
            </a:r>
          </a:p>
          <a:p>
            <a:pPr eaLnBrk="1" hangingPunct="1">
              <a:lnSpc>
                <a:spcPct val="90000"/>
              </a:lnSpc>
            </a:pPr>
            <a:endParaRPr lang="en-US" sz="2000" b="1" dirty="0" smtClean="0">
              <a:solidFill>
                <a:srgbClr val="5A3D02"/>
              </a:solidFill>
            </a:endParaRPr>
          </a:p>
        </p:txBody>
      </p:sp>
      <p:sp>
        <p:nvSpPr>
          <p:cNvPr id="73731" name="Text Box 4"/>
          <p:cNvSpPr txBox="1">
            <a:spLocks noChangeArrowheads="1"/>
          </p:cNvSpPr>
          <p:nvPr/>
        </p:nvSpPr>
        <p:spPr bwMode="auto">
          <a:xfrm>
            <a:off x="762000" y="2743200"/>
            <a:ext cx="1981200" cy="1569660"/>
          </a:xfrm>
          <a:prstGeom prst="rect">
            <a:avLst/>
          </a:prstGeom>
          <a:noFill/>
          <a:ln w="9525">
            <a:noFill/>
            <a:miter lim="800000"/>
            <a:headEnd/>
            <a:tailEnd/>
          </a:ln>
        </p:spPr>
        <p:txBody>
          <a:bodyPr>
            <a:spAutoFit/>
          </a:bodyPr>
          <a:lstStyle/>
          <a:p>
            <a:pPr algn="ctr"/>
            <a:r>
              <a:rPr lang="en-US" sz="1200" b="1" dirty="0">
                <a:solidFill>
                  <a:srgbClr val="5A3D02"/>
                </a:solidFill>
                <a:latin typeface="Tahoma" pitchFamily="34" charset="0"/>
              </a:rPr>
              <a:t>“I WOULD’T WANT YOU TO TELL ANYBODY WHO CLUED YOU IN, BUT DID YOU KNOW THAT YOUR </a:t>
            </a:r>
            <a:r>
              <a:rPr lang="en-US" sz="1200" b="1" dirty="0" smtClean="0">
                <a:solidFill>
                  <a:srgbClr val="5A3D02"/>
                </a:solidFill>
                <a:latin typeface="Tahoma" pitchFamily="34" charset="0"/>
              </a:rPr>
              <a:t>CAO </a:t>
            </a:r>
            <a:r>
              <a:rPr lang="en-US" sz="1200" b="1" dirty="0">
                <a:solidFill>
                  <a:srgbClr val="5A3D02"/>
                </a:solidFill>
                <a:latin typeface="Tahoma" pitchFamily="34" charset="0"/>
              </a:rPr>
              <a:t>DIDN’T SUPPORT YOUR PROMOTION AT THE </a:t>
            </a:r>
            <a:r>
              <a:rPr lang="en-US" sz="1200" b="1" dirty="0" smtClean="0">
                <a:solidFill>
                  <a:srgbClr val="5A3D02"/>
                </a:solidFill>
                <a:latin typeface="Tahoma" pitchFamily="34" charset="0"/>
              </a:rPr>
              <a:t>SECTOR BOARD?”</a:t>
            </a:r>
            <a:endParaRPr lang="en-US" sz="1200" b="1" dirty="0">
              <a:solidFill>
                <a:srgbClr val="5A3D02"/>
              </a:solidFill>
              <a:latin typeface="Tahoma" pitchFamily="34" charset="0"/>
            </a:endParaRPr>
          </a:p>
        </p:txBody>
      </p:sp>
      <p:sp>
        <p:nvSpPr>
          <p:cNvPr id="73732" name="Text Box 6"/>
          <p:cNvSpPr txBox="1">
            <a:spLocks noChangeArrowheads="1"/>
          </p:cNvSpPr>
          <p:nvPr/>
        </p:nvSpPr>
        <p:spPr bwMode="auto">
          <a:xfrm>
            <a:off x="4953000" y="1671638"/>
            <a:ext cx="3505200" cy="396875"/>
          </a:xfrm>
          <a:prstGeom prst="rect">
            <a:avLst/>
          </a:prstGeom>
          <a:noFill/>
          <a:ln w="9525">
            <a:noFill/>
            <a:miter lim="800000"/>
            <a:headEnd/>
            <a:tailEnd/>
          </a:ln>
        </p:spPr>
        <p:txBody>
          <a:bodyPr>
            <a:spAutoFit/>
          </a:bodyPr>
          <a:lstStyle/>
          <a:p>
            <a:pPr algn="r"/>
            <a:r>
              <a:rPr lang="en-US" sz="2000" b="1" dirty="0">
                <a:solidFill>
                  <a:srgbClr val="5A3D02"/>
                </a:solidFill>
                <a:latin typeface="Tahoma" pitchFamily="34" charset="0"/>
              </a:rPr>
              <a:t>RAPO</a:t>
            </a:r>
          </a:p>
        </p:txBody>
      </p:sp>
      <p:sp>
        <p:nvSpPr>
          <p:cNvPr id="73733" name="Text Box 7"/>
          <p:cNvSpPr txBox="1">
            <a:spLocks noChangeArrowheads="1"/>
          </p:cNvSpPr>
          <p:nvPr/>
        </p:nvSpPr>
        <p:spPr bwMode="auto">
          <a:xfrm>
            <a:off x="4724400" y="4872038"/>
            <a:ext cx="1295400" cy="304800"/>
          </a:xfrm>
          <a:prstGeom prst="rect">
            <a:avLst/>
          </a:prstGeom>
          <a:noFill/>
          <a:ln w="9525">
            <a:noFill/>
            <a:miter lim="800000"/>
            <a:headEnd/>
            <a:tailEnd/>
          </a:ln>
        </p:spPr>
        <p:txBody>
          <a:bodyPr>
            <a:spAutoFit/>
          </a:bodyPr>
          <a:lstStyle/>
          <a:p>
            <a:endParaRPr lang="en-GB" sz="1400" b="1" dirty="0">
              <a:solidFill>
                <a:srgbClr val="5A3D02"/>
              </a:solidFill>
              <a:latin typeface="Tahoma" pitchFamily="34" charset="0"/>
            </a:endParaRPr>
          </a:p>
        </p:txBody>
      </p:sp>
      <p:sp>
        <p:nvSpPr>
          <p:cNvPr id="73734" name="Text Box 8"/>
          <p:cNvSpPr txBox="1">
            <a:spLocks noChangeArrowheads="1"/>
          </p:cNvSpPr>
          <p:nvPr/>
        </p:nvSpPr>
        <p:spPr bwMode="auto">
          <a:xfrm>
            <a:off x="1219200" y="4800600"/>
            <a:ext cx="2667000" cy="1793875"/>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SAYING THINGS “IN CONFIDENCE” IS OFTEN AN ULTERIOR TRANSACTION.  PLAYER HAS A HIDDEN AGENDA, ACTIVATES HIS MANIPULATIVE CHILD EGO STATE.</a:t>
            </a:r>
          </a:p>
        </p:txBody>
      </p:sp>
      <p:sp>
        <p:nvSpPr>
          <p:cNvPr id="73735" name="Text Box 9"/>
          <p:cNvSpPr txBox="1">
            <a:spLocks noChangeArrowheads="1"/>
          </p:cNvSpPr>
          <p:nvPr/>
        </p:nvSpPr>
        <p:spPr bwMode="auto">
          <a:xfrm>
            <a:off x="4724400" y="2281238"/>
            <a:ext cx="3886200" cy="2219325"/>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“SECTOR MANAGER:  “HAVE YOU SEEN ALEX THIS MORNING?”</a:t>
            </a:r>
          </a:p>
          <a:p>
            <a:endParaRPr lang="en-US" sz="1400" b="1" dirty="0">
              <a:solidFill>
                <a:srgbClr val="5A3D02"/>
              </a:solidFill>
              <a:latin typeface="Tahoma" pitchFamily="34" charset="0"/>
            </a:endParaRPr>
          </a:p>
          <a:p>
            <a:r>
              <a:rPr lang="en-US" sz="1400" b="1" dirty="0">
                <a:solidFill>
                  <a:srgbClr val="5A3D02"/>
                </a:solidFill>
                <a:latin typeface="Tahoma" pitchFamily="34" charset="0"/>
              </a:rPr>
              <a:t>SUBORDINATE “NO, ALEX NEVER GETS IN THIS EARLY!”</a:t>
            </a:r>
          </a:p>
          <a:p>
            <a:endParaRPr lang="en-US" sz="1400" b="1" dirty="0">
              <a:solidFill>
                <a:srgbClr val="5A3D02"/>
              </a:solidFill>
              <a:latin typeface="Tahoma" pitchFamily="34" charset="0"/>
            </a:endParaRPr>
          </a:p>
          <a:p>
            <a:r>
              <a:rPr lang="en-US" sz="1400" b="1" dirty="0">
                <a:solidFill>
                  <a:srgbClr val="5A3D02"/>
                </a:solidFill>
                <a:latin typeface="Tahoma" pitchFamily="34" charset="0"/>
              </a:rPr>
              <a:t>USED TO DEVELOP TRANSFORM THE “I”M OK, I’M NOT SURE ABOUT YOU” MODE INTO “I’M OK, HE/SHE IS NOT OK”</a:t>
            </a:r>
          </a:p>
        </p:txBody>
      </p:sp>
      <p:sp>
        <p:nvSpPr>
          <p:cNvPr id="73736" name="Text Box 10"/>
          <p:cNvSpPr txBox="1">
            <a:spLocks noChangeArrowheads="1"/>
          </p:cNvSpPr>
          <p:nvPr/>
        </p:nvSpPr>
        <p:spPr bwMode="auto">
          <a:xfrm>
            <a:off x="3352800" y="1981200"/>
            <a:ext cx="1447800" cy="639763"/>
          </a:xfrm>
          <a:prstGeom prst="rect">
            <a:avLst/>
          </a:prstGeom>
          <a:noFill/>
          <a:ln w="9525">
            <a:noFill/>
            <a:miter lim="800000"/>
            <a:headEnd/>
            <a:tailEnd/>
          </a:ln>
        </p:spPr>
        <p:txBody>
          <a:bodyPr>
            <a:spAutoFit/>
          </a:bodyPr>
          <a:lstStyle/>
          <a:p>
            <a:pPr algn="ctr"/>
            <a:r>
              <a:rPr lang="en-US" sz="1200" b="1" dirty="0">
                <a:solidFill>
                  <a:srgbClr val="5A3D02"/>
                </a:solidFill>
                <a:latin typeface="Tahoma" pitchFamily="34" charset="0"/>
              </a:rPr>
              <a:t>“THAT NO-GOOD</a:t>
            </a:r>
          </a:p>
          <a:p>
            <a:pPr algn="ctr"/>
            <a:r>
              <a:rPr lang="en-US" sz="1200" b="1" dirty="0">
                <a:solidFill>
                  <a:srgbClr val="5A3D02"/>
                </a:solidFill>
                <a:latin typeface="Tahoma" pitchFamily="34" charset="0"/>
              </a:rPr>
              <a:t> SO-&amp;-SO!”</a:t>
            </a:r>
          </a:p>
        </p:txBody>
      </p:sp>
      <p:sp>
        <p:nvSpPr>
          <p:cNvPr id="73737" name="Text Box 13"/>
          <p:cNvSpPr txBox="1">
            <a:spLocks noChangeArrowheads="1"/>
          </p:cNvSpPr>
          <p:nvPr/>
        </p:nvSpPr>
        <p:spPr bwMode="auto">
          <a:xfrm>
            <a:off x="7315200" y="4414838"/>
            <a:ext cx="1447800" cy="274637"/>
          </a:xfrm>
          <a:prstGeom prst="rect">
            <a:avLst/>
          </a:prstGeom>
          <a:noFill/>
          <a:ln w="9525">
            <a:noFill/>
            <a:miter lim="800000"/>
            <a:headEnd/>
            <a:tailEnd/>
          </a:ln>
        </p:spPr>
        <p:txBody>
          <a:bodyPr>
            <a:spAutoFit/>
          </a:bodyPr>
          <a:lstStyle/>
          <a:p>
            <a:pPr algn="ctr"/>
            <a:endParaRPr lang="en-GB" sz="1200" b="1" dirty="0">
              <a:solidFill>
                <a:srgbClr val="5A3D02"/>
              </a:solidFill>
              <a:latin typeface="Tahoma" pitchFamily="34" charset="0"/>
            </a:endParaRPr>
          </a:p>
        </p:txBody>
      </p:sp>
      <p:sp>
        <p:nvSpPr>
          <p:cNvPr id="73738" name="Line 20"/>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dirty="0"/>
          </a:p>
        </p:txBody>
      </p:sp>
      <p:sp>
        <p:nvSpPr>
          <p:cNvPr id="73739" name="Rectangle 22"/>
          <p:cNvSpPr>
            <a:spLocks noGrp="1" noChangeArrowheads="1"/>
          </p:cNvSpPr>
          <p:nvPr>
            <p:ph type="title"/>
          </p:nvPr>
        </p:nvSpPr>
        <p:spPr/>
        <p:txBody>
          <a:bodyPr/>
          <a:lstStyle/>
          <a:p>
            <a:pPr eaLnBrk="1" hangingPunct="1"/>
            <a:r>
              <a:rPr lang="en-US" dirty="0" smtClean="0"/>
              <a:t>Conflict at Work: VII</a:t>
            </a:r>
          </a:p>
        </p:txBody>
      </p:sp>
      <p:pic>
        <p:nvPicPr>
          <p:cNvPr id="73740" name="Picture 24" descr="tired"/>
          <p:cNvPicPr>
            <a:picLocks noChangeAspect="1" noChangeArrowheads="1"/>
          </p:cNvPicPr>
          <p:nvPr/>
        </p:nvPicPr>
        <p:blipFill>
          <a:blip r:embed="rId3" cstate="print"/>
          <a:srcRect/>
          <a:stretch>
            <a:fillRect/>
          </a:stretch>
        </p:blipFill>
        <p:spPr bwMode="auto">
          <a:xfrm>
            <a:off x="2743200" y="3124200"/>
            <a:ext cx="1652588" cy="1092200"/>
          </a:xfrm>
          <a:prstGeom prst="rect">
            <a:avLst/>
          </a:prstGeom>
          <a:noFill/>
          <a:ln w="9525">
            <a:noFill/>
            <a:miter lim="800000"/>
            <a:headEnd/>
            <a:tailEnd/>
          </a:ln>
        </p:spPr>
      </p:pic>
      <p:pic>
        <p:nvPicPr>
          <p:cNvPr id="73741" name="Picture 25" descr="100"/>
          <p:cNvPicPr>
            <a:picLocks noChangeAspect="1" noChangeArrowheads="1"/>
          </p:cNvPicPr>
          <p:nvPr/>
        </p:nvPicPr>
        <p:blipFill>
          <a:blip r:embed="rId4" cstate="print"/>
          <a:srcRect/>
          <a:stretch>
            <a:fillRect/>
          </a:stretch>
        </p:blipFill>
        <p:spPr bwMode="auto">
          <a:xfrm>
            <a:off x="6553200" y="4572000"/>
            <a:ext cx="19050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6"/>
          <p:cNvSpPr>
            <a:spLocks noGrp="1"/>
          </p:cNvSpPr>
          <p:nvPr>
            <p:ph type="sldNum" sz="quarter" idx="12"/>
          </p:nvPr>
        </p:nvSpPr>
        <p:spPr>
          <a:noFill/>
        </p:spPr>
        <p:txBody>
          <a:bodyPr/>
          <a:lstStyle/>
          <a:p>
            <a:fld id="{28965A33-2E61-4991-BF6E-AAEBD183FC8E}" type="slidenum">
              <a:rPr lang="en-US" smtClean="0">
                <a:latin typeface="Arial" charset="0"/>
              </a:rPr>
              <a:pPr/>
              <a:t>27</a:t>
            </a:fld>
            <a:endParaRPr lang="en-US" dirty="0" smtClean="0">
              <a:latin typeface="Arial" charset="0"/>
            </a:endParaRPr>
          </a:p>
        </p:txBody>
      </p:sp>
      <p:sp>
        <p:nvSpPr>
          <p:cNvPr id="77826" name="Rectangle 3"/>
          <p:cNvSpPr>
            <a:spLocks noGrp="1" noChangeArrowheads="1"/>
          </p:cNvSpPr>
          <p:nvPr>
            <p:ph type="body" sz="half" idx="1"/>
          </p:nvPr>
        </p:nvSpPr>
        <p:spPr>
          <a:xfrm>
            <a:off x="990600" y="1676400"/>
            <a:ext cx="2362200" cy="609600"/>
          </a:xfrm>
        </p:spPr>
        <p:txBody>
          <a:bodyPr/>
          <a:lstStyle/>
          <a:p>
            <a:pPr eaLnBrk="1" hangingPunct="1">
              <a:lnSpc>
                <a:spcPct val="90000"/>
              </a:lnSpc>
              <a:buFontTx/>
              <a:buNone/>
            </a:pPr>
            <a:r>
              <a:rPr lang="en-US" sz="1800" b="1" dirty="0" smtClean="0">
                <a:solidFill>
                  <a:srgbClr val="5A3D02"/>
                </a:solidFill>
              </a:rPr>
              <a:t>MY SRI WAS AWFUL</a:t>
            </a:r>
          </a:p>
          <a:p>
            <a:pPr eaLnBrk="1" hangingPunct="1">
              <a:lnSpc>
                <a:spcPct val="90000"/>
              </a:lnSpc>
            </a:pPr>
            <a:endParaRPr lang="en-US" sz="1800" b="1" dirty="0" smtClean="0">
              <a:solidFill>
                <a:srgbClr val="5A3D02"/>
              </a:solidFill>
            </a:endParaRPr>
          </a:p>
        </p:txBody>
      </p:sp>
      <p:sp>
        <p:nvSpPr>
          <p:cNvPr id="77827" name="Text Box 4"/>
          <p:cNvSpPr txBox="1">
            <a:spLocks noChangeArrowheads="1"/>
          </p:cNvSpPr>
          <p:nvPr/>
        </p:nvSpPr>
        <p:spPr bwMode="auto">
          <a:xfrm>
            <a:off x="1066800" y="2438400"/>
            <a:ext cx="1981200" cy="457200"/>
          </a:xfrm>
          <a:prstGeom prst="rect">
            <a:avLst/>
          </a:prstGeom>
          <a:noFill/>
          <a:ln w="9525">
            <a:noFill/>
            <a:miter lim="800000"/>
            <a:headEnd/>
            <a:tailEnd/>
          </a:ln>
        </p:spPr>
        <p:txBody>
          <a:bodyPr>
            <a:spAutoFit/>
          </a:bodyPr>
          <a:lstStyle/>
          <a:p>
            <a:pPr algn="ctr"/>
            <a:r>
              <a:rPr lang="en-US" sz="1200" b="1" dirty="0">
                <a:solidFill>
                  <a:srgbClr val="5A3D02"/>
                </a:solidFill>
                <a:latin typeface="Tahoma" pitchFamily="34" charset="0"/>
              </a:rPr>
              <a:t>“I GOT A 5 THIS YEAR, WHAT DID YOU GET?.”</a:t>
            </a:r>
          </a:p>
        </p:txBody>
      </p:sp>
      <p:sp>
        <p:nvSpPr>
          <p:cNvPr id="77828" name="Text Box 6"/>
          <p:cNvSpPr txBox="1">
            <a:spLocks noChangeArrowheads="1"/>
          </p:cNvSpPr>
          <p:nvPr/>
        </p:nvSpPr>
        <p:spPr bwMode="auto">
          <a:xfrm>
            <a:off x="4724400" y="2332038"/>
            <a:ext cx="3962400" cy="639762"/>
          </a:xfrm>
          <a:prstGeom prst="rect">
            <a:avLst/>
          </a:prstGeom>
          <a:noFill/>
          <a:ln w="9525">
            <a:noFill/>
            <a:miter lim="800000"/>
            <a:headEnd/>
            <a:tailEnd/>
          </a:ln>
        </p:spPr>
        <p:txBody>
          <a:bodyPr>
            <a:spAutoFit/>
          </a:bodyPr>
          <a:lstStyle/>
          <a:p>
            <a:pPr algn="ctr"/>
            <a:r>
              <a:rPr lang="en-US" sz="1400" b="1" dirty="0">
                <a:solidFill>
                  <a:srgbClr val="5A3D02"/>
                </a:solidFill>
                <a:latin typeface="Tahoma" pitchFamily="34" charset="0"/>
              </a:rPr>
              <a:t>“…HERE’S A GOOD SNUB FOR YOU FELLA!”</a:t>
            </a:r>
          </a:p>
          <a:p>
            <a:pPr algn="ctr"/>
            <a:endParaRPr lang="en-US" sz="800" b="1" dirty="0">
              <a:solidFill>
                <a:srgbClr val="5A3D02"/>
              </a:solidFill>
              <a:latin typeface="Tahoma" pitchFamily="34" charset="0"/>
            </a:endParaRPr>
          </a:p>
        </p:txBody>
      </p:sp>
      <p:sp>
        <p:nvSpPr>
          <p:cNvPr id="77829" name="Text Box 7"/>
          <p:cNvSpPr txBox="1">
            <a:spLocks noChangeArrowheads="1"/>
          </p:cNvSpPr>
          <p:nvPr/>
        </p:nvSpPr>
        <p:spPr bwMode="auto">
          <a:xfrm>
            <a:off x="6096000" y="1676400"/>
            <a:ext cx="2895600" cy="701675"/>
          </a:xfrm>
          <a:prstGeom prst="rect">
            <a:avLst/>
          </a:prstGeom>
          <a:noFill/>
          <a:ln w="9525">
            <a:noFill/>
            <a:miter lim="800000"/>
            <a:headEnd/>
            <a:tailEnd/>
          </a:ln>
        </p:spPr>
        <p:txBody>
          <a:bodyPr>
            <a:spAutoFit/>
          </a:bodyPr>
          <a:lstStyle/>
          <a:p>
            <a:pPr algn="ctr"/>
            <a:r>
              <a:rPr lang="en-US" sz="2000" b="1" dirty="0">
                <a:solidFill>
                  <a:srgbClr val="5A3D02"/>
                </a:solidFill>
                <a:latin typeface="Tahoma" pitchFamily="34" charset="0"/>
              </a:rPr>
              <a:t>I’M NOT SAYING HELLO</a:t>
            </a:r>
          </a:p>
        </p:txBody>
      </p:sp>
      <p:sp>
        <p:nvSpPr>
          <p:cNvPr id="77830" name="Text Box 9"/>
          <p:cNvSpPr txBox="1">
            <a:spLocks noChangeArrowheads="1"/>
          </p:cNvSpPr>
          <p:nvPr/>
        </p:nvSpPr>
        <p:spPr bwMode="auto">
          <a:xfrm>
            <a:off x="4800600" y="4648200"/>
            <a:ext cx="3886200" cy="1581150"/>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PLAYING OUT THE CRITICAL PARENT EGO STATE IN RESPONSE TO WHAT WAS PERCEIVED TO BE A CRITICAL PARENT TRANSACTION.  THE MESSAGE IS I’M OK YOUR NOT OK. BUT, WHAT HAPPENS IF THIS PERESON LATER BECOMES YOUR BOSS?</a:t>
            </a:r>
          </a:p>
        </p:txBody>
      </p:sp>
      <p:sp>
        <p:nvSpPr>
          <p:cNvPr id="77831" name="Text Box 10"/>
          <p:cNvSpPr txBox="1">
            <a:spLocks noChangeArrowheads="1"/>
          </p:cNvSpPr>
          <p:nvPr/>
        </p:nvSpPr>
        <p:spPr bwMode="auto">
          <a:xfrm>
            <a:off x="1143000" y="5029200"/>
            <a:ext cx="3276600" cy="1368425"/>
          </a:xfrm>
          <a:prstGeom prst="rect">
            <a:avLst/>
          </a:prstGeom>
          <a:noFill/>
          <a:ln w="9525">
            <a:noFill/>
            <a:miter lim="800000"/>
            <a:headEnd/>
            <a:tailEnd/>
          </a:ln>
        </p:spPr>
        <p:txBody>
          <a:bodyPr>
            <a:spAutoFit/>
          </a:bodyPr>
          <a:lstStyle/>
          <a:p>
            <a:r>
              <a:rPr lang="en-US" sz="1400" b="1" dirty="0">
                <a:solidFill>
                  <a:srgbClr val="5A3D02"/>
                </a:solidFill>
                <a:latin typeface="Tahoma" pitchFamily="34" charset="0"/>
              </a:rPr>
              <a:t>THIS CAN EASILY BECOME A TRANSACTION BETWEEN TWO CRITICAL PARENT EGO STATES.  USUALLY SPREADS AND CREATES MORE CRITICAL PARENTS BY TRANSFERENCE</a:t>
            </a:r>
          </a:p>
        </p:txBody>
      </p:sp>
      <p:sp>
        <p:nvSpPr>
          <p:cNvPr id="77832" name="Text Box 13"/>
          <p:cNvSpPr txBox="1">
            <a:spLocks noChangeArrowheads="1"/>
          </p:cNvSpPr>
          <p:nvPr/>
        </p:nvSpPr>
        <p:spPr bwMode="auto">
          <a:xfrm>
            <a:off x="2667000" y="2971800"/>
            <a:ext cx="1600200" cy="1004888"/>
          </a:xfrm>
          <a:prstGeom prst="rect">
            <a:avLst/>
          </a:prstGeom>
          <a:noFill/>
          <a:ln w="9525">
            <a:noFill/>
            <a:miter lim="800000"/>
            <a:headEnd/>
            <a:tailEnd/>
          </a:ln>
        </p:spPr>
        <p:txBody>
          <a:bodyPr>
            <a:spAutoFit/>
          </a:bodyPr>
          <a:lstStyle/>
          <a:p>
            <a:pPr algn="ctr"/>
            <a:r>
              <a:rPr lang="en-US" sz="1200" b="1" dirty="0">
                <a:solidFill>
                  <a:srgbClr val="5A3D02"/>
                </a:solidFill>
                <a:latin typeface="Tahoma" pitchFamily="34" charset="0"/>
              </a:rPr>
              <a:t>“I’M NOT SURE, BUT I CONSIDER THINGS LIKE THIS PERSONAL….”</a:t>
            </a:r>
          </a:p>
        </p:txBody>
      </p:sp>
      <p:sp>
        <p:nvSpPr>
          <p:cNvPr id="77833" name="Rectangle 20"/>
          <p:cNvSpPr>
            <a:spLocks noGrp="1" noChangeArrowheads="1"/>
          </p:cNvSpPr>
          <p:nvPr>
            <p:ph type="title"/>
          </p:nvPr>
        </p:nvSpPr>
        <p:spPr/>
        <p:txBody>
          <a:bodyPr/>
          <a:lstStyle/>
          <a:p>
            <a:pPr eaLnBrk="1" hangingPunct="1"/>
            <a:r>
              <a:rPr lang="en-US" dirty="0" smtClean="0"/>
              <a:t>Conflict at Work: IX</a:t>
            </a:r>
          </a:p>
        </p:txBody>
      </p:sp>
      <p:sp>
        <p:nvSpPr>
          <p:cNvPr id="77834" name="Line 21"/>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dirty="0"/>
          </a:p>
        </p:txBody>
      </p:sp>
      <p:pic>
        <p:nvPicPr>
          <p:cNvPr id="77835" name="Picture 22" descr="business-people-whispering"/>
          <p:cNvPicPr>
            <a:picLocks noChangeAspect="1" noChangeArrowheads="1"/>
          </p:cNvPicPr>
          <p:nvPr/>
        </p:nvPicPr>
        <p:blipFill>
          <a:blip r:embed="rId3" cstate="print"/>
          <a:srcRect/>
          <a:stretch>
            <a:fillRect/>
          </a:stretch>
        </p:blipFill>
        <p:spPr bwMode="auto">
          <a:xfrm>
            <a:off x="1219200" y="3200400"/>
            <a:ext cx="1143000" cy="1752600"/>
          </a:xfrm>
          <a:prstGeom prst="rect">
            <a:avLst/>
          </a:prstGeom>
          <a:noFill/>
          <a:ln w="9525">
            <a:noFill/>
            <a:miter lim="800000"/>
            <a:headEnd/>
            <a:tailEnd/>
          </a:ln>
        </p:spPr>
      </p:pic>
      <p:pic>
        <p:nvPicPr>
          <p:cNvPr id="77836" name="Picture 23" descr="_1682094_gregory2300"/>
          <p:cNvPicPr>
            <a:picLocks noChangeAspect="1" noChangeArrowheads="1"/>
          </p:cNvPicPr>
          <p:nvPr/>
        </p:nvPicPr>
        <p:blipFill>
          <a:blip r:embed="rId4" cstate="print"/>
          <a:srcRect/>
          <a:stretch>
            <a:fillRect/>
          </a:stretch>
        </p:blipFill>
        <p:spPr bwMode="auto">
          <a:xfrm>
            <a:off x="5638800" y="2857500"/>
            <a:ext cx="2857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8" name="Slide Number Placeholder 6"/>
          <p:cNvSpPr>
            <a:spLocks noGrp="1"/>
          </p:cNvSpPr>
          <p:nvPr>
            <p:ph type="sldNum" sz="quarter" idx="12"/>
          </p:nvPr>
        </p:nvSpPr>
        <p:spPr>
          <a:noFill/>
        </p:spPr>
        <p:txBody>
          <a:bodyPr/>
          <a:lstStyle/>
          <a:p>
            <a:fld id="{3F3F611F-2FA4-4920-BCDD-428912D3C4D2}" type="slidenum">
              <a:rPr lang="en-US" smtClean="0">
                <a:latin typeface="Arial" charset="0"/>
              </a:rPr>
              <a:pPr/>
              <a:t>28</a:t>
            </a:fld>
            <a:endParaRPr lang="en-US" dirty="0" smtClean="0">
              <a:latin typeface="Arial" charset="0"/>
            </a:endParaRPr>
          </a:p>
        </p:txBody>
      </p:sp>
      <p:pic>
        <p:nvPicPr>
          <p:cNvPr id="19479" name="Picture 20" descr="Poor me"/>
          <p:cNvPicPr>
            <a:picLocks noChangeAspect="1" noChangeArrowheads="1"/>
          </p:cNvPicPr>
          <p:nvPr/>
        </p:nvPicPr>
        <p:blipFill>
          <a:blip r:embed="rId4" cstate="print"/>
          <a:srcRect r="8572" b="5128"/>
          <a:stretch>
            <a:fillRect/>
          </a:stretch>
        </p:blipFill>
        <p:spPr bwMode="auto">
          <a:xfrm>
            <a:off x="881063" y="3890963"/>
            <a:ext cx="1828800" cy="2819400"/>
          </a:xfrm>
          <a:prstGeom prst="rect">
            <a:avLst/>
          </a:prstGeom>
          <a:noFill/>
          <a:ln w="9525">
            <a:noFill/>
            <a:miter lim="800000"/>
            <a:headEnd/>
            <a:tailEnd/>
          </a:ln>
        </p:spPr>
      </p:pic>
      <p:sp>
        <p:nvSpPr>
          <p:cNvPr id="19480" name="Rectangle 2"/>
          <p:cNvSpPr>
            <a:spLocks noGrp="1" noChangeArrowheads="1"/>
          </p:cNvSpPr>
          <p:nvPr>
            <p:ph type="title"/>
          </p:nvPr>
        </p:nvSpPr>
        <p:spPr>
          <a:xfrm>
            <a:off x="914400" y="334963"/>
            <a:ext cx="7772400" cy="1036637"/>
          </a:xfrm>
        </p:spPr>
        <p:txBody>
          <a:bodyPr/>
          <a:lstStyle/>
          <a:p>
            <a:pPr eaLnBrk="1" hangingPunct="1"/>
            <a:r>
              <a:rPr lang="en-US" dirty="0" smtClean="0"/>
              <a:t>Conflict at Work: XI</a:t>
            </a:r>
          </a:p>
        </p:txBody>
      </p:sp>
      <p:sp>
        <p:nvSpPr>
          <p:cNvPr id="19481" name="Rectangle 3"/>
          <p:cNvSpPr>
            <a:spLocks noGrp="1" noChangeArrowheads="1"/>
          </p:cNvSpPr>
          <p:nvPr>
            <p:ph type="body" sz="half" idx="1"/>
          </p:nvPr>
        </p:nvSpPr>
        <p:spPr>
          <a:xfrm>
            <a:off x="1066800" y="1676400"/>
            <a:ext cx="3200400" cy="1905000"/>
          </a:xfrm>
        </p:spPr>
        <p:txBody>
          <a:bodyPr/>
          <a:lstStyle/>
          <a:p>
            <a:pPr eaLnBrk="1" hangingPunct="1">
              <a:lnSpc>
                <a:spcPct val="90000"/>
              </a:lnSpc>
              <a:buFontTx/>
              <a:buNone/>
            </a:pPr>
            <a:r>
              <a:rPr lang="en-US" sz="2000" b="1" dirty="0" smtClean="0">
                <a:solidFill>
                  <a:srgbClr val="5A3D02"/>
                </a:solidFill>
              </a:rPr>
              <a:t>TRAIN YOUR OWN REPLACEMENT?</a:t>
            </a:r>
          </a:p>
          <a:p>
            <a:pPr eaLnBrk="1" hangingPunct="1">
              <a:lnSpc>
                <a:spcPct val="90000"/>
              </a:lnSpc>
            </a:pPr>
            <a:r>
              <a:rPr lang="en-US" sz="1100" b="1" dirty="0" smtClean="0">
                <a:solidFill>
                  <a:srgbClr val="5A3D02"/>
                </a:solidFill>
              </a:rPr>
              <a:t>RMA BEING ASKED TO EFFECTIVELY TRAIN THEIR OWN REPLACEMENT EITHER BY BEING DUPED, OR BEING TOLD YOU ARE PART OF THE MANDATORY ROTATION EXERCISE, BUT THIS IS WHAT YOU NEED TO DO BEFORE YOU GO</a:t>
            </a:r>
          </a:p>
        </p:txBody>
      </p:sp>
      <p:sp>
        <p:nvSpPr>
          <p:cNvPr id="19482" name="Text Box 7"/>
          <p:cNvSpPr txBox="1">
            <a:spLocks noChangeArrowheads="1"/>
          </p:cNvSpPr>
          <p:nvPr/>
        </p:nvSpPr>
        <p:spPr bwMode="auto">
          <a:xfrm>
            <a:off x="2590800" y="4146550"/>
            <a:ext cx="1905000" cy="738664"/>
          </a:xfrm>
          <a:prstGeom prst="rect">
            <a:avLst/>
          </a:prstGeom>
          <a:noFill/>
          <a:ln w="9525">
            <a:noFill/>
            <a:miter lim="800000"/>
            <a:headEnd/>
            <a:tailEnd/>
          </a:ln>
        </p:spPr>
        <p:txBody>
          <a:bodyPr>
            <a:spAutoFit/>
          </a:bodyPr>
          <a:lstStyle/>
          <a:p>
            <a:pPr algn="ctr"/>
            <a:r>
              <a:rPr lang="en-US" sz="1400" b="1" dirty="0">
                <a:solidFill>
                  <a:srgbClr val="5A3D02"/>
                </a:solidFill>
                <a:latin typeface="Tahoma" pitchFamily="34" charset="0"/>
              </a:rPr>
              <a:t>“OH MY </a:t>
            </a:r>
            <a:r>
              <a:rPr lang="en-US" sz="1400" b="1" dirty="0" smtClean="0">
                <a:solidFill>
                  <a:srgbClr val="5A3D02"/>
                </a:solidFill>
                <a:latin typeface="Tahoma" pitchFamily="34" charset="0"/>
              </a:rPr>
              <a:t>GOD I CAN’T BELIEVE THIS”</a:t>
            </a:r>
            <a:endParaRPr lang="en-US" sz="1400" b="1" dirty="0">
              <a:solidFill>
                <a:srgbClr val="5A3D02"/>
              </a:solidFill>
              <a:latin typeface="Tahoma" pitchFamily="34" charset="0"/>
            </a:endParaRPr>
          </a:p>
        </p:txBody>
      </p:sp>
      <p:sp>
        <p:nvSpPr>
          <p:cNvPr id="19483" name="Text Box 13"/>
          <p:cNvSpPr txBox="1">
            <a:spLocks noChangeArrowheads="1"/>
          </p:cNvSpPr>
          <p:nvPr/>
        </p:nvSpPr>
        <p:spPr bwMode="auto">
          <a:xfrm>
            <a:off x="4953000" y="2057400"/>
            <a:ext cx="2590800" cy="2123658"/>
          </a:xfrm>
          <a:prstGeom prst="rect">
            <a:avLst/>
          </a:prstGeom>
          <a:noFill/>
          <a:ln w="9525">
            <a:noFill/>
            <a:miter lim="800000"/>
            <a:headEnd/>
            <a:tailEnd/>
          </a:ln>
        </p:spPr>
        <p:txBody>
          <a:bodyPr>
            <a:spAutoFit/>
          </a:bodyPr>
          <a:lstStyle/>
          <a:p>
            <a:pPr algn="ctr"/>
            <a:r>
              <a:rPr lang="en-US" sz="1400" b="1" dirty="0" smtClean="0">
                <a:solidFill>
                  <a:srgbClr val="5A3D02"/>
                </a:solidFill>
                <a:latin typeface="Tahoma" pitchFamily="34" charset="0"/>
              </a:rPr>
              <a:t>“I CAME TO SEE YOU TO CHECK IF THERE IS ANYTHING WE CAN DO TO IMPROVE MY PERFORMANCE REVIEW AND SALARY ADJUSTMENT”</a:t>
            </a:r>
            <a:endParaRPr lang="en-US" sz="1400" b="1" dirty="0">
              <a:solidFill>
                <a:srgbClr val="5A3D02"/>
              </a:solidFill>
              <a:latin typeface="Tahoma" pitchFamily="34" charset="0"/>
            </a:endParaRPr>
          </a:p>
          <a:p>
            <a:pPr algn="ctr"/>
            <a:endParaRPr lang="en-US" sz="800" b="1" dirty="0">
              <a:solidFill>
                <a:srgbClr val="5A3D02"/>
              </a:solidFill>
              <a:latin typeface="Tahoma" pitchFamily="34" charset="0"/>
            </a:endParaRPr>
          </a:p>
          <a:p>
            <a:pPr algn="ctr"/>
            <a:endParaRPr lang="en-US" sz="1200" b="1" dirty="0">
              <a:solidFill>
                <a:srgbClr val="5A3D02"/>
              </a:solidFill>
              <a:latin typeface="Tahoma" pitchFamily="34" charset="0"/>
            </a:endParaRPr>
          </a:p>
        </p:txBody>
      </p:sp>
      <p:sp>
        <p:nvSpPr>
          <p:cNvPr id="19484" name="Text Box 14"/>
          <p:cNvSpPr txBox="1">
            <a:spLocks noChangeArrowheads="1"/>
          </p:cNvSpPr>
          <p:nvPr/>
        </p:nvSpPr>
        <p:spPr bwMode="auto">
          <a:xfrm>
            <a:off x="7010400" y="1676400"/>
            <a:ext cx="1905000" cy="396875"/>
          </a:xfrm>
          <a:prstGeom prst="rect">
            <a:avLst/>
          </a:prstGeom>
          <a:noFill/>
          <a:ln w="9525">
            <a:noFill/>
            <a:miter lim="800000"/>
            <a:headEnd/>
            <a:tailEnd/>
          </a:ln>
        </p:spPr>
        <p:txBody>
          <a:bodyPr>
            <a:spAutoFit/>
          </a:bodyPr>
          <a:lstStyle/>
          <a:p>
            <a:pPr algn="ctr"/>
            <a:r>
              <a:rPr lang="en-US" sz="2000" b="1" dirty="0" smtClean="0">
                <a:solidFill>
                  <a:srgbClr val="5A3D02"/>
                </a:solidFill>
                <a:latin typeface="Tahoma" pitchFamily="34" charset="0"/>
              </a:rPr>
              <a:t>DON’T BEG</a:t>
            </a:r>
            <a:endParaRPr lang="en-US" sz="2000" b="1" dirty="0">
              <a:solidFill>
                <a:srgbClr val="5A3D02"/>
              </a:solidFill>
              <a:latin typeface="Tahoma" pitchFamily="34" charset="0"/>
            </a:endParaRPr>
          </a:p>
        </p:txBody>
      </p:sp>
      <p:sp>
        <p:nvSpPr>
          <p:cNvPr id="19485" name="Text Box 15"/>
          <p:cNvSpPr txBox="1">
            <a:spLocks noChangeArrowheads="1"/>
          </p:cNvSpPr>
          <p:nvPr/>
        </p:nvSpPr>
        <p:spPr bwMode="auto">
          <a:xfrm>
            <a:off x="6096000" y="4267200"/>
            <a:ext cx="2743200" cy="738664"/>
          </a:xfrm>
          <a:prstGeom prst="rect">
            <a:avLst/>
          </a:prstGeom>
          <a:noFill/>
          <a:ln w="9525">
            <a:noFill/>
            <a:miter lim="800000"/>
            <a:headEnd/>
            <a:tailEnd/>
          </a:ln>
        </p:spPr>
        <p:txBody>
          <a:bodyPr>
            <a:spAutoFit/>
          </a:bodyPr>
          <a:lstStyle/>
          <a:p>
            <a:r>
              <a:rPr lang="en-US" sz="1400" b="1" dirty="0" smtClean="0">
                <a:solidFill>
                  <a:srgbClr val="5A3D02"/>
                </a:solidFill>
                <a:latin typeface="Tahoma" pitchFamily="34" charset="0"/>
              </a:rPr>
              <a:t>“I JUST HATE PEOPLE WHO BEG…”</a:t>
            </a:r>
            <a:endParaRPr lang="en-US" sz="1400" b="1" dirty="0">
              <a:solidFill>
                <a:srgbClr val="5A3D02"/>
              </a:solidFill>
              <a:latin typeface="Tahoma" pitchFamily="34" charset="0"/>
            </a:endParaRPr>
          </a:p>
          <a:p>
            <a:pPr algn="ctr"/>
            <a:endParaRPr lang="en-US" sz="1400" b="1" dirty="0">
              <a:solidFill>
                <a:srgbClr val="5A3D02"/>
              </a:solidFill>
              <a:latin typeface="Tahoma" pitchFamily="34" charset="0"/>
            </a:endParaRPr>
          </a:p>
        </p:txBody>
      </p:sp>
      <p:sp>
        <p:nvSpPr>
          <p:cNvPr id="19486" name="Text Box 16"/>
          <p:cNvSpPr txBox="1">
            <a:spLocks noChangeArrowheads="1"/>
          </p:cNvSpPr>
          <p:nvPr/>
        </p:nvSpPr>
        <p:spPr bwMode="auto">
          <a:xfrm>
            <a:off x="4876800" y="5638800"/>
            <a:ext cx="3886200" cy="307777"/>
          </a:xfrm>
          <a:prstGeom prst="rect">
            <a:avLst/>
          </a:prstGeom>
          <a:noFill/>
          <a:ln w="9525">
            <a:noFill/>
            <a:miter lim="800000"/>
            <a:headEnd/>
            <a:tailEnd/>
          </a:ln>
        </p:spPr>
        <p:txBody>
          <a:bodyPr>
            <a:spAutoFit/>
          </a:bodyPr>
          <a:lstStyle/>
          <a:p>
            <a:r>
              <a:rPr lang="en-US" sz="1400" b="1" dirty="0" smtClean="0">
                <a:solidFill>
                  <a:srgbClr val="5A3D02"/>
                </a:solidFill>
                <a:latin typeface="Tahoma" pitchFamily="34" charset="0"/>
              </a:rPr>
              <a:t>SCRIPT</a:t>
            </a:r>
            <a:r>
              <a:rPr lang="en-US" sz="1400" b="1" dirty="0">
                <a:solidFill>
                  <a:srgbClr val="5A3D02"/>
                </a:solidFill>
                <a:latin typeface="Tahoma" pitchFamily="34" charset="0"/>
              </a:rPr>
              <a:t>: </a:t>
            </a:r>
            <a:r>
              <a:rPr lang="en-US" sz="1400" b="1" u="sng" dirty="0">
                <a:solidFill>
                  <a:srgbClr val="5A3D02"/>
                </a:solidFill>
                <a:latin typeface="Tahoma" pitchFamily="34" charset="0"/>
              </a:rPr>
              <a:t>I’M OK; YOU’RE NOT OK.</a:t>
            </a:r>
            <a:endParaRPr lang="en-US" sz="1400" b="1" dirty="0">
              <a:solidFill>
                <a:srgbClr val="5A3D02"/>
              </a:solidFill>
              <a:latin typeface="Tahoma" pitchFamily="34" charset="0"/>
            </a:endParaRPr>
          </a:p>
        </p:txBody>
      </p:sp>
      <p:graphicFrame>
        <p:nvGraphicFramePr>
          <p:cNvPr id="19477" name="Object 21"/>
          <p:cNvGraphicFramePr>
            <a:graphicFrameLocks noChangeAspect="1"/>
          </p:cNvGraphicFramePr>
          <p:nvPr/>
        </p:nvGraphicFramePr>
        <p:xfrm>
          <a:off x="4572000" y="3886200"/>
          <a:ext cx="1266825" cy="1543050"/>
        </p:xfrm>
        <a:graphic>
          <a:graphicData uri="http://schemas.openxmlformats.org/presentationml/2006/ole">
            <mc:AlternateContent xmlns:mc="http://schemas.openxmlformats.org/markup-compatibility/2006">
              <mc:Choice xmlns:v="urn:schemas-microsoft-com:vml" Requires="v">
                <p:oleObj spid="_x0000_s79885" name="Photo Editor Photo" r:id="rId5" imgW="1267002" imgH="1542857" progId="">
                  <p:embed/>
                </p:oleObj>
              </mc:Choice>
              <mc:Fallback>
                <p:oleObj name="Photo Editor Photo" r:id="rId5" imgW="1267002" imgH="154285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86200"/>
                        <a:ext cx="12668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88" name="Line 23"/>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5"/>
          <p:cNvSpPr>
            <a:spLocks noGrp="1"/>
          </p:cNvSpPr>
          <p:nvPr>
            <p:ph type="sldNum" sz="quarter" idx="12"/>
          </p:nvPr>
        </p:nvSpPr>
        <p:spPr>
          <a:noFill/>
        </p:spPr>
        <p:txBody>
          <a:bodyPr/>
          <a:lstStyle/>
          <a:p>
            <a:fld id="{8D44AF5D-A481-4B72-911F-E8EE683A2E1F}" type="slidenum">
              <a:rPr lang="en-US" smtClean="0">
                <a:latin typeface="Arial" charset="0"/>
              </a:rPr>
              <a:pPr/>
              <a:t>29</a:t>
            </a:fld>
            <a:endParaRPr lang="en-US" dirty="0" smtClean="0">
              <a:latin typeface="Arial" charset="0"/>
            </a:endParaRPr>
          </a:p>
        </p:txBody>
      </p:sp>
      <p:sp>
        <p:nvSpPr>
          <p:cNvPr id="81922" name="Rectangle 2"/>
          <p:cNvSpPr>
            <a:spLocks noGrp="1" noChangeArrowheads="1"/>
          </p:cNvSpPr>
          <p:nvPr>
            <p:ph type="title"/>
          </p:nvPr>
        </p:nvSpPr>
        <p:spPr/>
        <p:txBody>
          <a:bodyPr/>
          <a:lstStyle/>
          <a:p>
            <a:pPr eaLnBrk="1" hangingPunct="1"/>
            <a:r>
              <a:rPr lang="en-US" dirty="0" smtClean="0"/>
              <a:t>Transference</a:t>
            </a:r>
          </a:p>
        </p:txBody>
      </p:sp>
      <p:sp>
        <p:nvSpPr>
          <p:cNvPr id="81923" name="Rectangle 3"/>
          <p:cNvSpPr>
            <a:spLocks noGrp="1" noChangeArrowheads="1"/>
          </p:cNvSpPr>
          <p:nvPr>
            <p:ph type="body" idx="1"/>
          </p:nvPr>
        </p:nvSpPr>
        <p:spPr/>
        <p:txBody>
          <a:bodyPr/>
          <a:lstStyle/>
          <a:p>
            <a:pPr eaLnBrk="1" hangingPunct="1">
              <a:spcAft>
                <a:spcPct val="50000"/>
              </a:spcAft>
              <a:buFontTx/>
              <a:buNone/>
            </a:pPr>
            <a:r>
              <a:rPr lang="en-US" sz="2200" b="1" dirty="0" smtClean="0">
                <a:solidFill>
                  <a:srgbClr val="336699"/>
                </a:solidFill>
              </a:rPr>
              <a:t>What is Transference?</a:t>
            </a:r>
            <a:endParaRPr lang="en-US" sz="2200" dirty="0" smtClean="0"/>
          </a:p>
          <a:p>
            <a:pPr eaLnBrk="1" hangingPunct="1">
              <a:spcAft>
                <a:spcPct val="50000"/>
              </a:spcAft>
            </a:pPr>
            <a:r>
              <a:rPr lang="en-US" sz="2200" dirty="0" smtClean="0"/>
              <a:t>Transference occurs when two people have a “I am OK, Your OK” relationship, and a third-party is introduced who has a “I am Not OK, Your Not OK” relationship with one of these two people</a:t>
            </a:r>
          </a:p>
          <a:p>
            <a:pPr eaLnBrk="1" hangingPunct="1">
              <a:spcAft>
                <a:spcPct val="50000"/>
              </a:spcAft>
            </a:pPr>
            <a:r>
              <a:rPr lang="en-US" sz="2200" dirty="0" smtClean="0"/>
              <a:t>Very often, the relationship state that exists between the third-party and the principal is ‘transferred’ to the other person.  This often creates a “I am OK, Your Not OK” relationship with that person as well </a:t>
            </a:r>
          </a:p>
          <a:p>
            <a:pPr eaLnBrk="1" hangingPunct="1"/>
            <a:endParaRPr lang="en-US" sz="2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4"/>
          <p:cNvSpPr>
            <a:spLocks noGrp="1"/>
          </p:cNvSpPr>
          <p:nvPr>
            <p:ph type="sldNum" sz="quarter" idx="12"/>
          </p:nvPr>
        </p:nvSpPr>
        <p:spPr>
          <a:noFill/>
        </p:spPr>
        <p:txBody>
          <a:bodyPr/>
          <a:lstStyle/>
          <a:p>
            <a:fld id="{75A11B07-267D-4AE8-AE17-AD083A75EE59}" type="slidenum">
              <a:rPr lang="en-US" smtClean="0">
                <a:latin typeface="Arial" charset="0"/>
              </a:rPr>
              <a:pPr/>
              <a:t>3</a:t>
            </a:fld>
            <a:endParaRPr lang="en-US" dirty="0" smtClean="0">
              <a:latin typeface="Arial" charset="0"/>
            </a:endParaRPr>
          </a:p>
        </p:txBody>
      </p:sp>
      <p:sp>
        <p:nvSpPr>
          <p:cNvPr id="61442" name="Rectangle 2"/>
          <p:cNvSpPr>
            <a:spLocks noGrp="1" noChangeArrowheads="1"/>
          </p:cNvSpPr>
          <p:nvPr>
            <p:ph type="title"/>
          </p:nvPr>
        </p:nvSpPr>
        <p:spPr>
          <a:xfrm>
            <a:off x="1066800" y="768350"/>
            <a:ext cx="7772400" cy="755650"/>
          </a:xfrm>
        </p:spPr>
        <p:txBody>
          <a:bodyPr/>
          <a:lstStyle/>
          <a:p>
            <a:pPr eaLnBrk="1" hangingPunct="1"/>
            <a:r>
              <a:rPr lang="en-US" dirty="0" smtClean="0"/>
              <a:t>Reasons for Popularity of T.A. In Management</a:t>
            </a:r>
          </a:p>
        </p:txBody>
      </p:sp>
      <p:sp>
        <p:nvSpPr>
          <p:cNvPr id="61443" name="Oval 4" descr="Simple Language"/>
          <p:cNvSpPr>
            <a:spLocks noChangeArrowheads="1"/>
          </p:cNvSpPr>
          <p:nvPr/>
        </p:nvSpPr>
        <p:spPr bwMode="auto">
          <a:xfrm>
            <a:off x="1933575" y="1828800"/>
            <a:ext cx="1882775" cy="981075"/>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Simple </a:t>
            </a:r>
          </a:p>
          <a:p>
            <a:pPr algn="ctr">
              <a:lnSpc>
                <a:spcPct val="80000"/>
              </a:lnSpc>
              <a:spcBef>
                <a:spcPct val="20000"/>
              </a:spcBef>
              <a:buClr>
                <a:srgbClr val="B09040"/>
              </a:buClr>
              <a:buSzPct val="65000"/>
            </a:pPr>
            <a:r>
              <a:rPr lang="en-US" sz="1400" b="1" dirty="0">
                <a:solidFill>
                  <a:schemeClr val="tx2"/>
                </a:solidFill>
                <a:latin typeface="Tahoma" pitchFamily="34" charset="0"/>
              </a:rPr>
              <a:t>Language</a:t>
            </a:r>
          </a:p>
        </p:txBody>
      </p:sp>
      <p:sp>
        <p:nvSpPr>
          <p:cNvPr id="61444" name="Oval 6" descr="Simple Language"/>
          <p:cNvSpPr>
            <a:spLocks noChangeArrowheads="1"/>
          </p:cNvSpPr>
          <p:nvPr/>
        </p:nvSpPr>
        <p:spPr bwMode="auto">
          <a:xfrm>
            <a:off x="5540375" y="5180013"/>
            <a:ext cx="2117725" cy="114458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Useful at Work &amp; </a:t>
            </a:r>
          </a:p>
          <a:p>
            <a:pPr algn="ctr">
              <a:lnSpc>
                <a:spcPct val="80000"/>
              </a:lnSpc>
              <a:spcBef>
                <a:spcPct val="20000"/>
              </a:spcBef>
              <a:buClr>
                <a:srgbClr val="B09040"/>
              </a:buClr>
              <a:buSzPct val="65000"/>
            </a:pPr>
            <a:r>
              <a:rPr lang="en-US" sz="1400" b="1" dirty="0">
                <a:solidFill>
                  <a:schemeClr val="tx2"/>
                </a:solidFill>
                <a:latin typeface="Tahoma" pitchFamily="34" charset="0"/>
              </a:rPr>
              <a:t>At Home</a:t>
            </a:r>
          </a:p>
        </p:txBody>
      </p:sp>
      <p:sp>
        <p:nvSpPr>
          <p:cNvPr id="61445" name="Oval 7" descr="Simple Language"/>
          <p:cNvSpPr>
            <a:spLocks noChangeArrowheads="1"/>
          </p:cNvSpPr>
          <p:nvPr/>
        </p:nvSpPr>
        <p:spPr bwMode="auto">
          <a:xfrm>
            <a:off x="1933575" y="5180013"/>
            <a:ext cx="2274888" cy="1063625"/>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Demonstrated </a:t>
            </a:r>
          </a:p>
          <a:p>
            <a:pPr algn="ctr">
              <a:lnSpc>
                <a:spcPct val="80000"/>
              </a:lnSpc>
              <a:spcBef>
                <a:spcPct val="20000"/>
              </a:spcBef>
              <a:buClr>
                <a:srgbClr val="B09040"/>
              </a:buClr>
              <a:buSzPct val="65000"/>
            </a:pPr>
            <a:r>
              <a:rPr lang="en-US" sz="1400" b="1" dirty="0">
                <a:solidFill>
                  <a:schemeClr val="tx2"/>
                </a:solidFill>
                <a:latin typeface="Tahoma" pitchFamily="34" charset="0"/>
              </a:rPr>
              <a:t>Success in Bus. </a:t>
            </a:r>
          </a:p>
          <a:p>
            <a:pPr algn="ctr">
              <a:lnSpc>
                <a:spcPct val="80000"/>
              </a:lnSpc>
              <a:spcBef>
                <a:spcPct val="20000"/>
              </a:spcBef>
              <a:buClr>
                <a:srgbClr val="B09040"/>
              </a:buClr>
              <a:buSzPct val="65000"/>
            </a:pPr>
            <a:r>
              <a:rPr lang="en-US" sz="1400" b="1" dirty="0">
                <a:solidFill>
                  <a:schemeClr val="tx2"/>
                </a:solidFill>
                <a:latin typeface="Tahoma" pitchFamily="34" charset="0"/>
              </a:rPr>
              <a:t>Organizations</a:t>
            </a:r>
          </a:p>
        </p:txBody>
      </p:sp>
      <p:sp>
        <p:nvSpPr>
          <p:cNvPr id="61446" name="Oval 8" descr="Simple Language"/>
          <p:cNvSpPr>
            <a:spLocks noChangeArrowheads="1"/>
          </p:cNvSpPr>
          <p:nvPr/>
        </p:nvSpPr>
        <p:spPr bwMode="auto">
          <a:xfrm>
            <a:off x="914400" y="3381375"/>
            <a:ext cx="2195513" cy="114458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Non-Threatening </a:t>
            </a:r>
          </a:p>
          <a:p>
            <a:pPr algn="ctr">
              <a:lnSpc>
                <a:spcPct val="80000"/>
              </a:lnSpc>
              <a:spcBef>
                <a:spcPct val="20000"/>
              </a:spcBef>
              <a:buClr>
                <a:srgbClr val="B09040"/>
              </a:buClr>
              <a:buSzPct val="65000"/>
            </a:pPr>
            <a:r>
              <a:rPr lang="en-US" sz="1400" b="1" dirty="0">
                <a:solidFill>
                  <a:schemeClr val="tx2"/>
                </a:solidFill>
                <a:latin typeface="Tahoma" pitchFamily="34" charset="0"/>
              </a:rPr>
              <a:t>Self-analysis</a:t>
            </a:r>
          </a:p>
        </p:txBody>
      </p:sp>
      <p:sp>
        <p:nvSpPr>
          <p:cNvPr id="61447" name="Oval 9" descr="Simple Language"/>
          <p:cNvSpPr>
            <a:spLocks noChangeArrowheads="1"/>
          </p:cNvSpPr>
          <p:nvPr/>
        </p:nvSpPr>
        <p:spPr bwMode="auto">
          <a:xfrm>
            <a:off x="6796088" y="3381375"/>
            <a:ext cx="2195512" cy="981075"/>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Appropriate </a:t>
            </a:r>
          </a:p>
          <a:p>
            <a:pPr algn="ctr">
              <a:lnSpc>
                <a:spcPct val="80000"/>
              </a:lnSpc>
              <a:spcBef>
                <a:spcPct val="20000"/>
              </a:spcBef>
              <a:buClr>
                <a:srgbClr val="B09040"/>
              </a:buClr>
              <a:buSzPct val="65000"/>
            </a:pPr>
            <a:r>
              <a:rPr lang="en-US" sz="1400" b="1" dirty="0">
                <a:solidFill>
                  <a:schemeClr val="tx2"/>
                </a:solidFill>
                <a:latin typeface="Tahoma" pitchFamily="34" charset="0"/>
              </a:rPr>
              <a:t>For “Normal </a:t>
            </a:r>
          </a:p>
          <a:p>
            <a:pPr algn="ctr">
              <a:lnSpc>
                <a:spcPct val="80000"/>
              </a:lnSpc>
              <a:spcBef>
                <a:spcPct val="20000"/>
              </a:spcBef>
              <a:buClr>
                <a:srgbClr val="B09040"/>
              </a:buClr>
              <a:buSzPct val="65000"/>
            </a:pPr>
            <a:r>
              <a:rPr lang="en-US" sz="1400" b="1" dirty="0">
                <a:solidFill>
                  <a:schemeClr val="tx2"/>
                </a:solidFill>
                <a:latin typeface="Tahoma" pitchFamily="34" charset="0"/>
              </a:rPr>
              <a:t>People”</a:t>
            </a:r>
          </a:p>
        </p:txBody>
      </p:sp>
      <p:sp>
        <p:nvSpPr>
          <p:cNvPr id="61448" name="Oval 10" descr="Simple Language"/>
          <p:cNvSpPr>
            <a:spLocks noChangeArrowheads="1"/>
          </p:cNvSpPr>
          <p:nvPr/>
        </p:nvSpPr>
        <p:spPr bwMode="auto">
          <a:xfrm>
            <a:off x="6481763" y="1909763"/>
            <a:ext cx="1882775" cy="981075"/>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Built-in Humor</a:t>
            </a:r>
          </a:p>
        </p:txBody>
      </p:sp>
      <p:sp>
        <p:nvSpPr>
          <p:cNvPr id="61449" name="Line 21"/>
          <p:cNvSpPr>
            <a:spLocks noChangeShapeType="1"/>
          </p:cNvSpPr>
          <p:nvPr/>
        </p:nvSpPr>
        <p:spPr bwMode="auto">
          <a:xfrm>
            <a:off x="3581400" y="2646363"/>
            <a:ext cx="2665413" cy="2533650"/>
          </a:xfrm>
          <a:prstGeom prst="line">
            <a:avLst/>
          </a:prstGeom>
          <a:noFill/>
          <a:ln w="25400">
            <a:solidFill>
              <a:srgbClr val="7E5502"/>
            </a:solidFill>
            <a:round/>
            <a:headEnd/>
            <a:tailEnd/>
          </a:ln>
        </p:spPr>
        <p:txBody>
          <a:bodyPr wrap="none"/>
          <a:lstStyle/>
          <a:p>
            <a:endParaRPr lang="en-US" dirty="0"/>
          </a:p>
        </p:txBody>
      </p:sp>
      <p:sp>
        <p:nvSpPr>
          <p:cNvPr id="61450" name="Line 22"/>
          <p:cNvSpPr>
            <a:spLocks noChangeShapeType="1"/>
          </p:cNvSpPr>
          <p:nvPr/>
        </p:nvSpPr>
        <p:spPr bwMode="auto">
          <a:xfrm flipH="1">
            <a:off x="3344863" y="2482850"/>
            <a:ext cx="3136900" cy="2697163"/>
          </a:xfrm>
          <a:prstGeom prst="line">
            <a:avLst/>
          </a:prstGeom>
          <a:noFill/>
          <a:ln w="25400">
            <a:solidFill>
              <a:srgbClr val="7E5502"/>
            </a:solidFill>
            <a:round/>
            <a:headEnd/>
            <a:tailEnd/>
          </a:ln>
        </p:spPr>
        <p:txBody>
          <a:bodyPr wrap="none"/>
          <a:lstStyle/>
          <a:p>
            <a:endParaRPr lang="en-US" dirty="0"/>
          </a:p>
        </p:txBody>
      </p:sp>
      <p:sp>
        <p:nvSpPr>
          <p:cNvPr id="61451" name="Line 27"/>
          <p:cNvSpPr>
            <a:spLocks noChangeShapeType="1"/>
          </p:cNvSpPr>
          <p:nvPr/>
        </p:nvSpPr>
        <p:spPr bwMode="auto">
          <a:xfrm>
            <a:off x="3109913" y="3871913"/>
            <a:ext cx="3686175" cy="0"/>
          </a:xfrm>
          <a:prstGeom prst="line">
            <a:avLst/>
          </a:prstGeom>
          <a:noFill/>
          <a:ln w="25400">
            <a:solidFill>
              <a:srgbClr val="7E5502"/>
            </a:solidFill>
            <a:round/>
            <a:headEnd/>
            <a:tailEnd/>
          </a:ln>
        </p:spPr>
        <p:txBody>
          <a:bodyPr wrap="none"/>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5"/>
          <p:cNvSpPr>
            <a:spLocks noGrp="1"/>
          </p:cNvSpPr>
          <p:nvPr>
            <p:ph type="sldNum" sz="quarter" idx="12"/>
          </p:nvPr>
        </p:nvSpPr>
        <p:spPr>
          <a:noFill/>
        </p:spPr>
        <p:txBody>
          <a:bodyPr/>
          <a:lstStyle/>
          <a:p>
            <a:fld id="{C7FD1B40-55F9-4231-8036-1B4293C44FD7}" type="slidenum">
              <a:rPr lang="en-US" smtClean="0">
                <a:latin typeface="Arial" charset="0"/>
              </a:rPr>
              <a:pPr/>
              <a:t>30</a:t>
            </a:fld>
            <a:endParaRPr lang="en-US" dirty="0" smtClean="0">
              <a:latin typeface="Arial" charset="0"/>
            </a:endParaRPr>
          </a:p>
        </p:txBody>
      </p:sp>
      <p:sp>
        <p:nvSpPr>
          <p:cNvPr id="83970" name="Rectangle 2"/>
          <p:cNvSpPr>
            <a:spLocks noGrp="1" noChangeArrowheads="1"/>
          </p:cNvSpPr>
          <p:nvPr>
            <p:ph type="title"/>
          </p:nvPr>
        </p:nvSpPr>
        <p:spPr/>
        <p:txBody>
          <a:bodyPr/>
          <a:lstStyle/>
          <a:p>
            <a:pPr eaLnBrk="1" hangingPunct="1"/>
            <a:r>
              <a:rPr lang="en-US" dirty="0" smtClean="0"/>
              <a:t>First Party Transference</a:t>
            </a:r>
          </a:p>
        </p:txBody>
      </p:sp>
      <p:sp>
        <p:nvSpPr>
          <p:cNvPr id="83971" name="Rectangle 3"/>
          <p:cNvSpPr>
            <a:spLocks noGrp="1" noChangeArrowheads="1"/>
          </p:cNvSpPr>
          <p:nvPr>
            <p:ph type="body" idx="1"/>
          </p:nvPr>
        </p:nvSpPr>
        <p:spPr/>
        <p:txBody>
          <a:bodyPr/>
          <a:lstStyle/>
          <a:p>
            <a:pPr eaLnBrk="1" hangingPunct="1">
              <a:lnSpc>
                <a:spcPct val="90000"/>
              </a:lnSpc>
              <a:spcAft>
                <a:spcPct val="25000"/>
              </a:spcAft>
              <a:buFontTx/>
              <a:buNone/>
            </a:pPr>
            <a:r>
              <a:rPr lang="en-US" sz="1800" b="1" dirty="0" smtClean="0">
                <a:solidFill>
                  <a:srgbClr val="336699"/>
                </a:solidFill>
              </a:rPr>
              <a:t>What is First Party Transference?</a:t>
            </a:r>
            <a:endParaRPr lang="en-US" sz="1800" dirty="0" smtClean="0"/>
          </a:p>
          <a:p>
            <a:pPr eaLnBrk="1" hangingPunct="1">
              <a:lnSpc>
                <a:spcPct val="90000"/>
              </a:lnSpc>
              <a:spcAft>
                <a:spcPct val="25000"/>
              </a:spcAft>
            </a:pPr>
            <a:r>
              <a:rPr lang="en-US" sz="1800" dirty="0" smtClean="0"/>
              <a:t>First party transference occurs when a person, usually a supervisor, has had a bad experience with a subordinate</a:t>
            </a:r>
          </a:p>
          <a:p>
            <a:pPr eaLnBrk="1" hangingPunct="1">
              <a:lnSpc>
                <a:spcPct val="90000"/>
              </a:lnSpc>
              <a:spcAft>
                <a:spcPct val="25000"/>
              </a:spcAft>
            </a:pPr>
            <a:r>
              <a:rPr lang="en-US" sz="1800" dirty="0" smtClean="0"/>
              <a:t>The subordinate has failed to meet the expectations of the boss, by giving him/her a sub-standard product, by not being timely, or possibly by consistently getting complaints that the person mishandled relationships with peer or clients on that job</a:t>
            </a:r>
          </a:p>
          <a:p>
            <a:pPr eaLnBrk="1" hangingPunct="1">
              <a:lnSpc>
                <a:spcPct val="90000"/>
              </a:lnSpc>
              <a:spcAft>
                <a:spcPct val="25000"/>
              </a:spcAft>
            </a:pPr>
            <a:r>
              <a:rPr lang="en-US" sz="1800" dirty="0" smtClean="0"/>
              <a:t>From this outcome, the supervisor starts forming an “I’m OK, He’s Not OK” lens towards the subordinate.  </a:t>
            </a:r>
          </a:p>
          <a:p>
            <a:pPr eaLnBrk="1" hangingPunct="1">
              <a:lnSpc>
                <a:spcPct val="90000"/>
              </a:lnSpc>
              <a:spcAft>
                <a:spcPct val="25000"/>
              </a:spcAft>
            </a:pPr>
            <a:r>
              <a:rPr lang="en-US" sz="1800" dirty="0" smtClean="0"/>
              <a:t>This thinking starts getting the supervisor to avoid giving this person the next high profile project, or to begin to discount this person more generally </a:t>
            </a:r>
          </a:p>
          <a:p>
            <a:pPr eaLnBrk="1" hangingPunct="1">
              <a:lnSpc>
                <a:spcPct val="90000"/>
              </a:lnSpc>
              <a:spcAft>
                <a:spcPct val="25000"/>
              </a:spcAft>
            </a:pPr>
            <a:endParaRPr lang="en-US" sz="1800" dirty="0" smtClean="0"/>
          </a:p>
        </p:txBody>
      </p:sp>
      <p:cxnSp>
        <p:nvCxnSpPr>
          <p:cNvPr id="83972" name="AutoShape 4"/>
          <p:cNvCxnSpPr>
            <a:cxnSpLocks noChangeShapeType="1"/>
          </p:cNvCxnSpPr>
          <p:nvPr/>
        </p:nvCxnSpPr>
        <p:spPr bwMode="auto">
          <a:xfrm rot="10800000">
            <a:off x="3751263" y="5905500"/>
            <a:ext cx="1735137" cy="3175"/>
          </a:xfrm>
          <a:prstGeom prst="curvedConnector3">
            <a:avLst>
              <a:gd name="adj1" fmla="val 50046"/>
            </a:avLst>
          </a:prstGeom>
          <a:noFill/>
          <a:ln w="38100">
            <a:solidFill>
              <a:srgbClr val="5F5F5F"/>
            </a:solidFill>
            <a:round/>
            <a:headEnd type="triangle" w="med" len="med"/>
            <a:tailEnd/>
          </a:ln>
        </p:spPr>
      </p:cxnSp>
      <p:sp>
        <p:nvSpPr>
          <p:cNvPr id="83973" name="Text Box 5"/>
          <p:cNvSpPr txBox="1">
            <a:spLocks noChangeArrowheads="1"/>
          </p:cNvSpPr>
          <p:nvPr/>
        </p:nvSpPr>
        <p:spPr bwMode="auto">
          <a:xfrm>
            <a:off x="4310063" y="5129213"/>
            <a:ext cx="762000" cy="1036637"/>
          </a:xfrm>
          <a:prstGeom prst="rect">
            <a:avLst/>
          </a:prstGeom>
          <a:noFill/>
          <a:ln w="9525" algn="ctr">
            <a:noFill/>
            <a:miter lim="800000"/>
            <a:headEnd/>
            <a:tailEnd/>
          </a:ln>
        </p:spPr>
        <p:txBody>
          <a:bodyPr>
            <a:spAutoFit/>
          </a:bodyPr>
          <a:lstStyle/>
          <a:p>
            <a:pPr>
              <a:spcBef>
                <a:spcPct val="20000"/>
              </a:spcBef>
            </a:pPr>
            <a:r>
              <a:rPr lang="en-US" sz="6200" b="1" dirty="0">
                <a:solidFill>
                  <a:srgbClr val="336699"/>
                </a:solidFill>
                <a:latin typeface="Tahoma" pitchFamily="34" charset="0"/>
              </a:rPr>
              <a:t>?</a:t>
            </a:r>
          </a:p>
        </p:txBody>
      </p:sp>
      <p:pic>
        <p:nvPicPr>
          <p:cNvPr id="83974" name="Picture 6"/>
          <p:cNvPicPr>
            <a:picLocks noChangeAspect="1" noChangeArrowheads="1"/>
          </p:cNvPicPr>
          <p:nvPr/>
        </p:nvPicPr>
        <p:blipFill>
          <a:blip r:embed="rId3" cstate="print"/>
          <a:srcRect l="13023" r="47906" b="39101"/>
          <a:stretch>
            <a:fillRect/>
          </a:stretch>
        </p:blipFill>
        <p:spPr bwMode="auto">
          <a:xfrm>
            <a:off x="2514600" y="5257800"/>
            <a:ext cx="1236663" cy="1295400"/>
          </a:xfrm>
          <a:prstGeom prst="rect">
            <a:avLst/>
          </a:prstGeom>
          <a:noFill/>
          <a:ln w="9525">
            <a:noFill/>
            <a:miter lim="800000"/>
            <a:headEnd/>
            <a:tailEnd/>
          </a:ln>
        </p:spPr>
      </p:pic>
      <p:pic>
        <p:nvPicPr>
          <p:cNvPr id="83975" name="Picture 7"/>
          <p:cNvPicPr>
            <a:picLocks noChangeAspect="1" noChangeArrowheads="1"/>
          </p:cNvPicPr>
          <p:nvPr/>
        </p:nvPicPr>
        <p:blipFill>
          <a:blip r:embed="rId4" cstate="print"/>
          <a:srcRect/>
          <a:stretch>
            <a:fillRect/>
          </a:stretch>
        </p:blipFill>
        <p:spPr bwMode="auto">
          <a:xfrm>
            <a:off x="5486400" y="5257800"/>
            <a:ext cx="1417638" cy="130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5"/>
          <p:cNvSpPr>
            <a:spLocks noGrp="1"/>
          </p:cNvSpPr>
          <p:nvPr>
            <p:ph type="sldNum" sz="quarter" idx="12"/>
          </p:nvPr>
        </p:nvSpPr>
        <p:spPr>
          <a:noFill/>
        </p:spPr>
        <p:txBody>
          <a:bodyPr/>
          <a:lstStyle/>
          <a:p>
            <a:fld id="{7BA4A6DE-4C6B-4B85-AA1B-8C5451E5D429}" type="slidenum">
              <a:rPr lang="en-US" smtClean="0">
                <a:latin typeface="Arial" charset="0"/>
              </a:rPr>
              <a:pPr/>
              <a:t>31</a:t>
            </a:fld>
            <a:endParaRPr lang="en-US" dirty="0" smtClean="0">
              <a:latin typeface="Arial" charset="0"/>
            </a:endParaRPr>
          </a:p>
        </p:txBody>
      </p:sp>
      <p:sp>
        <p:nvSpPr>
          <p:cNvPr id="86018" name="Rectangle 2"/>
          <p:cNvSpPr>
            <a:spLocks noGrp="1" noChangeArrowheads="1"/>
          </p:cNvSpPr>
          <p:nvPr>
            <p:ph type="title"/>
          </p:nvPr>
        </p:nvSpPr>
        <p:spPr/>
        <p:txBody>
          <a:bodyPr/>
          <a:lstStyle/>
          <a:p>
            <a:pPr eaLnBrk="1" hangingPunct="1"/>
            <a:r>
              <a:rPr lang="en-US" sz="3600" dirty="0" smtClean="0"/>
              <a:t>An Example of Second Party Transference</a:t>
            </a:r>
          </a:p>
        </p:txBody>
      </p:sp>
      <p:sp>
        <p:nvSpPr>
          <p:cNvPr id="86019" name="Rectangle 3"/>
          <p:cNvSpPr>
            <a:spLocks noChangeArrowheads="1"/>
          </p:cNvSpPr>
          <p:nvPr/>
        </p:nvSpPr>
        <p:spPr bwMode="auto">
          <a:xfrm>
            <a:off x="228600" y="1447800"/>
            <a:ext cx="7924800" cy="3810000"/>
          </a:xfrm>
          <a:prstGeom prst="rect">
            <a:avLst/>
          </a:prstGeom>
          <a:noFill/>
          <a:ln w="9525">
            <a:noFill/>
            <a:miter lim="800000"/>
            <a:headEnd/>
            <a:tailEnd/>
          </a:ln>
        </p:spPr>
        <p:txBody>
          <a:bodyPr/>
          <a:lstStyle/>
          <a:p>
            <a:pPr marL="342900" indent="-342900">
              <a:spcBef>
                <a:spcPct val="20000"/>
              </a:spcBef>
              <a:spcAft>
                <a:spcPct val="20000"/>
              </a:spcAft>
            </a:pPr>
            <a:endParaRPr lang="en-US" sz="1700" b="1" u="sng" dirty="0">
              <a:solidFill>
                <a:schemeClr val="tx2"/>
              </a:solidFill>
              <a:latin typeface="Tahoma" pitchFamily="34" charset="0"/>
            </a:endParaRPr>
          </a:p>
          <a:p>
            <a:pPr marL="742950" lvl="1" indent="-285750">
              <a:spcBef>
                <a:spcPct val="20000"/>
              </a:spcBef>
              <a:spcAft>
                <a:spcPct val="20000"/>
              </a:spcAft>
              <a:buClr>
                <a:schemeClr val="accent2"/>
              </a:buClr>
              <a:buFont typeface="Wingdings" pitchFamily="2" charset="2"/>
              <a:buBlip>
                <a:blip r:embed="rId3"/>
              </a:buBlip>
            </a:pPr>
            <a:r>
              <a:rPr lang="en-US" sz="1600" dirty="0">
                <a:solidFill>
                  <a:schemeClr val="tx2"/>
                </a:solidFill>
                <a:latin typeface="Tahoma" pitchFamily="34" charset="0"/>
              </a:rPr>
              <a:t>Second party transference starts occurring when someone is passing on a judgment about a person to someone else</a:t>
            </a:r>
          </a:p>
          <a:p>
            <a:pPr marL="742950" lvl="1" indent="-285750">
              <a:spcBef>
                <a:spcPct val="20000"/>
              </a:spcBef>
              <a:spcAft>
                <a:spcPct val="20000"/>
              </a:spcAft>
              <a:buClr>
                <a:schemeClr val="accent2"/>
              </a:buClr>
              <a:buFont typeface="Wingdings" pitchFamily="2" charset="2"/>
              <a:buBlip>
                <a:blip r:embed="rId3"/>
              </a:buBlip>
            </a:pPr>
            <a:r>
              <a:rPr lang="en-US" sz="1600" dirty="0">
                <a:solidFill>
                  <a:schemeClr val="tx2"/>
                </a:solidFill>
                <a:latin typeface="Tahoma" pitchFamily="34" charset="0"/>
              </a:rPr>
              <a:t>For example, when Wei and Thomas have an “I’m OK, Your OK” relationship</a:t>
            </a:r>
          </a:p>
          <a:p>
            <a:pPr marL="742950" lvl="1" indent="-285750">
              <a:spcBef>
                <a:spcPct val="20000"/>
              </a:spcBef>
              <a:spcAft>
                <a:spcPct val="20000"/>
              </a:spcAft>
              <a:buClr>
                <a:schemeClr val="accent2"/>
              </a:buClr>
              <a:buFont typeface="Wingdings" pitchFamily="2" charset="2"/>
              <a:buBlip>
                <a:blip r:embed="rId3"/>
              </a:buBlip>
            </a:pPr>
            <a:r>
              <a:rPr lang="en-US" sz="1600" dirty="0">
                <a:solidFill>
                  <a:schemeClr val="tx2"/>
                </a:solidFill>
                <a:latin typeface="Tahoma" pitchFamily="34" charset="0"/>
              </a:rPr>
              <a:t>And, Thomas has an “I’m OK, Your Not OK” relationship with Lars, what do you think can happen?</a:t>
            </a:r>
          </a:p>
          <a:p>
            <a:pPr marL="742950" lvl="1" indent="-285750">
              <a:spcBef>
                <a:spcPct val="20000"/>
              </a:spcBef>
              <a:spcAft>
                <a:spcPct val="20000"/>
              </a:spcAft>
              <a:buClr>
                <a:schemeClr val="accent2"/>
              </a:buClr>
              <a:buFont typeface="Wingdings" pitchFamily="2" charset="2"/>
              <a:buBlip>
                <a:blip r:embed="rId3"/>
              </a:buBlip>
            </a:pPr>
            <a:r>
              <a:rPr lang="en-US" sz="1600" dirty="0">
                <a:solidFill>
                  <a:schemeClr val="tx2"/>
                </a:solidFill>
                <a:latin typeface="Tahoma" pitchFamily="34" charset="0"/>
              </a:rPr>
              <a:t>What happens when Lars is only partly aware of this tension?</a:t>
            </a:r>
          </a:p>
          <a:p>
            <a:pPr marL="342900" indent="-342900">
              <a:spcBef>
                <a:spcPct val="20000"/>
              </a:spcBef>
              <a:spcAft>
                <a:spcPct val="20000"/>
              </a:spcAft>
              <a:buFontTx/>
              <a:buBlip>
                <a:blip r:embed="rId4"/>
              </a:buBlip>
            </a:pPr>
            <a:endParaRPr lang="en-US" sz="1700" dirty="0">
              <a:solidFill>
                <a:schemeClr val="tx2"/>
              </a:solidFill>
              <a:latin typeface="Tahoma" pitchFamily="34" charset="0"/>
            </a:endParaRPr>
          </a:p>
        </p:txBody>
      </p:sp>
      <p:sp>
        <p:nvSpPr>
          <p:cNvPr id="86020" name="Rectangle 7"/>
          <p:cNvSpPr>
            <a:spLocks noChangeArrowheads="1"/>
          </p:cNvSpPr>
          <p:nvPr/>
        </p:nvSpPr>
        <p:spPr bwMode="auto">
          <a:xfrm>
            <a:off x="1436688" y="5943600"/>
            <a:ext cx="515937" cy="304800"/>
          </a:xfrm>
          <a:prstGeom prst="rect">
            <a:avLst/>
          </a:prstGeom>
          <a:noFill/>
          <a:ln w="9525">
            <a:noFill/>
            <a:miter lim="800000"/>
            <a:headEnd/>
            <a:tailEnd/>
          </a:ln>
        </p:spPr>
        <p:txBody>
          <a:bodyPr wrap="none">
            <a:spAutoFit/>
          </a:bodyPr>
          <a:lstStyle/>
          <a:p>
            <a:pPr eaLnBrk="0" hangingPunct="0"/>
            <a:r>
              <a:rPr lang="en-US" sz="1400" dirty="0">
                <a:latin typeface="Verdana" pitchFamily="34" charset="0"/>
              </a:rPr>
              <a:t>Wei</a:t>
            </a:r>
          </a:p>
        </p:txBody>
      </p:sp>
      <p:sp>
        <p:nvSpPr>
          <p:cNvPr id="86021" name="Rectangle 8"/>
          <p:cNvSpPr>
            <a:spLocks noChangeArrowheads="1"/>
          </p:cNvSpPr>
          <p:nvPr/>
        </p:nvSpPr>
        <p:spPr bwMode="auto">
          <a:xfrm>
            <a:off x="4227513" y="5715000"/>
            <a:ext cx="885825" cy="304800"/>
          </a:xfrm>
          <a:prstGeom prst="rect">
            <a:avLst/>
          </a:prstGeom>
          <a:noFill/>
          <a:ln w="9525">
            <a:noFill/>
            <a:miter lim="800000"/>
            <a:headEnd/>
            <a:tailEnd/>
          </a:ln>
        </p:spPr>
        <p:txBody>
          <a:bodyPr wrap="none">
            <a:spAutoFit/>
          </a:bodyPr>
          <a:lstStyle/>
          <a:p>
            <a:pPr algn="ctr" eaLnBrk="0" hangingPunct="0"/>
            <a:r>
              <a:rPr lang="en-US" sz="1400" dirty="0">
                <a:latin typeface="Verdana" pitchFamily="34" charset="0"/>
              </a:rPr>
              <a:t>Thomas</a:t>
            </a:r>
          </a:p>
        </p:txBody>
      </p:sp>
      <p:sp>
        <p:nvSpPr>
          <p:cNvPr id="86022" name="Rectangle 9"/>
          <p:cNvSpPr>
            <a:spLocks noChangeArrowheads="1"/>
          </p:cNvSpPr>
          <p:nvPr/>
        </p:nvSpPr>
        <p:spPr bwMode="auto">
          <a:xfrm>
            <a:off x="7832725" y="3733800"/>
            <a:ext cx="557213" cy="304800"/>
          </a:xfrm>
          <a:prstGeom prst="rect">
            <a:avLst/>
          </a:prstGeom>
          <a:noFill/>
          <a:ln w="9525">
            <a:noFill/>
            <a:miter lim="800000"/>
            <a:headEnd/>
            <a:tailEnd/>
          </a:ln>
        </p:spPr>
        <p:txBody>
          <a:bodyPr wrap="none">
            <a:spAutoFit/>
          </a:bodyPr>
          <a:lstStyle/>
          <a:p>
            <a:pPr algn="ctr" eaLnBrk="0" hangingPunct="0"/>
            <a:r>
              <a:rPr lang="en-US" sz="1400" dirty="0">
                <a:latin typeface="Verdana" pitchFamily="34" charset="0"/>
              </a:rPr>
              <a:t>Lars</a:t>
            </a:r>
          </a:p>
        </p:txBody>
      </p:sp>
      <p:cxnSp>
        <p:nvCxnSpPr>
          <p:cNvPr id="86023" name="AutoShape 10"/>
          <p:cNvCxnSpPr>
            <a:cxnSpLocks noChangeShapeType="1"/>
          </p:cNvCxnSpPr>
          <p:nvPr/>
        </p:nvCxnSpPr>
        <p:spPr bwMode="auto">
          <a:xfrm flipV="1">
            <a:off x="2514600" y="4724400"/>
            <a:ext cx="1524000" cy="342900"/>
          </a:xfrm>
          <a:prstGeom prst="curvedConnector3">
            <a:avLst>
              <a:gd name="adj1" fmla="val 50000"/>
            </a:avLst>
          </a:prstGeom>
          <a:noFill/>
          <a:ln w="38100">
            <a:solidFill>
              <a:srgbClr val="5F5F5F"/>
            </a:solidFill>
            <a:round/>
            <a:headEnd/>
            <a:tailEnd type="triangle" w="med" len="med"/>
          </a:ln>
        </p:spPr>
      </p:cxnSp>
      <p:cxnSp>
        <p:nvCxnSpPr>
          <p:cNvPr id="86024" name="AutoShape 12"/>
          <p:cNvCxnSpPr>
            <a:cxnSpLocks noChangeShapeType="1"/>
          </p:cNvCxnSpPr>
          <p:nvPr/>
        </p:nvCxnSpPr>
        <p:spPr bwMode="auto">
          <a:xfrm flipV="1">
            <a:off x="5335588" y="4219575"/>
            <a:ext cx="2741612" cy="504825"/>
          </a:xfrm>
          <a:prstGeom prst="curvedConnector4">
            <a:avLst>
              <a:gd name="adj1" fmla="val 34685"/>
              <a:gd name="adj2" fmla="val 145282"/>
            </a:avLst>
          </a:prstGeom>
          <a:noFill/>
          <a:ln w="38100">
            <a:solidFill>
              <a:srgbClr val="5F5F5F"/>
            </a:solidFill>
            <a:round/>
            <a:headEnd/>
            <a:tailEnd type="triangle" w="med" len="med"/>
          </a:ln>
        </p:spPr>
      </p:cxnSp>
      <p:cxnSp>
        <p:nvCxnSpPr>
          <p:cNvPr id="86025" name="AutoShape 13"/>
          <p:cNvCxnSpPr>
            <a:cxnSpLocks noChangeShapeType="1"/>
          </p:cNvCxnSpPr>
          <p:nvPr/>
        </p:nvCxnSpPr>
        <p:spPr bwMode="auto">
          <a:xfrm rot="10800000" flipV="1">
            <a:off x="2514600" y="4724400"/>
            <a:ext cx="1524000" cy="342900"/>
          </a:xfrm>
          <a:prstGeom prst="curvedConnector3">
            <a:avLst>
              <a:gd name="adj1" fmla="val 50000"/>
            </a:avLst>
          </a:prstGeom>
          <a:noFill/>
          <a:ln w="38100">
            <a:solidFill>
              <a:srgbClr val="5F5F5F"/>
            </a:solidFill>
            <a:round/>
            <a:headEnd/>
            <a:tailEnd type="triangle" w="med" len="med"/>
          </a:ln>
        </p:spPr>
      </p:cxnSp>
      <p:sp>
        <p:nvSpPr>
          <p:cNvPr id="86026" name="Text Box 15"/>
          <p:cNvSpPr txBox="1">
            <a:spLocks noChangeArrowheads="1"/>
          </p:cNvSpPr>
          <p:nvPr/>
        </p:nvSpPr>
        <p:spPr bwMode="auto">
          <a:xfrm>
            <a:off x="6400800" y="3397250"/>
            <a:ext cx="381000" cy="946150"/>
          </a:xfrm>
          <a:prstGeom prst="rect">
            <a:avLst/>
          </a:prstGeom>
          <a:noFill/>
          <a:ln w="9525" algn="ctr">
            <a:noFill/>
            <a:miter lim="800000"/>
            <a:headEnd/>
            <a:tailEnd/>
          </a:ln>
        </p:spPr>
        <p:txBody>
          <a:bodyPr>
            <a:spAutoFit/>
          </a:bodyPr>
          <a:lstStyle/>
          <a:p>
            <a:pPr>
              <a:spcBef>
                <a:spcPct val="20000"/>
              </a:spcBef>
            </a:pPr>
            <a:r>
              <a:rPr lang="en-US" sz="5600" b="1" dirty="0">
                <a:solidFill>
                  <a:srgbClr val="336699"/>
                </a:solidFill>
                <a:latin typeface="Tahoma" pitchFamily="34" charset="0"/>
              </a:rPr>
              <a:t>̶̶</a:t>
            </a:r>
          </a:p>
        </p:txBody>
      </p:sp>
      <p:sp>
        <p:nvSpPr>
          <p:cNvPr id="86027" name="Text Box 16"/>
          <p:cNvSpPr txBox="1">
            <a:spLocks noChangeArrowheads="1"/>
          </p:cNvSpPr>
          <p:nvPr/>
        </p:nvSpPr>
        <p:spPr bwMode="auto">
          <a:xfrm>
            <a:off x="2528888" y="3382963"/>
            <a:ext cx="762000" cy="1036637"/>
          </a:xfrm>
          <a:prstGeom prst="rect">
            <a:avLst/>
          </a:prstGeom>
          <a:noFill/>
          <a:ln w="9525" algn="ctr">
            <a:noFill/>
            <a:miter lim="800000"/>
            <a:headEnd/>
            <a:tailEnd/>
          </a:ln>
        </p:spPr>
        <p:txBody>
          <a:bodyPr>
            <a:spAutoFit/>
          </a:bodyPr>
          <a:lstStyle/>
          <a:p>
            <a:pPr>
              <a:spcBef>
                <a:spcPct val="20000"/>
              </a:spcBef>
            </a:pPr>
            <a:r>
              <a:rPr lang="en-US" sz="6200" b="1" dirty="0">
                <a:solidFill>
                  <a:srgbClr val="336699"/>
                </a:solidFill>
                <a:latin typeface="Tahoma" pitchFamily="34" charset="0"/>
              </a:rPr>
              <a:t>+</a:t>
            </a:r>
          </a:p>
        </p:txBody>
      </p:sp>
      <p:pic>
        <p:nvPicPr>
          <p:cNvPr id="86028" name="Picture 17"/>
          <p:cNvPicPr>
            <a:picLocks noChangeAspect="1" noChangeArrowheads="1"/>
          </p:cNvPicPr>
          <p:nvPr/>
        </p:nvPicPr>
        <p:blipFill>
          <a:blip r:embed="rId5" cstate="print"/>
          <a:srcRect/>
          <a:stretch>
            <a:fillRect/>
          </a:stretch>
        </p:blipFill>
        <p:spPr bwMode="auto">
          <a:xfrm>
            <a:off x="4038600" y="3810000"/>
            <a:ext cx="1296988" cy="1828800"/>
          </a:xfrm>
          <a:prstGeom prst="rect">
            <a:avLst/>
          </a:prstGeom>
          <a:noFill/>
          <a:ln w="9525">
            <a:noFill/>
            <a:miter lim="800000"/>
            <a:headEnd/>
            <a:tailEnd/>
          </a:ln>
        </p:spPr>
      </p:pic>
      <p:pic>
        <p:nvPicPr>
          <p:cNvPr id="86029" name="Picture 18"/>
          <p:cNvPicPr>
            <a:picLocks noChangeAspect="1" noChangeArrowheads="1"/>
          </p:cNvPicPr>
          <p:nvPr/>
        </p:nvPicPr>
        <p:blipFill>
          <a:blip r:embed="rId6" cstate="print"/>
          <a:srcRect l="13023" r="47906" b="39101"/>
          <a:stretch>
            <a:fillRect/>
          </a:stretch>
        </p:blipFill>
        <p:spPr bwMode="auto">
          <a:xfrm>
            <a:off x="914400" y="4229100"/>
            <a:ext cx="1600200" cy="1676400"/>
          </a:xfrm>
          <a:prstGeom prst="rect">
            <a:avLst/>
          </a:prstGeom>
          <a:noFill/>
          <a:ln w="9525">
            <a:noFill/>
            <a:miter lim="800000"/>
            <a:headEnd/>
            <a:tailEnd/>
          </a:ln>
        </p:spPr>
      </p:pic>
      <p:pic>
        <p:nvPicPr>
          <p:cNvPr id="86030" name="Picture 19"/>
          <p:cNvPicPr>
            <a:picLocks noChangeAspect="1" noChangeArrowheads="1"/>
          </p:cNvPicPr>
          <p:nvPr/>
        </p:nvPicPr>
        <p:blipFill>
          <a:blip r:embed="rId7" cstate="print"/>
          <a:srcRect/>
          <a:stretch>
            <a:fillRect/>
          </a:stretch>
        </p:blipFill>
        <p:spPr bwMode="auto">
          <a:xfrm>
            <a:off x="7239000" y="4219575"/>
            <a:ext cx="1676400" cy="153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5"/>
          <p:cNvSpPr>
            <a:spLocks noGrp="1"/>
          </p:cNvSpPr>
          <p:nvPr>
            <p:ph type="sldNum" sz="quarter" idx="12"/>
          </p:nvPr>
        </p:nvSpPr>
        <p:spPr>
          <a:noFill/>
        </p:spPr>
        <p:txBody>
          <a:bodyPr/>
          <a:lstStyle/>
          <a:p>
            <a:fld id="{1ED06A62-BF20-4275-9C5D-67D2F50489ED}" type="slidenum">
              <a:rPr lang="en-US" smtClean="0">
                <a:latin typeface="Arial" charset="0"/>
              </a:rPr>
              <a:pPr/>
              <a:t>32</a:t>
            </a:fld>
            <a:endParaRPr lang="en-US" dirty="0" smtClean="0">
              <a:latin typeface="Arial" charset="0"/>
            </a:endParaRPr>
          </a:p>
        </p:txBody>
      </p:sp>
      <p:sp>
        <p:nvSpPr>
          <p:cNvPr id="96258" name="Rectangle 2"/>
          <p:cNvSpPr>
            <a:spLocks noGrp="1" noChangeArrowheads="1"/>
          </p:cNvSpPr>
          <p:nvPr>
            <p:ph type="title"/>
          </p:nvPr>
        </p:nvSpPr>
        <p:spPr/>
        <p:txBody>
          <a:bodyPr/>
          <a:lstStyle/>
          <a:p>
            <a:pPr eaLnBrk="1" hangingPunct="1"/>
            <a:r>
              <a:rPr lang="en-US" dirty="0" smtClean="0"/>
              <a:t>Third-Party Team Transference </a:t>
            </a:r>
          </a:p>
        </p:txBody>
      </p:sp>
      <p:pic>
        <p:nvPicPr>
          <p:cNvPr id="96259" name="Picture 3" descr="MPj04331510000[1]"/>
          <p:cNvPicPr>
            <a:picLocks noChangeAspect="1" noChangeArrowheads="1"/>
          </p:cNvPicPr>
          <p:nvPr/>
        </p:nvPicPr>
        <p:blipFill>
          <a:blip r:embed="rId3" cstate="print"/>
          <a:srcRect/>
          <a:stretch>
            <a:fillRect/>
          </a:stretch>
        </p:blipFill>
        <p:spPr bwMode="auto">
          <a:xfrm>
            <a:off x="914400" y="4216400"/>
            <a:ext cx="3733800" cy="2489200"/>
          </a:xfrm>
          <a:prstGeom prst="rect">
            <a:avLst/>
          </a:prstGeom>
          <a:noFill/>
          <a:ln w="9525">
            <a:noFill/>
            <a:miter lim="800000"/>
            <a:headEnd/>
            <a:tailEnd/>
          </a:ln>
        </p:spPr>
      </p:pic>
      <p:sp>
        <p:nvSpPr>
          <p:cNvPr id="96260" name="Rectangle 5"/>
          <p:cNvSpPr>
            <a:spLocks noChangeArrowheads="1"/>
          </p:cNvSpPr>
          <p:nvPr/>
        </p:nvSpPr>
        <p:spPr bwMode="auto">
          <a:xfrm>
            <a:off x="228600" y="1295400"/>
            <a:ext cx="8534400" cy="3810000"/>
          </a:xfrm>
          <a:prstGeom prst="rect">
            <a:avLst/>
          </a:prstGeom>
          <a:noFill/>
          <a:ln w="9525">
            <a:noFill/>
            <a:miter lim="800000"/>
            <a:headEnd/>
            <a:tailEnd/>
          </a:ln>
        </p:spPr>
        <p:txBody>
          <a:bodyPr/>
          <a:lstStyle/>
          <a:p>
            <a:pPr marL="342900" indent="-342900">
              <a:spcBef>
                <a:spcPct val="20000"/>
              </a:spcBef>
              <a:spcAft>
                <a:spcPct val="20000"/>
              </a:spcAft>
            </a:pPr>
            <a:endParaRPr lang="en-US" sz="1700" b="1" u="sng" dirty="0">
              <a:solidFill>
                <a:schemeClr val="tx2"/>
              </a:solidFill>
              <a:latin typeface="Tahoma" pitchFamily="34" charset="0"/>
            </a:endParaRPr>
          </a:p>
          <a:p>
            <a:pPr marL="742950" lvl="1" indent="-285750">
              <a:spcBef>
                <a:spcPct val="20000"/>
              </a:spcBef>
              <a:spcAft>
                <a:spcPct val="20000"/>
              </a:spcAft>
              <a:buClr>
                <a:schemeClr val="accent2"/>
              </a:buClr>
              <a:buFont typeface="Wingdings" pitchFamily="2" charset="2"/>
              <a:buBlip>
                <a:blip r:embed="rId4"/>
              </a:buBlip>
            </a:pPr>
            <a:r>
              <a:rPr lang="en-US" sz="1600" dirty="0">
                <a:solidFill>
                  <a:schemeClr val="tx2"/>
                </a:solidFill>
                <a:latin typeface="Tahoma" pitchFamily="34" charset="0"/>
              </a:rPr>
              <a:t>An example of team transference can involve a new Director who comes in and has an “I’m OK, Your OK” relationship with a particular group.  The new Director tends to work with a defined team (click) and to rely on old relationships heavily</a:t>
            </a:r>
          </a:p>
          <a:p>
            <a:pPr marL="742950" lvl="1" indent="-285750">
              <a:spcBef>
                <a:spcPct val="20000"/>
              </a:spcBef>
              <a:spcAft>
                <a:spcPct val="20000"/>
              </a:spcAft>
              <a:buClr>
                <a:schemeClr val="accent2"/>
              </a:buClr>
              <a:buFont typeface="Wingdings" pitchFamily="2" charset="2"/>
              <a:buBlip>
                <a:blip r:embed="rId4"/>
              </a:buBlip>
            </a:pPr>
            <a:r>
              <a:rPr lang="en-US" sz="1600" dirty="0">
                <a:solidFill>
                  <a:schemeClr val="tx2"/>
                </a:solidFill>
                <a:latin typeface="Tahoma" pitchFamily="34" charset="0"/>
              </a:rPr>
              <a:t>Two or more team member in the new manager’s click have an “I’m OK, Your Not OK” relationship with Lars and Alex and they bad mouth them to the Director</a:t>
            </a:r>
          </a:p>
          <a:p>
            <a:pPr marL="742950" lvl="1" indent="-285750">
              <a:spcBef>
                <a:spcPct val="20000"/>
              </a:spcBef>
              <a:spcAft>
                <a:spcPct val="20000"/>
              </a:spcAft>
              <a:buClr>
                <a:schemeClr val="accent2"/>
              </a:buClr>
              <a:buFont typeface="Wingdings" pitchFamily="2" charset="2"/>
              <a:buBlip>
                <a:blip r:embed="rId4"/>
              </a:buBlip>
            </a:pPr>
            <a:r>
              <a:rPr lang="en-US" sz="1600" dirty="0">
                <a:solidFill>
                  <a:schemeClr val="tx2"/>
                </a:solidFill>
                <a:latin typeface="Tahoma" pitchFamily="34" charset="0"/>
              </a:rPr>
              <a:t>The Director, through transference, forms a negative opinion of Lars and Alex, and therefore, they are selected for only the worst assignments in the department (reassigned from Turkey to Tajikistan) </a:t>
            </a:r>
          </a:p>
          <a:p>
            <a:pPr marL="342900" indent="-342900">
              <a:spcBef>
                <a:spcPct val="20000"/>
              </a:spcBef>
              <a:spcAft>
                <a:spcPct val="20000"/>
              </a:spcAft>
              <a:buFontTx/>
              <a:buBlip>
                <a:blip r:embed="rId5"/>
              </a:buBlip>
            </a:pPr>
            <a:endParaRPr lang="en-US" sz="1700" dirty="0">
              <a:solidFill>
                <a:schemeClr val="tx2"/>
              </a:solidFill>
              <a:latin typeface="Tahoma" pitchFamily="34" charset="0"/>
            </a:endParaRPr>
          </a:p>
        </p:txBody>
      </p:sp>
      <p:cxnSp>
        <p:nvCxnSpPr>
          <p:cNvPr id="96261" name="AutoShape 12"/>
          <p:cNvCxnSpPr>
            <a:cxnSpLocks noChangeShapeType="1"/>
          </p:cNvCxnSpPr>
          <p:nvPr/>
        </p:nvCxnSpPr>
        <p:spPr bwMode="auto">
          <a:xfrm>
            <a:off x="4648200" y="5461000"/>
            <a:ext cx="914400" cy="193675"/>
          </a:xfrm>
          <a:prstGeom prst="curvedConnector4">
            <a:avLst>
              <a:gd name="adj1" fmla="val 50000"/>
              <a:gd name="adj2" fmla="val 218032"/>
            </a:avLst>
          </a:prstGeom>
          <a:noFill/>
          <a:ln w="38100">
            <a:solidFill>
              <a:srgbClr val="5F5F5F"/>
            </a:solidFill>
            <a:round/>
            <a:headEnd/>
            <a:tailEnd type="triangle" w="med" len="med"/>
          </a:ln>
        </p:spPr>
      </p:cxnSp>
      <p:sp>
        <p:nvSpPr>
          <p:cNvPr id="96262" name="Text Box 14"/>
          <p:cNvSpPr txBox="1">
            <a:spLocks noChangeArrowheads="1"/>
          </p:cNvSpPr>
          <p:nvPr/>
        </p:nvSpPr>
        <p:spPr bwMode="auto">
          <a:xfrm>
            <a:off x="4953000" y="4768850"/>
            <a:ext cx="381000" cy="946150"/>
          </a:xfrm>
          <a:prstGeom prst="rect">
            <a:avLst/>
          </a:prstGeom>
          <a:noFill/>
          <a:ln w="9525" algn="ctr">
            <a:noFill/>
            <a:miter lim="800000"/>
            <a:headEnd/>
            <a:tailEnd/>
          </a:ln>
        </p:spPr>
        <p:txBody>
          <a:bodyPr>
            <a:spAutoFit/>
          </a:bodyPr>
          <a:lstStyle/>
          <a:p>
            <a:pPr>
              <a:spcBef>
                <a:spcPct val="20000"/>
              </a:spcBef>
            </a:pPr>
            <a:r>
              <a:rPr lang="en-US" sz="5600" b="1" dirty="0">
                <a:solidFill>
                  <a:srgbClr val="336699"/>
                </a:solidFill>
                <a:latin typeface="Tahoma" pitchFamily="34" charset="0"/>
              </a:rPr>
              <a:t>̶̶</a:t>
            </a:r>
          </a:p>
        </p:txBody>
      </p:sp>
      <p:sp>
        <p:nvSpPr>
          <p:cNvPr id="96263" name="Text Box 15"/>
          <p:cNvSpPr txBox="1">
            <a:spLocks noChangeArrowheads="1"/>
          </p:cNvSpPr>
          <p:nvPr/>
        </p:nvSpPr>
        <p:spPr bwMode="auto">
          <a:xfrm>
            <a:off x="1481138" y="4251325"/>
            <a:ext cx="762000" cy="396875"/>
          </a:xfrm>
          <a:prstGeom prst="rect">
            <a:avLst/>
          </a:prstGeom>
          <a:noFill/>
          <a:ln w="9525" algn="ctr">
            <a:noFill/>
            <a:miter lim="800000"/>
            <a:headEnd/>
            <a:tailEnd/>
          </a:ln>
        </p:spPr>
        <p:txBody>
          <a:bodyPr>
            <a:spAutoFit/>
          </a:bodyPr>
          <a:lstStyle/>
          <a:p>
            <a:pPr>
              <a:spcBef>
                <a:spcPct val="20000"/>
              </a:spcBef>
            </a:pPr>
            <a:r>
              <a:rPr lang="en-US" sz="2000" b="1" dirty="0">
                <a:solidFill>
                  <a:srgbClr val="336699"/>
                </a:solidFill>
                <a:latin typeface="Tahoma" pitchFamily="34" charset="0"/>
              </a:rPr>
              <a:t>+</a:t>
            </a:r>
          </a:p>
        </p:txBody>
      </p:sp>
      <p:sp>
        <p:nvSpPr>
          <p:cNvPr id="96264" name="Text Box 16"/>
          <p:cNvSpPr txBox="1">
            <a:spLocks noChangeArrowheads="1"/>
          </p:cNvSpPr>
          <p:nvPr/>
        </p:nvSpPr>
        <p:spPr bwMode="auto">
          <a:xfrm>
            <a:off x="1752600" y="4098925"/>
            <a:ext cx="762000" cy="396875"/>
          </a:xfrm>
          <a:prstGeom prst="rect">
            <a:avLst/>
          </a:prstGeom>
          <a:noFill/>
          <a:ln w="9525" algn="ctr">
            <a:noFill/>
            <a:miter lim="800000"/>
            <a:headEnd/>
            <a:tailEnd/>
          </a:ln>
        </p:spPr>
        <p:txBody>
          <a:bodyPr>
            <a:spAutoFit/>
          </a:bodyPr>
          <a:lstStyle/>
          <a:p>
            <a:pPr>
              <a:spcBef>
                <a:spcPct val="20000"/>
              </a:spcBef>
            </a:pPr>
            <a:r>
              <a:rPr lang="en-US" sz="2000" b="1" dirty="0">
                <a:solidFill>
                  <a:srgbClr val="336699"/>
                </a:solidFill>
                <a:latin typeface="Tahoma" pitchFamily="34" charset="0"/>
              </a:rPr>
              <a:t>+</a:t>
            </a:r>
          </a:p>
        </p:txBody>
      </p:sp>
      <p:sp>
        <p:nvSpPr>
          <p:cNvPr id="96265" name="Text Box 17"/>
          <p:cNvSpPr txBox="1">
            <a:spLocks noChangeArrowheads="1"/>
          </p:cNvSpPr>
          <p:nvPr/>
        </p:nvSpPr>
        <p:spPr bwMode="auto">
          <a:xfrm>
            <a:off x="2090738" y="4175125"/>
            <a:ext cx="762000" cy="396875"/>
          </a:xfrm>
          <a:prstGeom prst="rect">
            <a:avLst/>
          </a:prstGeom>
          <a:noFill/>
          <a:ln w="9525" algn="ctr">
            <a:noFill/>
            <a:miter lim="800000"/>
            <a:headEnd/>
            <a:tailEnd/>
          </a:ln>
        </p:spPr>
        <p:txBody>
          <a:bodyPr>
            <a:spAutoFit/>
          </a:bodyPr>
          <a:lstStyle/>
          <a:p>
            <a:pPr>
              <a:spcBef>
                <a:spcPct val="20000"/>
              </a:spcBef>
            </a:pPr>
            <a:r>
              <a:rPr lang="en-US" sz="2000" b="1" dirty="0">
                <a:solidFill>
                  <a:srgbClr val="336699"/>
                </a:solidFill>
                <a:latin typeface="Tahoma" pitchFamily="34" charset="0"/>
              </a:rPr>
              <a:t>+</a:t>
            </a:r>
          </a:p>
        </p:txBody>
      </p:sp>
      <p:sp>
        <p:nvSpPr>
          <p:cNvPr id="96266" name="Text Box 18"/>
          <p:cNvSpPr txBox="1">
            <a:spLocks noChangeArrowheads="1"/>
          </p:cNvSpPr>
          <p:nvPr/>
        </p:nvSpPr>
        <p:spPr bwMode="auto">
          <a:xfrm>
            <a:off x="2895600" y="4251325"/>
            <a:ext cx="762000" cy="396875"/>
          </a:xfrm>
          <a:prstGeom prst="rect">
            <a:avLst/>
          </a:prstGeom>
          <a:noFill/>
          <a:ln w="9525" algn="ctr">
            <a:noFill/>
            <a:miter lim="800000"/>
            <a:headEnd/>
            <a:tailEnd/>
          </a:ln>
        </p:spPr>
        <p:txBody>
          <a:bodyPr>
            <a:spAutoFit/>
          </a:bodyPr>
          <a:lstStyle/>
          <a:p>
            <a:pPr>
              <a:spcBef>
                <a:spcPct val="20000"/>
              </a:spcBef>
            </a:pPr>
            <a:r>
              <a:rPr lang="en-US" sz="2000" b="1" dirty="0">
                <a:solidFill>
                  <a:srgbClr val="336699"/>
                </a:solidFill>
                <a:latin typeface="Tahoma" pitchFamily="34" charset="0"/>
              </a:rPr>
              <a:t>+</a:t>
            </a:r>
          </a:p>
        </p:txBody>
      </p:sp>
      <p:sp>
        <p:nvSpPr>
          <p:cNvPr id="96267" name="Text Box 19"/>
          <p:cNvSpPr txBox="1">
            <a:spLocks noChangeArrowheads="1"/>
          </p:cNvSpPr>
          <p:nvPr/>
        </p:nvSpPr>
        <p:spPr bwMode="auto">
          <a:xfrm>
            <a:off x="3095625" y="4114800"/>
            <a:ext cx="762000" cy="396875"/>
          </a:xfrm>
          <a:prstGeom prst="rect">
            <a:avLst/>
          </a:prstGeom>
          <a:noFill/>
          <a:ln w="9525" algn="ctr">
            <a:noFill/>
            <a:miter lim="800000"/>
            <a:headEnd/>
            <a:tailEnd/>
          </a:ln>
        </p:spPr>
        <p:txBody>
          <a:bodyPr>
            <a:spAutoFit/>
          </a:bodyPr>
          <a:lstStyle/>
          <a:p>
            <a:pPr>
              <a:spcBef>
                <a:spcPct val="20000"/>
              </a:spcBef>
            </a:pPr>
            <a:r>
              <a:rPr lang="en-US" sz="2000" b="1" dirty="0">
                <a:solidFill>
                  <a:srgbClr val="336699"/>
                </a:solidFill>
                <a:latin typeface="Tahoma" pitchFamily="34" charset="0"/>
              </a:rPr>
              <a:t>+</a:t>
            </a:r>
          </a:p>
        </p:txBody>
      </p:sp>
      <p:sp>
        <p:nvSpPr>
          <p:cNvPr id="96268" name="Text Box 20"/>
          <p:cNvSpPr txBox="1">
            <a:spLocks noChangeArrowheads="1"/>
          </p:cNvSpPr>
          <p:nvPr/>
        </p:nvSpPr>
        <p:spPr bwMode="auto">
          <a:xfrm>
            <a:off x="3429000" y="4251325"/>
            <a:ext cx="762000" cy="396875"/>
          </a:xfrm>
          <a:prstGeom prst="rect">
            <a:avLst/>
          </a:prstGeom>
          <a:noFill/>
          <a:ln w="9525" algn="ctr">
            <a:noFill/>
            <a:miter lim="800000"/>
            <a:headEnd/>
            <a:tailEnd/>
          </a:ln>
        </p:spPr>
        <p:txBody>
          <a:bodyPr>
            <a:spAutoFit/>
          </a:bodyPr>
          <a:lstStyle/>
          <a:p>
            <a:pPr>
              <a:spcBef>
                <a:spcPct val="20000"/>
              </a:spcBef>
            </a:pPr>
            <a:r>
              <a:rPr lang="en-US" sz="2000" b="1" dirty="0">
                <a:solidFill>
                  <a:srgbClr val="336699"/>
                </a:solidFill>
                <a:latin typeface="Tahoma" pitchFamily="34" charset="0"/>
              </a:rPr>
              <a:t>+</a:t>
            </a:r>
          </a:p>
        </p:txBody>
      </p:sp>
      <p:pic>
        <p:nvPicPr>
          <p:cNvPr id="96269" name="Picture 21" descr="MPj04312730000[1]"/>
          <p:cNvPicPr>
            <a:picLocks noChangeAspect="1" noChangeArrowheads="1"/>
          </p:cNvPicPr>
          <p:nvPr/>
        </p:nvPicPr>
        <p:blipFill>
          <a:blip r:embed="rId6" cstate="print"/>
          <a:srcRect l="39394"/>
          <a:stretch>
            <a:fillRect/>
          </a:stretch>
        </p:blipFill>
        <p:spPr bwMode="auto">
          <a:xfrm>
            <a:off x="7866063" y="4314825"/>
            <a:ext cx="1201737" cy="2009775"/>
          </a:xfrm>
          <a:prstGeom prst="rect">
            <a:avLst/>
          </a:prstGeom>
          <a:noFill/>
          <a:ln w="9525">
            <a:noFill/>
            <a:miter lim="800000"/>
            <a:headEnd/>
            <a:tailEnd/>
          </a:ln>
        </p:spPr>
      </p:pic>
      <p:pic>
        <p:nvPicPr>
          <p:cNvPr id="96270" name="Picture 22"/>
          <p:cNvPicPr>
            <a:picLocks noChangeAspect="1" noChangeArrowheads="1"/>
          </p:cNvPicPr>
          <p:nvPr/>
        </p:nvPicPr>
        <p:blipFill>
          <a:blip r:embed="rId7" cstate="print"/>
          <a:srcRect/>
          <a:stretch>
            <a:fillRect/>
          </a:stretch>
        </p:blipFill>
        <p:spPr bwMode="auto">
          <a:xfrm>
            <a:off x="5605463" y="4343400"/>
            <a:ext cx="2193925"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5"/>
          <p:cNvSpPr>
            <a:spLocks noGrp="1"/>
          </p:cNvSpPr>
          <p:nvPr>
            <p:ph type="sldNum" sz="quarter" idx="12"/>
          </p:nvPr>
        </p:nvSpPr>
        <p:spPr>
          <a:noFill/>
        </p:spPr>
        <p:txBody>
          <a:bodyPr/>
          <a:lstStyle/>
          <a:p>
            <a:fld id="{6B794492-FB24-4A73-923B-67A6AC06DE6E}" type="slidenum">
              <a:rPr lang="en-US" smtClean="0">
                <a:latin typeface="Arial" charset="0"/>
              </a:rPr>
              <a:pPr/>
              <a:t>33</a:t>
            </a:fld>
            <a:endParaRPr lang="en-US" dirty="0" smtClean="0">
              <a:latin typeface="Arial" charset="0"/>
            </a:endParaRPr>
          </a:p>
        </p:txBody>
      </p:sp>
      <p:sp>
        <p:nvSpPr>
          <p:cNvPr id="102402" name="Rectangle 2"/>
          <p:cNvSpPr>
            <a:spLocks noGrp="1" noChangeArrowheads="1"/>
          </p:cNvSpPr>
          <p:nvPr>
            <p:ph type="title"/>
          </p:nvPr>
        </p:nvSpPr>
        <p:spPr/>
        <p:txBody>
          <a:bodyPr/>
          <a:lstStyle/>
          <a:p>
            <a:pPr eaLnBrk="1" hangingPunct="1"/>
            <a:r>
              <a:rPr lang="en-US" dirty="0" smtClean="0"/>
              <a:t>Image Transference</a:t>
            </a:r>
          </a:p>
        </p:txBody>
      </p:sp>
      <p:sp>
        <p:nvSpPr>
          <p:cNvPr id="102403" name="Rectangle 3"/>
          <p:cNvSpPr>
            <a:spLocks noGrp="1" noChangeArrowheads="1"/>
          </p:cNvSpPr>
          <p:nvPr>
            <p:ph type="body" idx="1"/>
          </p:nvPr>
        </p:nvSpPr>
        <p:spPr/>
        <p:txBody>
          <a:bodyPr/>
          <a:lstStyle/>
          <a:p>
            <a:pPr eaLnBrk="1" hangingPunct="1">
              <a:spcAft>
                <a:spcPct val="50000"/>
              </a:spcAft>
              <a:buFontTx/>
              <a:buNone/>
            </a:pPr>
            <a:r>
              <a:rPr lang="en-US" b="1" dirty="0" smtClean="0">
                <a:solidFill>
                  <a:srgbClr val="336699"/>
                </a:solidFill>
              </a:rPr>
              <a:t>What is Image Transference?</a:t>
            </a:r>
            <a:endParaRPr lang="en-US" dirty="0" smtClean="0"/>
          </a:p>
          <a:p>
            <a:pPr eaLnBrk="1" hangingPunct="1">
              <a:spcAft>
                <a:spcPct val="50000"/>
              </a:spcAft>
            </a:pPr>
            <a:r>
              <a:rPr lang="en-US" dirty="0" smtClean="0"/>
              <a:t>When people start developing a perception of who you are, an image is formed from one person, and is transferred from one person to another person and/or to a group of people</a:t>
            </a:r>
          </a:p>
          <a:p>
            <a:pPr eaLnBrk="1" hangingPunct="1">
              <a:spcAft>
                <a:spcPct val="50000"/>
              </a:spcAft>
            </a:pPr>
            <a:r>
              <a:rPr lang="en-US" dirty="0" smtClean="0"/>
              <a:t>There are different types of image transference that involve groups including:</a:t>
            </a:r>
          </a:p>
          <a:p>
            <a:pPr lvl="1" eaLnBrk="1" hangingPunct="1">
              <a:spcAft>
                <a:spcPct val="50000"/>
              </a:spcAft>
            </a:pPr>
            <a:r>
              <a:rPr lang="en-US" dirty="0" smtClean="0"/>
              <a:t>Emissary</a:t>
            </a:r>
          </a:p>
          <a:p>
            <a:pPr lvl="1" eaLnBrk="1" hangingPunct="1">
              <a:spcAft>
                <a:spcPct val="50000"/>
              </a:spcAft>
            </a:pPr>
            <a:r>
              <a:rPr lang="en-US" dirty="0" smtClean="0"/>
              <a:t>Clicks vs. Teams</a:t>
            </a:r>
          </a:p>
        </p:txBody>
      </p:sp>
      <p:sp>
        <p:nvSpPr>
          <p:cNvPr id="102404" name="Rectangle 4"/>
          <p:cNvSpPr>
            <a:spLocks noChangeArrowheads="1"/>
          </p:cNvSpPr>
          <p:nvPr/>
        </p:nvSpPr>
        <p:spPr bwMode="auto">
          <a:xfrm>
            <a:off x="4724400" y="2009775"/>
            <a:ext cx="4038600" cy="4267200"/>
          </a:xfrm>
          <a:prstGeom prst="rect">
            <a:avLst/>
          </a:prstGeom>
          <a:noFill/>
          <a:ln w="9525">
            <a:noFill/>
            <a:miter lim="800000"/>
            <a:headEnd/>
            <a:tailEnd/>
          </a:ln>
        </p:spPr>
        <p:txBody>
          <a:bodyPr/>
          <a:lstStyle/>
          <a:p>
            <a:pPr marL="342900" indent="-342900">
              <a:spcBef>
                <a:spcPct val="20000"/>
              </a:spcBef>
              <a:spcAft>
                <a:spcPct val="50000"/>
              </a:spcAft>
            </a:pPr>
            <a:endParaRPr lang="en-US" sz="2600" dirty="0">
              <a:solidFill>
                <a:schemeClr val="tx2"/>
              </a:solidFill>
              <a:latin typeface="Tahoma" pitchFamily="34" charset="0"/>
            </a:endParaRPr>
          </a:p>
          <a:p>
            <a:pPr marL="342900" indent="-342900">
              <a:spcBef>
                <a:spcPct val="20000"/>
              </a:spcBef>
              <a:spcAft>
                <a:spcPct val="50000"/>
              </a:spcAft>
            </a:pPr>
            <a:endParaRPr lang="en-US" sz="2600" dirty="0">
              <a:solidFill>
                <a:schemeClr val="tx2"/>
              </a:solidFill>
              <a:latin typeface="Tahoma" pitchFamily="34" charset="0"/>
            </a:endParaRPr>
          </a:p>
          <a:p>
            <a:pPr marL="342900" indent="-342900">
              <a:spcBef>
                <a:spcPct val="20000"/>
              </a:spcBef>
              <a:spcAft>
                <a:spcPct val="50000"/>
              </a:spcAft>
            </a:pPr>
            <a:endParaRPr lang="en-US" sz="2600" dirty="0">
              <a:solidFill>
                <a:schemeClr val="tx2"/>
              </a:solidFill>
              <a:latin typeface="Tahoma" pitchFamily="34" charset="0"/>
            </a:endParaRPr>
          </a:p>
          <a:p>
            <a:pPr marL="342900" indent="-342900">
              <a:spcBef>
                <a:spcPct val="20000"/>
              </a:spcBef>
              <a:spcAft>
                <a:spcPct val="50000"/>
              </a:spcAft>
            </a:pPr>
            <a:endParaRPr lang="en-US" sz="2600" dirty="0">
              <a:solidFill>
                <a:schemeClr val="tx2"/>
              </a:solidFill>
              <a:latin typeface="Tahoma" pitchFamily="34" charset="0"/>
            </a:endParaRPr>
          </a:p>
          <a:p>
            <a:pPr marL="342900" indent="-342900">
              <a:spcBef>
                <a:spcPct val="20000"/>
              </a:spcBef>
              <a:spcAft>
                <a:spcPct val="50000"/>
              </a:spcAft>
            </a:pPr>
            <a:endParaRPr lang="en-US" sz="2600" dirty="0">
              <a:solidFill>
                <a:schemeClr val="tx2"/>
              </a:solidFill>
              <a:latin typeface="Tahoma" pitchFamily="34" charset="0"/>
            </a:endParaRPr>
          </a:p>
          <a:p>
            <a:pPr marL="742950" lvl="1" indent="-285750">
              <a:spcBef>
                <a:spcPct val="20000"/>
              </a:spcBef>
              <a:spcAft>
                <a:spcPct val="50000"/>
              </a:spcAft>
              <a:buClr>
                <a:schemeClr val="accent2"/>
              </a:buClr>
              <a:buFont typeface="Wingdings" pitchFamily="2" charset="2"/>
              <a:buBlip>
                <a:blip r:embed="rId3"/>
              </a:buBlip>
            </a:pPr>
            <a:r>
              <a:rPr lang="en-US" sz="2300" dirty="0">
                <a:solidFill>
                  <a:schemeClr val="tx2"/>
                </a:solidFill>
                <a:latin typeface="Tahoma" pitchFamily="34" charset="0"/>
              </a:rPr>
              <a:t>New Manager </a:t>
            </a:r>
          </a:p>
          <a:p>
            <a:pPr marL="742950" lvl="1" indent="-285750">
              <a:spcBef>
                <a:spcPct val="20000"/>
              </a:spcBef>
              <a:spcAft>
                <a:spcPct val="50000"/>
              </a:spcAft>
              <a:buClr>
                <a:schemeClr val="accent2"/>
              </a:buClr>
              <a:buFont typeface="Wingdings" pitchFamily="2" charset="2"/>
              <a:buBlip>
                <a:blip r:embed="rId3"/>
              </a:buBlip>
            </a:pPr>
            <a:r>
              <a:rPr lang="en-US" sz="2300" dirty="0">
                <a:solidFill>
                  <a:schemeClr val="tx2"/>
                </a:solidFill>
                <a:latin typeface="Tahoma" pitchFamily="34" charset="0"/>
              </a:rPr>
              <a:t>Old Manager</a:t>
            </a:r>
          </a:p>
          <a:p>
            <a:pPr marL="742950" lvl="1" indent="-285750">
              <a:spcBef>
                <a:spcPct val="20000"/>
              </a:spcBef>
              <a:spcAft>
                <a:spcPct val="50000"/>
              </a:spcAft>
              <a:buClr>
                <a:schemeClr val="accent2"/>
              </a:buClr>
              <a:buFont typeface="Wingdings" pitchFamily="2" charset="2"/>
              <a:buBlip>
                <a:blip r:embed="rId3"/>
              </a:buBlip>
            </a:pPr>
            <a:endParaRPr lang="en-US" sz="2300" dirty="0">
              <a:solidFill>
                <a:schemeClr val="tx2"/>
              </a:solidFill>
              <a:latin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5"/>
          <p:cNvSpPr>
            <a:spLocks noGrp="1"/>
          </p:cNvSpPr>
          <p:nvPr>
            <p:ph type="sldNum" sz="quarter" idx="12"/>
          </p:nvPr>
        </p:nvSpPr>
        <p:spPr>
          <a:noFill/>
        </p:spPr>
        <p:txBody>
          <a:bodyPr/>
          <a:lstStyle/>
          <a:p>
            <a:fld id="{269362DB-3136-4B50-AC5C-02B7BEAEE00A}" type="slidenum">
              <a:rPr lang="en-US" smtClean="0">
                <a:latin typeface="Arial" charset="0"/>
              </a:rPr>
              <a:pPr/>
              <a:t>34</a:t>
            </a:fld>
            <a:endParaRPr lang="en-US" dirty="0" smtClean="0">
              <a:latin typeface="Arial" charset="0"/>
            </a:endParaRPr>
          </a:p>
        </p:txBody>
      </p:sp>
      <p:sp>
        <p:nvSpPr>
          <p:cNvPr id="104450" name="Rectangle 2"/>
          <p:cNvSpPr>
            <a:spLocks noGrp="1" noChangeArrowheads="1"/>
          </p:cNvSpPr>
          <p:nvPr>
            <p:ph type="title"/>
          </p:nvPr>
        </p:nvSpPr>
        <p:spPr/>
        <p:txBody>
          <a:bodyPr/>
          <a:lstStyle/>
          <a:p>
            <a:pPr eaLnBrk="1" hangingPunct="1"/>
            <a:r>
              <a:rPr lang="en-US" dirty="0" smtClean="0"/>
              <a:t>Emissary Transference</a:t>
            </a:r>
          </a:p>
        </p:txBody>
      </p:sp>
      <p:sp>
        <p:nvSpPr>
          <p:cNvPr id="104451" name="Rectangle 3"/>
          <p:cNvSpPr>
            <a:spLocks noGrp="1" noChangeArrowheads="1"/>
          </p:cNvSpPr>
          <p:nvPr>
            <p:ph type="body" idx="1"/>
          </p:nvPr>
        </p:nvSpPr>
        <p:spPr>
          <a:xfrm>
            <a:off x="6248400" y="1676400"/>
            <a:ext cx="2474913" cy="3671888"/>
          </a:xfrm>
        </p:spPr>
        <p:txBody>
          <a:bodyPr/>
          <a:lstStyle/>
          <a:p>
            <a:pPr eaLnBrk="1" hangingPunct="1">
              <a:lnSpc>
                <a:spcPct val="80000"/>
              </a:lnSpc>
              <a:spcAft>
                <a:spcPct val="20000"/>
              </a:spcAft>
              <a:buFontTx/>
              <a:buNone/>
            </a:pPr>
            <a:r>
              <a:rPr lang="en-US" sz="2000" b="1" u="sng" dirty="0" smtClean="0">
                <a:solidFill>
                  <a:srgbClr val="336699"/>
                </a:solidFill>
              </a:rPr>
              <a:t>Characteristics</a:t>
            </a:r>
            <a:endParaRPr lang="en-US" sz="2000" b="1" u="sng" dirty="0" smtClean="0"/>
          </a:p>
          <a:p>
            <a:pPr eaLnBrk="1" hangingPunct="1">
              <a:lnSpc>
                <a:spcPct val="80000"/>
              </a:lnSpc>
              <a:spcAft>
                <a:spcPct val="20000"/>
              </a:spcAft>
            </a:pPr>
            <a:r>
              <a:rPr lang="en-US" sz="2000" dirty="0" smtClean="0"/>
              <a:t>A senior manager appoints/inherits a surrogate who tends to be very a critical parent</a:t>
            </a:r>
          </a:p>
          <a:p>
            <a:pPr eaLnBrk="1" hangingPunct="1">
              <a:lnSpc>
                <a:spcPct val="80000"/>
              </a:lnSpc>
              <a:spcAft>
                <a:spcPct val="20000"/>
              </a:spcAft>
            </a:pPr>
            <a:r>
              <a:rPr lang="en-US" sz="2000" dirty="0" smtClean="0"/>
              <a:t>The surrogate has terrible communication skills</a:t>
            </a:r>
          </a:p>
          <a:p>
            <a:pPr eaLnBrk="1" hangingPunct="1">
              <a:lnSpc>
                <a:spcPct val="80000"/>
              </a:lnSpc>
              <a:spcAft>
                <a:spcPct val="20000"/>
              </a:spcAft>
            </a:pPr>
            <a:r>
              <a:rPr lang="en-US" sz="2000" dirty="0" smtClean="0"/>
              <a:t>The image of the senior manager is hurt by transference as this is the person staff see and work with the most</a:t>
            </a:r>
          </a:p>
        </p:txBody>
      </p:sp>
      <p:grpSp>
        <p:nvGrpSpPr>
          <p:cNvPr id="144388" name="Group 4"/>
          <p:cNvGrpSpPr>
            <a:grpSpLocks/>
          </p:cNvGrpSpPr>
          <p:nvPr/>
        </p:nvGrpSpPr>
        <p:grpSpPr bwMode="auto">
          <a:xfrm>
            <a:off x="838200" y="1962150"/>
            <a:ext cx="5486400" cy="3143250"/>
            <a:chOff x="144" y="912"/>
            <a:chExt cx="3456" cy="1980"/>
          </a:xfrm>
        </p:grpSpPr>
        <p:pic>
          <p:nvPicPr>
            <p:cNvPr id="104453" name="Picture 5" descr="MPj04331510000[1]"/>
            <p:cNvPicPr>
              <a:picLocks noChangeAspect="1" noChangeArrowheads="1"/>
            </p:cNvPicPr>
            <p:nvPr/>
          </p:nvPicPr>
          <p:blipFill>
            <a:blip r:embed="rId3" cstate="print"/>
            <a:srcRect/>
            <a:stretch>
              <a:fillRect/>
            </a:stretch>
          </p:blipFill>
          <p:spPr bwMode="auto">
            <a:xfrm>
              <a:off x="144" y="912"/>
              <a:ext cx="2352" cy="1568"/>
            </a:xfrm>
            <a:prstGeom prst="rect">
              <a:avLst/>
            </a:prstGeom>
            <a:noFill/>
            <a:ln w="9525">
              <a:noFill/>
              <a:miter lim="800000"/>
              <a:headEnd/>
              <a:tailEnd/>
            </a:ln>
          </p:spPr>
        </p:pic>
        <p:sp>
          <p:nvSpPr>
            <p:cNvPr id="104454" name="Rectangle 6"/>
            <p:cNvSpPr>
              <a:spLocks noChangeArrowheads="1"/>
            </p:cNvSpPr>
            <p:nvPr/>
          </p:nvSpPr>
          <p:spPr bwMode="auto">
            <a:xfrm>
              <a:off x="2525" y="1294"/>
              <a:ext cx="1075" cy="1598"/>
            </a:xfrm>
            <a:prstGeom prst="rect">
              <a:avLst/>
            </a:prstGeom>
            <a:noFill/>
            <a:ln w="9525">
              <a:noFill/>
              <a:miter lim="800000"/>
              <a:headEnd/>
              <a:tailEnd/>
            </a:ln>
          </p:spPr>
          <p:txBody>
            <a:bodyPr>
              <a:spAutoFit/>
            </a:bodyPr>
            <a:lstStyle/>
            <a:p>
              <a:pPr algn="ctr" eaLnBrk="0" hangingPunct="0"/>
              <a:r>
                <a:rPr lang="en-US" sz="1600" b="1" dirty="0">
                  <a:latin typeface="Verdana" pitchFamily="34" charset="0"/>
                </a:rPr>
                <a:t>“We just can’t work with Jim, what were they thinking when they hired him”? (Remember PW, RC and KK)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4388"/>
                                        </p:tgtEl>
                                      </p:cBhvr>
                                    </p:animEffect>
                                    <p:set>
                                      <p:cBhvr>
                                        <p:cTn id="7" dur="1" fill="hold">
                                          <p:stCondLst>
                                            <p:cond delay="1999"/>
                                          </p:stCondLst>
                                        </p:cTn>
                                        <p:tgtEl>
                                          <p:spTgt spid="144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5"/>
          <p:cNvSpPr>
            <a:spLocks noGrp="1"/>
          </p:cNvSpPr>
          <p:nvPr>
            <p:ph type="sldNum" sz="quarter" idx="12"/>
          </p:nvPr>
        </p:nvSpPr>
        <p:spPr>
          <a:noFill/>
        </p:spPr>
        <p:txBody>
          <a:bodyPr/>
          <a:lstStyle/>
          <a:p>
            <a:fld id="{DAE85860-281B-4703-BC7D-382C368AF332}" type="slidenum">
              <a:rPr lang="en-US" smtClean="0">
                <a:latin typeface="Arial" charset="0"/>
              </a:rPr>
              <a:pPr/>
              <a:t>35</a:t>
            </a:fld>
            <a:endParaRPr lang="en-US" dirty="0" smtClean="0">
              <a:latin typeface="Arial" charset="0"/>
            </a:endParaRPr>
          </a:p>
        </p:txBody>
      </p:sp>
      <p:sp>
        <p:nvSpPr>
          <p:cNvPr id="106498" name="Rectangle 2"/>
          <p:cNvSpPr>
            <a:spLocks noGrp="1" noChangeArrowheads="1"/>
          </p:cNvSpPr>
          <p:nvPr>
            <p:ph type="title"/>
          </p:nvPr>
        </p:nvSpPr>
        <p:spPr/>
        <p:txBody>
          <a:bodyPr/>
          <a:lstStyle/>
          <a:p>
            <a:pPr eaLnBrk="1" hangingPunct="1"/>
            <a:r>
              <a:rPr lang="en-US" dirty="0" smtClean="0"/>
              <a:t>New Manager Transference</a:t>
            </a:r>
          </a:p>
        </p:txBody>
      </p:sp>
      <p:sp>
        <p:nvSpPr>
          <p:cNvPr id="106499" name="Rectangle 3"/>
          <p:cNvSpPr>
            <a:spLocks noGrp="1" noChangeArrowheads="1"/>
          </p:cNvSpPr>
          <p:nvPr>
            <p:ph type="body" idx="1"/>
          </p:nvPr>
        </p:nvSpPr>
        <p:spPr>
          <a:xfrm>
            <a:off x="6248400" y="1738313"/>
            <a:ext cx="2474913" cy="3671887"/>
          </a:xfrm>
        </p:spPr>
        <p:txBody>
          <a:bodyPr/>
          <a:lstStyle/>
          <a:p>
            <a:pPr eaLnBrk="1" hangingPunct="1">
              <a:lnSpc>
                <a:spcPct val="80000"/>
              </a:lnSpc>
              <a:spcAft>
                <a:spcPct val="20000"/>
              </a:spcAft>
              <a:buFontTx/>
              <a:buNone/>
            </a:pPr>
            <a:r>
              <a:rPr lang="en-US" sz="2000" b="1" u="sng" dirty="0" smtClean="0">
                <a:solidFill>
                  <a:srgbClr val="336699"/>
                </a:solidFill>
              </a:rPr>
              <a:t>Characteristics</a:t>
            </a:r>
            <a:endParaRPr lang="en-US" sz="2000" b="1" u="sng" dirty="0" smtClean="0"/>
          </a:p>
          <a:p>
            <a:pPr eaLnBrk="1" hangingPunct="1">
              <a:lnSpc>
                <a:spcPct val="80000"/>
              </a:lnSpc>
              <a:spcAft>
                <a:spcPct val="20000"/>
              </a:spcAft>
            </a:pPr>
            <a:r>
              <a:rPr lang="en-US" sz="1800" dirty="0" smtClean="0"/>
              <a:t>A new manager is appointed  and his predecessor is beloved by several members of the existing team</a:t>
            </a:r>
          </a:p>
          <a:p>
            <a:pPr eaLnBrk="1" hangingPunct="1">
              <a:lnSpc>
                <a:spcPct val="80000"/>
              </a:lnSpc>
              <a:spcAft>
                <a:spcPct val="20000"/>
              </a:spcAft>
            </a:pPr>
            <a:r>
              <a:rPr lang="en-US" sz="1800" dirty="0" smtClean="0"/>
              <a:t>They are unhappy with the selection and cannot understand why management made a change</a:t>
            </a:r>
          </a:p>
          <a:p>
            <a:pPr eaLnBrk="1" hangingPunct="1">
              <a:lnSpc>
                <a:spcPct val="80000"/>
              </a:lnSpc>
              <a:spcAft>
                <a:spcPct val="20000"/>
              </a:spcAft>
            </a:pPr>
            <a:r>
              <a:rPr lang="en-US" sz="1800" dirty="0" smtClean="0"/>
              <a:t>Staff are happy to hear negative views of the new manager from others to transfer to the rest of the team</a:t>
            </a:r>
          </a:p>
        </p:txBody>
      </p:sp>
      <p:grpSp>
        <p:nvGrpSpPr>
          <p:cNvPr id="148484" name="Group 4"/>
          <p:cNvGrpSpPr>
            <a:grpSpLocks/>
          </p:cNvGrpSpPr>
          <p:nvPr/>
        </p:nvGrpSpPr>
        <p:grpSpPr bwMode="auto">
          <a:xfrm>
            <a:off x="838200" y="2130425"/>
            <a:ext cx="5486400" cy="2898775"/>
            <a:chOff x="144" y="912"/>
            <a:chExt cx="3456" cy="1826"/>
          </a:xfrm>
        </p:grpSpPr>
        <p:pic>
          <p:nvPicPr>
            <p:cNvPr id="106501" name="Picture 5" descr="MPj04331510000[1]"/>
            <p:cNvPicPr>
              <a:picLocks noChangeAspect="1" noChangeArrowheads="1"/>
            </p:cNvPicPr>
            <p:nvPr/>
          </p:nvPicPr>
          <p:blipFill>
            <a:blip r:embed="rId3" cstate="print"/>
            <a:srcRect/>
            <a:stretch>
              <a:fillRect/>
            </a:stretch>
          </p:blipFill>
          <p:spPr bwMode="auto">
            <a:xfrm>
              <a:off x="144" y="912"/>
              <a:ext cx="2352" cy="1568"/>
            </a:xfrm>
            <a:prstGeom prst="rect">
              <a:avLst/>
            </a:prstGeom>
            <a:noFill/>
            <a:ln w="9525">
              <a:noFill/>
              <a:miter lim="800000"/>
              <a:headEnd/>
              <a:tailEnd/>
            </a:ln>
          </p:spPr>
        </p:pic>
        <p:sp>
          <p:nvSpPr>
            <p:cNvPr id="106502" name="Rectangle 6"/>
            <p:cNvSpPr>
              <a:spLocks noChangeArrowheads="1"/>
            </p:cNvSpPr>
            <p:nvPr/>
          </p:nvSpPr>
          <p:spPr bwMode="auto">
            <a:xfrm>
              <a:off x="2525" y="1294"/>
              <a:ext cx="1075" cy="1444"/>
            </a:xfrm>
            <a:prstGeom prst="rect">
              <a:avLst/>
            </a:prstGeom>
            <a:noFill/>
            <a:ln w="9525">
              <a:noFill/>
              <a:miter lim="800000"/>
              <a:headEnd/>
              <a:tailEnd/>
            </a:ln>
          </p:spPr>
          <p:txBody>
            <a:bodyPr>
              <a:spAutoFit/>
            </a:bodyPr>
            <a:lstStyle/>
            <a:p>
              <a:pPr algn="ctr" eaLnBrk="0" hangingPunct="0"/>
              <a:r>
                <a:rPr lang="en-US" sz="1600" b="1" dirty="0">
                  <a:latin typeface="Verdana" pitchFamily="34" charset="0"/>
                </a:rPr>
                <a:t>“Why couldn’t they see that everything was fine as it was, how can management be so stupid”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8484"/>
                                        </p:tgtEl>
                                      </p:cBhvr>
                                    </p:animEffect>
                                    <p:set>
                                      <p:cBhvr>
                                        <p:cTn id="7" dur="1" fill="hold">
                                          <p:stCondLst>
                                            <p:cond delay="1999"/>
                                          </p:stCondLst>
                                        </p:cTn>
                                        <p:tgtEl>
                                          <p:spTgt spid="148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5"/>
          <p:cNvSpPr>
            <a:spLocks noGrp="1"/>
          </p:cNvSpPr>
          <p:nvPr>
            <p:ph type="sldNum" sz="quarter" idx="12"/>
          </p:nvPr>
        </p:nvSpPr>
        <p:spPr>
          <a:noFill/>
        </p:spPr>
        <p:txBody>
          <a:bodyPr/>
          <a:lstStyle/>
          <a:p>
            <a:fld id="{30464D70-AD5B-4BE5-9CAF-43EA61B2D3CE}" type="slidenum">
              <a:rPr lang="en-US" smtClean="0">
                <a:latin typeface="Arial" charset="0"/>
              </a:rPr>
              <a:pPr/>
              <a:t>36</a:t>
            </a:fld>
            <a:endParaRPr lang="en-US" dirty="0" smtClean="0">
              <a:latin typeface="Arial" charset="0"/>
            </a:endParaRPr>
          </a:p>
        </p:txBody>
      </p:sp>
      <p:sp>
        <p:nvSpPr>
          <p:cNvPr id="108546" name="Rectangle 2"/>
          <p:cNvSpPr>
            <a:spLocks noGrp="1" noChangeArrowheads="1"/>
          </p:cNvSpPr>
          <p:nvPr>
            <p:ph type="title"/>
          </p:nvPr>
        </p:nvSpPr>
        <p:spPr/>
        <p:txBody>
          <a:bodyPr/>
          <a:lstStyle/>
          <a:p>
            <a:pPr eaLnBrk="1" hangingPunct="1"/>
            <a:r>
              <a:rPr lang="en-US" dirty="0" smtClean="0"/>
              <a:t>Old Manager Transference</a:t>
            </a:r>
          </a:p>
        </p:txBody>
      </p:sp>
      <p:sp>
        <p:nvSpPr>
          <p:cNvPr id="108547" name="Rectangle 3"/>
          <p:cNvSpPr>
            <a:spLocks noGrp="1" noChangeArrowheads="1"/>
          </p:cNvSpPr>
          <p:nvPr>
            <p:ph type="body" idx="1"/>
          </p:nvPr>
        </p:nvSpPr>
        <p:spPr>
          <a:xfrm>
            <a:off x="6248400" y="1676400"/>
            <a:ext cx="2474913" cy="3671888"/>
          </a:xfrm>
        </p:spPr>
        <p:txBody>
          <a:bodyPr/>
          <a:lstStyle/>
          <a:p>
            <a:pPr eaLnBrk="1" hangingPunct="1">
              <a:lnSpc>
                <a:spcPct val="80000"/>
              </a:lnSpc>
              <a:spcAft>
                <a:spcPct val="20000"/>
              </a:spcAft>
              <a:buFontTx/>
              <a:buNone/>
            </a:pPr>
            <a:r>
              <a:rPr lang="en-US" sz="2000" b="1" u="sng" dirty="0" smtClean="0">
                <a:solidFill>
                  <a:srgbClr val="336699"/>
                </a:solidFill>
              </a:rPr>
              <a:t>Characteristics</a:t>
            </a:r>
            <a:endParaRPr lang="en-US" sz="2000" b="1" u="sng" dirty="0" smtClean="0"/>
          </a:p>
          <a:p>
            <a:pPr eaLnBrk="1" hangingPunct="1">
              <a:lnSpc>
                <a:spcPct val="80000"/>
              </a:lnSpc>
              <a:spcAft>
                <a:spcPct val="20000"/>
              </a:spcAft>
            </a:pPr>
            <a:r>
              <a:rPr lang="en-US" sz="2000" dirty="0" smtClean="0"/>
              <a:t>A new manager is appointed to a new position, but has various strong I’m OK, Your OK, relationships with people in his old work group</a:t>
            </a:r>
          </a:p>
          <a:p>
            <a:pPr eaLnBrk="1" hangingPunct="1">
              <a:lnSpc>
                <a:spcPct val="80000"/>
              </a:lnSpc>
              <a:spcAft>
                <a:spcPct val="20000"/>
              </a:spcAft>
            </a:pPr>
            <a:r>
              <a:rPr lang="en-US" sz="2000" dirty="0" smtClean="0"/>
              <a:t>The new manager starts intimidating staff in his new work group to nudge them out. </a:t>
            </a:r>
          </a:p>
        </p:txBody>
      </p:sp>
      <p:grpSp>
        <p:nvGrpSpPr>
          <p:cNvPr id="150532" name="Group 4"/>
          <p:cNvGrpSpPr>
            <a:grpSpLocks/>
          </p:cNvGrpSpPr>
          <p:nvPr/>
        </p:nvGrpSpPr>
        <p:grpSpPr bwMode="auto">
          <a:xfrm>
            <a:off x="838200" y="1962150"/>
            <a:ext cx="5486400" cy="3143250"/>
            <a:chOff x="144" y="912"/>
            <a:chExt cx="3456" cy="1980"/>
          </a:xfrm>
        </p:grpSpPr>
        <p:pic>
          <p:nvPicPr>
            <p:cNvPr id="108549" name="Picture 5" descr="MPj04331510000[1]"/>
            <p:cNvPicPr>
              <a:picLocks noChangeAspect="1" noChangeArrowheads="1"/>
            </p:cNvPicPr>
            <p:nvPr/>
          </p:nvPicPr>
          <p:blipFill>
            <a:blip r:embed="rId3" cstate="print"/>
            <a:srcRect/>
            <a:stretch>
              <a:fillRect/>
            </a:stretch>
          </p:blipFill>
          <p:spPr bwMode="auto">
            <a:xfrm>
              <a:off x="144" y="912"/>
              <a:ext cx="2352" cy="1568"/>
            </a:xfrm>
            <a:prstGeom prst="rect">
              <a:avLst/>
            </a:prstGeom>
            <a:noFill/>
            <a:ln w="9525">
              <a:noFill/>
              <a:miter lim="800000"/>
              <a:headEnd/>
              <a:tailEnd/>
            </a:ln>
          </p:spPr>
        </p:pic>
        <p:sp>
          <p:nvSpPr>
            <p:cNvPr id="108550" name="Rectangle 6"/>
            <p:cNvSpPr>
              <a:spLocks noChangeArrowheads="1"/>
            </p:cNvSpPr>
            <p:nvPr/>
          </p:nvSpPr>
          <p:spPr bwMode="auto">
            <a:xfrm>
              <a:off x="2525" y="1294"/>
              <a:ext cx="1075" cy="1598"/>
            </a:xfrm>
            <a:prstGeom prst="rect">
              <a:avLst/>
            </a:prstGeom>
            <a:noFill/>
            <a:ln w="9525">
              <a:noFill/>
              <a:miter lim="800000"/>
              <a:headEnd/>
              <a:tailEnd/>
            </a:ln>
          </p:spPr>
          <p:txBody>
            <a:bodyPr>
              <a:spAutoFit/>
            </a:bodyPr>
            <a:lstStyle/>
            <a:p>
              <a:pPr algn="ctr" eaLnBrk="0" hangingPunct="0"/>
              <a:r>
                <a:rPr lang="en-US" sz="1600" b="1" dirty="0">
                  <a:latin typeface="Verdana" pitchFamily="34" charset="0"/>
                </a:rPr>
                <a:t>“If I just had Susan and Marie here, we could be so much more efficient, and who are these bums anyway”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50532"/>
                                        </p:tgtEl>
                                      </p:cBhvr>
                                    </p:animEffect>
                                    <p:set>
                                      <p:cBhvr>
                                        <p:cTn id="7" dur="1" fill="hold">
                                          <p:stCondLst>
                                            <p:cond delay="1999"/>
                                          </p:stCondLst>
                                        </p:cTn>
                                        <p:tgtEl>
                                          <p:spTgt spid="150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5"/>
          <p:cNvSpPr>
            <a:spLocks noGrp="1"/>
          </p:cNvSpPr>
          <p:nvPr>
            <p:ph type="sldNum" sz="quarter" idx="12"/>
          </p:nvPr>
        </p:nvSpPr>
        <p:spPr>
          <a:noFill/>
        </p:spPr>
        <p:txBody>
          <a:bodyPr/>
          <a:lstStyle/>
          <a:p>
            <a:fld id="{CABA21C9-3F7C-4ACB-9EF4-E6556E307F7D}" type="slidenum">
              <a:rPr lang="en-US" smtClean="0">
                <a:latin typeface="Arial" charset="0"/>
              </a:rPr>
              <a:pPr/>
              <a:t>37</a:t>
            </a:fld>
            <a:endParaRPr lang="en-US" dirty="0" smtClean="0">
              <a:latin typeface="Arial" charset="0"/>
            </a:endParaRPr>
          </a:p>
        </p:txBody>
      </p:sp>
      <p:sp>
        <p:nvSpPr>
          <p:cNvPr id="110594" name="Rectangle 2"/>
          <p:cNvSpPr>
            <a:spLocks noGrp="1" noChangeArrowheads="1"/>
          </p:cNvSpPr>
          <p:nvPr>
            <p:ph type="title"/>
          </p:nvPr>
        </p:nvSpPr>
        <p:spPr/>
        <p:txBody>
          <a:bodyPr/>
          <a:lstStyle/>
          <a:p>
            <a:pPr eaLnBrk="1" hangingPunct="1"/>
            <a:r>
              <a:rPr lang="en-US" dirty="0" smtClean="0"/>
              <a:t>Clicks vs. Team Transference</a:t>
            </a:r>
          </a:p>
        </p:txBody>
      </p:sp>
      <p:sp>
        <p:nvSpPr>
          <p:cNvPr id="110595" name="Rectangle 3"/>
          <p:cNvSpPr>
            <a:spLocks noGrp="1" noChangeArrowheads="1"/>
          </p:cNvSpPr>
          <p:nvPr>
            <p:ph type="body" idx="1"/>
          </p:nvPr>
        </p:nvSpPr>
        <p:spPr>
          <a:xfrm>
            <a:off x="6356350" y="2208213"/>
            <a:ext cx="2474913" cy="3671887"/>
          </a:xfrm>
        </p:spPr>
        <p:txBody>
          <a:bodyPr/>
          <a:lstStyle/>
          <a:p>
            <a:pPr eaLnBrk="1" hangingPunct="1">
              <a:lnSpc>
                <a:spcPct val="80000"/>
              </a:lnSpc>
              <a:spcAft>
                <a:spcPct val="20000"/>
              </a:spcAft>
              <a:buFontTx/>
              <a:buNone/>
            </a:pPr>
            <a:r>
              <a:rPr lang="en-US" sz="2000" b="1" u="sng" dirty="0" smtClean="0">
                <a:solidFill>
                  <a:srgbClr val="336699"/>
                </a:solidFill>
              </a:rPr>
              <a:t>Characteristics</a:t>
            </a:r>
            <a:endParaRPr lang="en-US" sz="2000" b="1" u="sng" dirty="0" smtClean="0"/>
          </a:p>
          <a:p>
            <a:pPr eaLnBrk="1" hangingPunct="1">
              <a:lnSpc>
                <a:spcPct val="80000"/>
              </a:lnSpc>
              <a:spcAft>
                <a:spcPct val="20000"/>
              </a:spcAft>
            </a:pPr>
            <a:r>
              <a:rPr lang="en-US" sz="2000" dirty="0" smtClean="0"/>
              <a:t>Manager trusts select people in the work group more than others</a:t>
            </a:r>
          </a:p>
          <a:p>
            <a:pPr eaLnBrk="1" hangingPunct="1">
              <a:lnSpc>
                <a:spcPct val="80000"/>
              </a:lnSpc>
              <a:spcAft>
                <a:spcPct val="20000"/>
              </a:spcAft>
            </a:pPr>
            <a:r>
              <a:rPr lang="en-US" sz="2000" dirty="0" smtClean="0"/>
              <a:t>Over time the manager tends to discount the opinions of those he doesn’t trust and puts them at arms length and doesn’t give them important assignments</a:t>
            </a:r>
          </a:p>
        </p:txBody>
      </p:sp>
      <p:grpSp>
        <p:nvGrpSpPr>
          <p:cNvPr id="152580" name="Group 4"/>
          <p:cNvGrpSpPr>
            <a:grpSpLocks/>
          </p:cNvGrpSpPr>
          <p:nvPr/>
        </p:nvGrpSpPr>
        <p:grpSpPr bwMode="auto">
          <a:xfrm>
            <a:off x="838200" y="1778000"/>
            <a:ext cx="5486400" cy="2489200"/>
            <a:chOff x="144" y="912"/>
            <a:chExt cx="3456" cy="1568"/>
          </a:xfrm>
        </p:grpSpPr>
        <p:pic>
          <p:nvPicPr>
            <p:cNvPr id="110600" name="Picture 5" descr="MPj04331510000[1]"/>
            <p:cNvPicPr>
              <a:picLocks noChangeAspect="1" noChangeArrowheads="1"/>
            </p:cNvPicPr>
            <p:nvPr/>
          </p:nvPicPr>
          <p:blipFill>
            <a:blip r:embed="rId3" cstate="print"/>
            <a:srcRect/>
            <a:stretch>
              <a:fillRect/>
            </a:stretch>
          </p:blipFill>
          <p:spPr bwMode="auto">
            <a:xfrm>
              <a:off x="144" y="912"/>
              <a:ext cx="2352" cy="1568"/>
            </a:xfrm>
            <a:prstGeom prst="rect">
              <a:avLst/>
            </a:prstGeom>
            <a:noFill/>
            <a:ln w="9525">
              <a:noFill/>
              <a:miter lim="800000"/>
              <a:headEnd/>
              <a:tailEnd/>
            </a:ln>
          </p:spPr>
        </p:pic>
        <p:sp>
          <p:nvSpPr>
            <p:cNvPr id="110601" name="Rectangle 6"/>
            <p:cNvSpPr>
              <a:spLocks noChangeArrowheads="1"/>
            </p:cNvSpPr>
            <p:nvPr/>
          </p:nvSpPr>
          <p:spPr bwMode="auto">
            <a:xfrm>
              <a:off x="2525" y="1294"/>
              <a:ext cx="1075" cy="982"/>
            </a:xfrm>
            <a:prstGeom prst="rect">
              <a:avLst/>
            </a:prstGeom>
            <a:noFill/>
            <a:ln w="9525">
              <a:noFill/>
              <a:miter lim="800000"/>
              <a:headEnd/>
              <a:tailEnd/>
            </a:ln>
          </p:spPr>
          <p:txBody>
            <a:bodyPr>
              <a:spAutoFit/>
            </a:bodyPr>
            <a:lstStyle/>
            <a:p>
              <a:pPr algn="ctr" eaLnBrk="0" hangingPunct="0"/>
              <a:r>
                <a:rPr lang="en-US" sz="1600" b="1" dirty="0">
                  <a:latin typeface="Verdana" pitchFamily="34" charset="0"/>
                </a:rPr>
                <a:t>“It so good to see how well we work together as a team isn’t it?”</a:t>
              </a:r>
            </a:p>
          </p:txBody>
        </p:sp>
      </p:grpSp>
      <p:grpSp>
        <p:nvGrpSpPr>
          <p:cNvPr id="152583" name="Group 7"/>
          <p:cNvGrpSpPr>
            <a:grpSpLocks/>
          </p:cNvGrpSpPr>
          <p:nvPr/>
        </p:nvGrpSpPr>
        <p:grpSpPr bwMode="auto">
          <a:xfrm>
            <a:off x="1905000" y="4572000"/>
            <a:ext cx="3733800" cy="1543050"/>
            <a:chOff x="1200" y="2880"/>
            <a:chExt cx="2352" cy="972"/>
          </a:xfrm>
        </p:grpSpPr>
        <p:pic>
          <p:nvPicPr>
            <p:cNvPr id="110598" name="Picture 8" descr="MPj04229650000[1]"/>
            <p:cNvPicPr>
              <a:picLocks noChangeAspect="1" noChangeArrowheads="1"/>
            </p:cNvPicPr>
            <p:nvPr/>
          </p:nvPicPr>
          <p:blipFill>
            <a:blip r:embed="rId4" cstate="print"/>
            <a:srcRect/>
            <a:stretch>
              <a:fillRect/>
            </a:stretch>
          </p:blipFill>
          <p:spPr bwMode="auto">
            <a:xfrm>
              <a:off x="2592" y="2880"/>
              <a:ext cx="960" cy="960"/>
            </a:xfrm>
            <a:prstGeom prst="rect">
              <a:avLst/>
            </a:prstGeom>
            <a:noFill/>
            <a:ln w="9525">
              <a:noFill/>
              <a:miter lim="800000"/>
              <a:headEnd/>
              <a:tailEnd/>
            </a:ln>
          </p:spPr>
        </p:pic>
        <p:sp>
          <p:nvSpPr>
            <p:cNvPr id="110599" name="Rectangle 9"/>
            <p:cNvSpPr>
              <a:spLocks noChangeArrowheads="1"/>
            </p:cNvSpPr>
            <p:nvPr/>
          </p:nvSpPr>
          <p:spPr bwMode="auto">
            <a:xfrm>
              <a:off x="1200" y="3024"/>
              <a:ext cx="1315" cy="828"/>
            </a:xfrm>
            <a:prstGeom prst="rect">
              <a:avLst/>
            </a:prstGeom>
            <a:noFill/>
            <a:ln w="9525">
              <a:noFill/>
              <a:miter lim="800000"/>
              <a:headEnd/>
              <a:tailEnd/>
            </a:ln>
          </p:spPr>
          <p:txBody>
            <a:bodyPr>
              <a:spAutoFit/>
            </a:bodyPr>
            <a:lstStyle/>
            <a:p>
              <a:pPr algn="ctr" eaLnBrk="0" hangingPunct="0"/>
              <a:r>
                <a:rPr lang="en-US" sz="1600" b="1" dirty="0">
                  <a:latin typeface="Verdana" pitchFamily="34" charset="0"/>
                </a:rPr>
                <a:t>“Can you believe those guys and their click – this is awful”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2583"/>
                                        </p:tgtEl>
                                        <p:attrNameLst>
                                          <p:attrName>style.visibility</p:attrName>
                                        </p:attrNameLst>
                                      </p:cBhvr>
                                      <p:to>
                                        <p:strVal val="visible"/>
                                      </p:to>
                                    </p:set>
                                    <p:animEffect transition="in" filter="fade">
                                      <p:cBhvr>
                                        <p:cTn id="7" dur="1000"/>
                                        <p:tgtEl>
                                          <p:spTgt spid="1525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52580"/>
                                        </p:tgtEl>
                                      </p:cBhvr>
                                    </p:animEffect>
                                    <p:set>
                                      <p:cBhvr>
                                        <p:cTn id="12" dur="1" fill="hold">
                                          <p:stCondLst>
                                            <p:cond delay="1999"/>
                                          </p:stCondLst>
                                        </p:cTn>
                                        <p:tgtEl>
                                          <p:spTgt spid="15258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0"/>
                                        <p:tgtEl>
                                          <p:spTgt spid="152583"/>
                                        </p:tgtEl>
                                      </p:cBhvr>
                                    </p:animEffect>
                                    <p:set>
                                      <p:cBhvr>
                                        <p:cTn id="15" dur="1" fill="hold">
                                          <p:stCondLst>
                                            <p:cond delay="1999"/>
                                          </p:stCondLst>
                                        </p:cTn>
                                        <p:tgtEl>
                                          <p:spTgt spid="1525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nchor="ctr" anchorCtr="1"/>
          <a:lstStyle/>
          <a:p>
            <a:pPr eaLnBrk="1" hangingPunct="1"/>
            <a:r>
              <a:rPr lang="en-US" sz="3000" dirty="0" smtClean="0"/>
              <a:t>How Bad Managers Survive:</a:t>
            </a:r>
            <a:br>
              <a:rPr lang="en-US" sz="3000" dirty="0" smtClean="0"/>
            </a:br>
            <a:r>
              <a:rPr lang="en-US" sz="3000" dirty="0" smtClean="0"/>
              <a:t>Understanding Stockholm Syndrome</a:t>
            </a:r>
          </a:p>
        </p:txBody>
      </p:sp>
      <p:sp>
        <p:nvSpPr>
          <p:cNvPr id="131074" name="Rectangle 3"/>
          <p:cNvSpPr>
            <a:spLocks noGrp="1" noChangeArrowheads="1"/>
          </p:cNvSpPr>
          <p:nvPr>
            <p:ph type="body" idx="1"/>
          </p:nvPr>
        </p:nvSpPr>
        <p:spPr>
          <a:xfrm>
            <a:off x="1066800" y="1677988"/>
            <a:ext cx="5791200" cy="4646612"/>
          </a:xfrm>
        </p:spPr>
        <p:txBody>
          <a:bodyPr/>
          <a:lstStyle/>
          <a:p>
            <a:pPr eaLnBrk="1" hangingPunct="1">
              <a:lnSpc>
                <a:spcPct val="80000"/>
              </a:lnSpc>
              <a:spcAft>
                <a:spcPct val="10000"/>
              </a:spcAft>
            </a:pPr>
            <a:r>
              <a:rPr lang="en-US" sz="2000" dirty="0" smtClean="0"/>
              <a:t>Psychology and human behavior manifest themselves most prominently in the most extreme of circumstances</a:t>
            </a:r>
          </a:p>
          <a:p>
            <a:pPr lvl="1" eaLnBrk="1" hangingPunct="1">
              <a:lnSpc>
                <a:spcPct val="80000"/>
              </a:lnSpc>
              <a:spcAft>
                <a:spcPct val="10000"/>
              </a:spcAft>
            </a:pPr>
            <a:r>
              <a:rPr lang="en-US" sz="1800" dirty="0" smtClean="0">
                <a:solidFill>
                  <a:schemeClr val="hlink"/>
                </a:solidFill>
              </a:rPr>
              <a:t>That is why we can learn a great deal from these instances and apply them to the workplace</a:t>
            </a:r>
          </a:p>
          <a:p>
            <a:pPr eaLnBrk="1" hangingPunct="1">
              <a:lnSpc>
                <a:spcPct val="80000"/>
              </a:lnSpc>
              <a:spcAft>
                <a:spcPct val="10000"/>
              </a:spcAft>
            </a:pPr>
            <a:r>
              <a:rPr lang="en-US" sz="2000" dirty="0" smtClean="0"/>
              <a:t>In 1973, a group of robbers held employees of a bank hostage for a short period of time in a farm house Stockholm, Sweden</a:t>
            </a:r>
          </a:p>
          <a:p>
            <a:pPr eaLnBrk="1" hangingPunct="1">
              <a:lnSpc>
                <a:spcPct val="80000"/>
              </a:lnSpc>
              <a:spcAft>
                <a:spcPct val="10000"/>
              </a:spcAft>
            </a:pPr>
            <a:r>
              <a:rPr lang="en-US" sz="2000" dirty="0" smtClean="0"/>
              <a:t>After being surrounded by police and barricading themselves with the hostages and making repeated threats to kill them, the criminals eventually found that they had no option other than to surrender</a:t>
            </a:r>
          </a:p>
          <a:p>
            <a:pPr lvl="1" eaLnBrk="1" hangingPunct="1">
              <a:lnSpc>
                <a:spcPct val="80000"/>
              </a:lnSpc>
              <a:spcAft>
                <a:spcPct val="10000"/>
              </a:spcAft>
            </a:pPr>
            <a:r>
              <a:rPr lang="en-US" sz="1800" dirty="0" smtClean="0">
                <a:solidFill>
                  <a:schemeClr val="hlink"/>
                </a:solidFill>
              </a:rPr>
              <a:t>What is remarkable about this case is that in this short period, the hostages began to sympathize strongly with their captors—eventually refusing to testify against them and even coming together to raise money for their criminal defense</a:t>
            </a:r>
          </a:p>
        </p:txBody>
      </p:sp>
      <p:pic>
        <p:nvPicPr>
          <p:cNvPr id="131075" name="Picture 4"/>
          <p:cNvPicPr>
            <a:picLocks noChangeAspect="1" noChangeArrowheads="1"/>
          </p:cNvPicPr>
          <p:nvPr/>
        </p:nvPicPr>
        <p:blipFill>
          <a:blip r:embed="rId3" cstate="print"/>
          <a:srcRect/>
          <a:stretch>
            <a:fillRect/>
          </a:stretch>
        </p:blipFill>
        <p:spPr bwMode="auto">
          <a:xfrm>
            <a:off x="7010400" y="2514600"/>
            <a:ext cx="1905000"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5"/>
          <p:cNvSpPr>
            <a:spLocks noGrp="1"/>
          </p:cNvSpPr>
          <p:nvPr>
            <p:ph type="sldNum" sz="quarter" idx="12"/>
          </p:nvPr>
        </p:nvSpPr>
        <p:spPr>
          <a:noFill/>
        </p:spPr>
        <p:txBody>
          <a:bodyPr/>
          <a:lstStyle/>
          <a:p>
            <a:fld id="{21F97F80-2BD7-417C-85D9-21EB3DA66AA2}" type="slidenum">
              <a:rPr lang="en-US" smtClean="0">
                <a:latin typeface="Arial" charset="0"/>
              </a:rPr>
              <a:pPr/>
              <a:t>39</a:t>
            </a:fld>
            <a:endParaRPr lang="en-US" dirty="0" smtClean="0">
              <a:latin typeface="Arial" charset="0"/>
            </a:endParaRPr>
          </a:p>
        </p:txBody>
      </p:sp>
      <p:sp>
        <p:nvSpPr>
          <p:cNvPr id="124930" name="Rectangle 2"/>
          <p:cNvSpPr>
            <a:spLocks noGrp="1" noChangeArrowheads="1"/>
          </p:cNvSpPr>
          <p:nvPr>
            <p:ph type="title"/>
          </p:nvPr>
        </p:nvSpPr>
        <p:spPr>
          <a:xfrm>
            <a:off x="1066800" y="915988"/>
            <a:ext cx="7772400" cy="608012"/>
          </a:xfrm>
        </p:spPr>
        <p:txBody>
          <a:bodyPr/>
          <a:lstStyle/>
          <a:p>
            <a:pPr eaLnBrk="1" hangingPunct="1"/>
            <a:r>
              <a:rPr lang="en-US" dirty="0" smtClean="0"/>
              <a:t>Transactional Analysis</a:t>
            </a:r>
          </a:p>
        </p:txBody>
      </p:sp>
      <p:sp>
        <p:nvSpPr>
          <p:cNvPr id="124931" name="Rectangle 3"/>
          <p:cNvSpPr>
            <a:spLocks noGrp="1" noChangeArrowheads="1"/>
          </p:cNvSpPr>
          <p:nvPr>
            <p:ph type="body" idx="1"/>
          </p:nvPr>
        </p:nvSpPr>
        <p:spPr/>
        <p:txBody>
          <a:bodyPr/>
          <a:lstStyle/>
          <a:p>
            <a:pPr eaLnBrk="1" hangingPunct="1">
              <a:spcAft>
                <a:spcPct val="58000"/>
              </a:spcAft>
            </a:pPr>
            <a:r>
              <a:rPr lang="en-US" sz="2200" dirty="0" smtClean="0"/>
              <a:t>The 80/20 rule:  80 percent of your success is in managing people and 20 percent relates to doing your job well</a:t>
            </a:r>
          </a:p>
          <a:p>
            <a:pPr eaLnBrk="1" hangingPunct="1">
              <a:spcAft>
                <a:spcPct val="58000"/>
              </a:spcAft>
            </a:pPr>
            <a:r>
              <a:rPr lang="en-US" sz="2200" dirty="0" smtClean="0"/>
              <a:t>If this is true, what is the level of “okayness” with your subordinates, peers, supervisors and most important clients?</a:t>
            </a:r>
          </a:p>
          <a:p>
            <a:pPr eaLnBrk="1" hangingPunct="1">
              <a:spcAft>
                <a:spcPct val="58000"/>
              </a:spcAft>
            </a:pPr>
            <a:r>
              <a:rPr lang="en-US" sz="2200" dirty="0" smtClean="0"/>
              <a:t>It is important to determine where you stand with the people working closest to you.  With whom do you have gold stamps and with whom do you have gray stamps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6"/>
          <p:cNvSpPr>
            <a:spLocks noGrp="1"/>
          </p:cNvSpPr>
          <p:nvPr>
            <p:ph type="sldNum" sz="quarter" idx="12"/>
          </p:nvPr>
        </p:nvSpPr>
        <p:spPr>
          <a:noFill/>
        </p:spPr>
        <p:txBody>
          <a:bodyPr/>
          <a:lstStyle/>
          <a:p>
            <a:fld id="{B022380A-5BA4-40F9-8265-48D7C67993FE}" type="slidenum">
              <a:rPr lang="en-US" smtClean="0">
                <a:latin typeface="Arial" charset="0"/>
              </a:rPr>
              <a:pPr/>
              <a:t>4</a:t>
            </a:fld>
            <a:endParaRPr lang="en-US" dirty="0" smtClean="0">
              <a:latin typeface="Arial" charset="0"/>
            </a:endParaRPr>
          </a:p>
        </p:txBody>
      </p:sp>
      <p:sp>
        <p:nvSpPr>
          <p:cNvPr id="21506" name="Rectangle 2"/>
          <p:cNvSpPr>
            <a:spLocks noGrp="1" noChangeArrowheads="1"/>
          </p:cNvSpPr>
          <p:nvPr>
            <p:ph type="title"/>
          </p:nvPr>
        </p:nvSpPr>
        <p:spPr>
          <a:xfrm>
            <a:off x="1066800" y="720725"/>
            <a:ext cx="7772400" cy="803275"/>
          </a:xfrm>
        </p:spPr>
        <p:txBody>
          <a:bodyPr/>
          <a:lstStyle/>
          <a:p>
            <a:pPr eaLnBrk="1" hangingPunct="1"/>
            <a:r>
              <a:rPr lang="en-US" dirty="0" smtClean="0"/>
              <a:t>Basic Human Ego States</a:t>
            </a:r>
            <a:br>
              <a:rPr lang="en-US" dirty="0" smtClean="0"/>
            </a:br>
            <a:r>
              <a:rPr lang="en-US" sz="2500" dirty="0" smtClean="0"/>
              <a:t>(Personality States)</a:t>
            </a:r>
          </a:p>
        </p:txBody>
      </p:sp>
      <p:sp>
        <p:nvSpPr>
          <p:cNvPr id="21507" name="Rectangle 3"/>
          <p:cNvSpPr>
            <a:spLocks noGrp="1" noChangeArrowheads="1"/>
          </p:cNvSpPr>
          <p:nvPr>
            <p:ph type="body" sz="half" idx="1"/>
          </p:nvPr>
        </p:nvSpPr>
        <p:spPr>
          <a:xfrm>
            <a:off x="762000" y="2057400"/>
            <a:ext cx="2362200" cy="4038600"/>
          </a:xfrm>
        </p:spPr>
        <p:txBody>
          <a:bodyPr/>
          <a:lstStyle/>
          <a:p>
            <a:pPr algn="ctr" eaLnBrk="1" hangingPunct="1">
              <a:buFontTx/>
              <a:buNone/>
            </a:pPr>
            <a:r>
              <a:rPr lang="en-US" sz="1500" b="1" dirty="0" smtClean="0"/>
              <a:t>THREE BASIC </a:t>
            </a:r>
          </a:p>
          <a:p>
            <a:pPr algn="ctr" eaLnBrk="1" hangingPunct="1">
              <a:buFontTx/>
              <a:buNone/>
            </a:pPr>
            <a:r>
              <a:rPr lang="en-US" sz="1500" b="1" dirty="0" smtClean="0"/>
              <a:t>EGO STATES</a:t>
            </a:r>
          </a:p>
        </p:txBody>
      </p:sp>
      <p:sp>
        <p:nvSpPr>
          <p:cNvPr id="21508" name="Rectangle 4"/>
          <p:cNvSpPr>
            <a:spLocks noGrp="1" noChangeArrowheads="1"/>
          </p:cNvSpPr>
          <p:nvPr>
            <p:ph type="body" sz="half" idx="2"/>
          </p:nvPr>
        </p:nvSpPr>
        <p:spPr>
          <a:xfrm>
            <a:off x="3352800" y="1981200"/>
            <a:ext cx="5562600" cy="4648200"/>
          </a:xfrm>
        </p:spPr>
        <p:txBody>
          <a:bodyPr/>
          <a:lstStyle/>
          <a:p>
            <a:pPr eaLnBrk="1" hangingPunct="1">
              <a:buFontTx/>
              <a:buNone/>
            </a:pPr>
            <a:r>
              <a:rPr lang="en-US" sz="1500" b="1" dirty="0" smtClean="0"/>
              <a:t>FURTHER BREAKDOWN OF EGO STATES</a:t>
            </a:r>
          </a:p>
        </p:txBody>
      </p:sp>
      <p:sp>
        <p:nvSpPr>
          <p:cNvPr id="21509" name="Oval 5" descr="Simple Language"/>
          <p:cNvSpPr>
            <a:spLocks noChangeArrowheads="1"/>
          </p:cNvSpPr>
          <p:nvPr/>
        </p:nvSpPr>
        <p:spPr bwMode="auto">
          <a:xfrm>
            <a:off x="1066800" y="2667000"/>
            <a:ext cx="1828800" cy="9144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P</a:t>
            </a:r>
          </a:p>
          <a:p>
            <a:pPr algn="ctr">
              <a:lnSpc>
                <a:spcPct val="80000"/>
              </a:lnSpc>
              <a:spcBef>
                <a:spcPct val="20000"/>
              </a:spcBef>
              <a:buClr>
                <a:srgbClr val="B09040"/>
              </a:buClr>
              <a:buSzPct val="65000"/>
            </a:pPr>
            <a:r>
              <a:rPr lang="en-US" sz="1400" b="1" dirty="0">
                <a:solidFill>
                  <a:schemeClr val="tx2"/>
                </a:solidFill>
                <a:latin typeface="Tahoma" pitchFamily="34" charset="0"/>
              </a:rPr>
              <a:t>(PARENT)</a:t>
            </a:r>
          </a:p>
        </p:txBody>
      </p:sp>
      <p:sp>
        <p:nvSpPr>
          <p:cNvPr id="21510" name="Oval 6" descr="Simple Language"/>
          <p:cNvSpPr>
            <a:spLocks noChangeArrowheads="1"/>
          </p:cNvSpPr>
          <p:nvPr/>
        </p:nvSpPr>
        <p:spPr bwMode="auto">
          <a:xfrm>
            <a:off x="1066800" y="3810000"/>
            <a:ext cx="1828800" cy="9144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A</a:t>
            </a:r>
          </a:p>
          <a:p>
            <a:pPr algn="ctr">
              <a:lnSpc>
                <a:spcPct val="80000"/>
              </a:lnSpc>
              <a:spcBef>
                <a:spcPct val="20000"/>
              </a:spcBef>
              <a:buClr>
                <a:srgbClr val="B09040"/>
              </a:buClr>
              <a:buSzPct val="65000"/>
            </a:pPr>
            <a:r>
              <a:rPr lang="en-US" sz="1400" b="1" dirty="0">
                <a:solidFill>
                  <a:schemeClr val="tx2"/>
                </a:solidFill>
                <a:latin typeface="Tahoma" pitchFamily="34" charset="0"/>
              </a:rPr>
              <a:t>(ADULT)</a:t>
            </a:r>
          </a:p>
        </p:txBody>
      </p:sp>
      <p:sp>
        <p:nvSpPr>
          <p:cNvPr id="21511" name="Oval 7" descr="Simple Language"/>
          <p:cNvSpPr>
            <a:spLocks noChangeArrowheads="1"/>
          </p:cNvSpPr>
          <p:nvPr/>
        </p:nvSpPr>
        <p:spPr bwMode="auto">
          <a:xfrm>
            <a:off x="1066800" y="5257800"/>
            <a:ext cx="1828800" cy="9144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C</a:t>
            </a:r>
          </a:p>
          <a:p>
            <a:pPr algn="ctr">
              <a:lnSpc>
                <a:spcPct val="80000"/>
              </a:lnSpc>
              <a:spcBef>
                <a:spcPct val="20000"/>
              </a:spcBef>
              <a:buClr>
                <a:srgbClr val="B09040"/>
              </a:buClr>
              <a:buSzPct val="65000"/>
            </a:pPr>
            <a:r>
              <a:rPr lang="en-US" sz="1400" b="1" dirty="0">
                <a:solidFill>
                  <a:schemeClr val="tx2"/>
                </a:solidFill>
                <a:latin typeface="Tahoma" pitchFamily="34" charset="0"/>
              </a:rPr>
              <a:t>(CHILD)</a:t>
            </a:r>
          </a:p>
        </p:txBody>
      </p:sp>
      <p:sp>
        <p:nvSpPr>
          <p:cNvPr id="21512" name="Line 8"/>
          <p:cNvSpPr>
            <a:spLocks noChangeShapeType="1"/>
          </p:cNvSpPr>
          <p:nvPr/>
        </p:nvSpPr>
        <p:spPr bwMode="auto">
          <a:xfrm>
            <a:off x="3581400" y="2209800"/>
            <a:ext cx="0" cy="0"/>
          </a:xfrm>
          <a:prstGeom prst="line">
            <a:avLst/>
          </a:prstGeom>
          <a:noFill/>
          <a:ln w="9525">
            <a:solidFill>
              <a:schemeClr val="tx1"/>
            </a:solidFill>
            <a:round/>
            <a:headEnd/>
            <a:tailEnd/>
          </a:ln>
        </p:spPr>
        <p:txBody>
          <a:bodyPr/>
          <a:lstStyle/>
          <a:p>
            <a:endParaRPr lang="en-US" dirty="0"/>
          </a:p>
        </p:txBody>
      </p:sp>
      <p:sp>
        <p:nvSpPr>
          <p:cNvPr id="21513" name="Line 9"/>
          <p:cNvSpPr>
            <a:spLocks noChangeShapeType="1"/>
          </p:cNvSpPr>
          <p:nvPr/>
        </p:nvSpPr>
        <p:spPr bwMode="auto">
          <a:xfrm>
            <a:off x="3200400" y="2362200"/>
            <a:ext cx="0" cy="3886200"/>
          </a:xfrm>
          <a:prstGeom prst="line">
            <a:avLst/>
          </a:prstGeom>
          <a:noFill/>
          <a:ln w="9525">
            <a:solidFill>
              <a:schemeClr val="tx1"/>
            </a:solidFill>
            <a:round/>
            <a:headEnd/>
            <a:tailEnd/>
          </a:ln>
        </p:spPr>
        <p:txBody>
          <a:bodyPr/>
          <a:lstStyle/>
          <a:p>
            <a:endParaRPr lang="en-US" dirty="0"/>
          </a:p>
        </p:txBody>
      </p:sp>
      <p:sp>
        <p:nvSpPr>
          <p:cNvPr id="21514" name="Oval 10" descr="Simple Language"/>
          <p:cNvSpPr>
            <a:spLocks noChangeArrowheads="1"/>
          </p:cNvSpPr>
          <p:nvPr/>
        </p:nvSpPr>
        <p:spPr bwMode="auto">
          <a:xfrm>
            <a:off x="3429000" y="2667000"/>
            <a:ext cx="1981200" cy="9144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200" b="1" dirty="0">
                <a:solidFill>
                  <a:schemeClr val="tx2"/>
                </a:solidFill>
                <a:latin typeface="Tahoma" pitchFamily="34" charset="0"/>
              </a:rPr>
              <a:t>CRITICAL PARENT</a:t>
            </a:r>
          </a:p>
          <a:p>
            <a:pPr algn="ctr">
              <a:lnSpc>
                <a:spcPct val="80000"/>
              </a:lnSpc>
              <a:spcBef>
                <a:spcPct val="20000"/>
              </a:spcBef>
              <a:buClr>
                <a:srgbClr val="B09040"/>
              </a:buClr>
              <a:buSzPct val="65000"/>
            </a:pPr>
            <a:endParaRPr lang="en-US" sz="1200" b="1" dirty="0">
              <a:solidFill>
                <a:schemeClr val="tx2"/>
              </a:solidFill>
              <a:latin typeface="Tahoma" pitchFamily="34" charset="0"/>
            </a:endParaRPr>
          </a:p>
          <a:p>
            <a:pPr algn="ctr">
              <a:lnSpc>
                <a:spcPct val="80000"/>
              </a:lnSpc>
              <a:spcBef>
                <a:spcPct val="20000"/>
              </a:spcBef>
              <a:buClr>
                <a:srgbClr val="B09040"/>
              </a:buClr>
              <a:buSzPct val="65000"/>
            </a:pPr>
            <a:r>
              <a:rPr lang="en-US" sz="1200" b="1" dirty="0">
                <a:solidFill>
                  <a:schemeClr val="tx2"/>
                </a:solidFill>
                <a:latin typeface="Tahoma" pitchFamily="34" charset="0"/>
              </a:rPr>
              <a:t>NURTURING PARENT</a:t>
            </a:r>
          </a:p>
        </p:txBody>
      </p:sp>
      <p:sp>
        <p:nvSpPr>
          <p:cNvPr id="21515" name="Oval 11" descr="Simple Language"/>
          <p:cNvSpPr>
            <a:spLocks noChangeArrowheads="1"/>
          </p:cNvSpPr>
          <p:nvPr/>
        </p:nvSpPr>
        <p:spPr bwMode="auto">
          <a:xfrm>
            <a:off x="3429000" y="3962400"/>
            <a:ext cx="1828800" cy="9144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200" b="1" dirty="0">
                <a:solidFill>
                  <a:schemeClr val="tx2"/>
                </a:solidFill>
                <a:latin typeface="Tahoma" pitchFamily="34" charset="0"/>
              </a:rPr>
              <a:t>ADULT</a:t>
            </a:r>
          </a:p>
        </p:txBody>
      </p:sp>
      <p:sp>
        <p:nvSpPr>
          <p:cNvPr id="21516" name="Oval 12" descr="Simple Language"/>
          <p:cNvSpPr>
            <a:spLocks noChangeArrowheads="1"/>
          </p:cNvSpPr>
          <p:nvPr/>
        </p:nvSpPr>
        <p:spPr bwMode="auto">
          <a:xfrm>
            <a:off x="3505200" y="5257800"/>
            <a:ext cx="1828800" cy="9144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200" b="1" dirty="0">
                <a:solidFill>
                  <a:schemeClr val="tx2"/>
                </a:solidFill>
                <a:latin typeface="Tahoma" pitchFamily="34" charset="0"/>
              </a:rPr>
              <a:t>ADAPTED CHILD</a:t>
            </a:r>
          </a:p>
          <a:p>
            <a:pPr algn="ctr">
              <a:lnSpc>
                <a:spcPct val="80000"/>
              </a:lnSpc>
              <a:spcBef>
                <a:spcPct val="20000"/>
              </a:spcBef>
              <a:buClr>
                <a:srgbClr val="B09040"/>
              </a:buClr>
              <a:buSzPct val="65000"/>
            </a:pPr>
            <a:endParaRPr lang="en-US" sz="1200" b="1" dirty="0">
              <a:solidFill>
                <a:schemeClr val="tx2"/>
              </a:solidFill>
              <a:latin typeface="Tahoma" pitchFamily="34" charset="0"/>
            </a:endParaRPr>
          </a:p>
          <a:p>
            <a:pPr algn="ctr">
              <a:lnSpc>
                <a:spcPct val="80000"/>
              </a:lnSpc>
              <a:spcBef>
                <a:spcPct val="20000"/>
              </a:spcBef>
              <a:buClr>
                <a:srgbClr val="B09040"/>
              </a:buClr>
              <a:buSzPct val="65000"/>
            </a:pPr>
            <a:r>
              <a:rPr lang="en-US" sz="1200" b="1" dirty="0">
                <a:solidFill>
                  <a:schemeClr val="tx2"/>
                </a:solidFill>
                <a:latin typeface="Tahoma" pitchFamily="34" charset="0"/>
              </a:rPr>
              <a:t>NATURAL CHILD</a:t>
            </a:r>
          </a:p>
        </p:txBody>
      </p:sp>
      <p:sp>
        <p:nvSpPr>
          <p:cNvPr id="21517" name="Line 13"/>
          <p:cNvSpPr>
            <a:spLocks noChangeShapeType="1"/>
          </p:cNvSpPr>
          <p:nvPr/>
        </p:nvSpPr>
        <p:spPr bwMode="auto">
          <a:xfrm>
            <a:off x="3429000" y="3124200"/>
            <a:ext cx="1981200" cy="0"/>
          </a:xfrm>
          <a:prstGeom prst="line">
            <a:avLst/>
          </a:prstGeom>
          <a:noFill/>
          <a:ln w="9525">
            <a:solidFill>
              <a:schemeClr val="tx1"/>
            </a:solidFill>
            <a:round/>
            <a:headEnd/>
            <a:tailEnd/>
          </a:ln>
        </p:spPr>
        <p:txBody>
          <a:bodyPr/>
          <a:lstStyle/>
          <a:p>
            <a:endParaRPr lang="en-US" dirty="0"/>
          </a:p>
        </p:txBody>
      </p:sp>
      <p:sp>
        <p:nvSpPr>
          <p:cNvPr id="21518" name="Line 14"/>
          <p:cNvSpPr>
            <a:spLocks noChangeShapeType="1"/>
          </p:cNvSpPr>
          <p:nvPr/>
        </p:nvSpPr>
        <p:spPr bwMode="auto">
          <a:xfrm>
            <a:off x="3505200" y="5715000"/>
            <a:ext cx="1828800" cy="0"/>
          </a:xfrm>
          <a:prstGeom prst="line">
            <a:avLst/>
          </a:prstGeom>
          <a:noFill/>
          <a:ln w="9525">
            <a:solidFill>
              <a:schemeClr val="tx1"/>
            </a:solidFill>
            <a:round/>
            <a:headEnd/>
            <a:tailEnd/>
          </a:ln>
        </p:spPr>
        <p:txBody>
          <a:bodyPr/>
          <a:lstStyle/>
          <a:p>
            <a:endParaRPr lang="en-US" dirty="0"/>
          </a:p>
        </p:txBody>
      </p:sp>
      <p:sp>
        <p:nvSpPr>
          <p:cNvPr id="21519" name="Text Box 15"/>
          <p:cNvSpPr txBox="1">
            <a:spLocks noChangeArrowheads="1"/>
          </p:cNvSpPr>
          <p:nvPr/>
        </p:nvSpPr>
        <p:spPr bwMode="auto">
          <a:xfrm>
            <a:off x="5794375" y="2479675"/>
            <a:ext cx="3138488" cy="457200"/>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LECTURING, CRITICIZING, MANY “OUGHTS”, “SHOULD” &amp;”DON’TS”</a:t>
            </a:r>
          </a:p>
        </p:txBody>
      </p:sp>
      <p:sp>
        <p:nvSpPr>
          <p:cNvPr id="21520" name="Text Box 16"/>
          <p:cNvSpPr txBox="1">
            <a:spLocks noChangeArrowheads="1"/>
          </p:cNvSpPr>
          <p:nvPr/>
        </p:nvSpPr>
        <p:spPr bwMode="auto">
          <a:xfrm>
            <a:off x="5776913" y="3276600"/>
            <a:ext cx="3141662" cy="457200"/>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CONSOLING, “TAKING CARE” OF OTHERS, SYMPATHY</a:t>
            </a:r>
          </a:p>
        </p:txBody>
      </p:sp>
      <p:sp>
        <p:nvSpPr>
          <p:cNvPr id="21521" name="Text Box 17"/>
          <p:cNvSpPr txBox="1">
            <a:spLocks noChangeArrowheads="1"/>
          </p:cNvSpPr>
          <p:nvPr/>
        </p:nvSpPr>
        <p:spPr bwMode="auto">
          <a:xfrm>
            <a:off x="5791200" y="4084638"/>
            <a:ext cx="3141663" cy="639762"/>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OBJECTIVE, RATIONAL, ORIENTED TOWARD PROBLEM SOLVING, DE-EMPHASIZE EMOTION</a:t>
            </a:r>
          </a:p>
        </p:txBody>
      </p:sp>
      <p:sp>
        <p:nvSpPr>
          <p:cNvPr id="21522" name="Text Box 18"/>
          <p:cNvSpPr txBox="1">
            <a:spLocks noChangeArrowheads="1"/>
          </p:cNvSpPr>
          <p:nvPr/>
        </p:nvSpPr>
        <p:spPr bwMode="auto">
          <a:xfrm>
            <a:off x="5791200" y="5029200"/>
            <a:ext cx="3141663" cy="639763"/>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MODIFIED BEHAVIOUR TO CONFORM TO ADULT EXPECTATIONS, MANUPULATIVE, SUMBISSIVE</a:t>
            </a:r>
          </a:p>
        </p:txBody>
      </p:sp>
      <p:sp>
        <p:nvSpPr>
          <p:cNvPr id="21523" name="Text Box 19"/>
          <p:cNvSpPr txBox="1">
            <a:spLocks noChangeArrowheads="1"/>
          </p:cNvSpPr>
          <p:nvPr/>
        </p:nvSpPr>
        <p:spPr bwMode="auto">
          <a:xfrm>
            <a:off x="5791200" y="5867400"/>
            <a:ext cx="3141663" cy="639763"/>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PLAYFUL, IMPULSIVE, NATULRALLY CURIOUS &amp;CREATIVE, FUN LOVING, REBELLIOUS</a:t>
            </a:r>
          </a:p>
        </p:txBody>
      </p:sp>
      <p:sp>
        <p:nvSpPr>
          <p:cNvPr id="21524" name="AutoShape 31"/>
          <p:cNvSpPr>
            <a:spLocks noChangeArrowheads="1"/>
          </p:cNvSpPr>
          <p:nvPr/>
        </p:nvSpPr>
        <p:spPr bwMode="auto">
          <a:xfrm rot="5400000">
            <a:off x="5403056" y="4183857"/>
            <a:ext cx="257175" cy="366712"/>
          </a:xfrm>
          <a:prstGeom prst="upArrow">
            <a:avLst>
              <a:gd name="adj1" fmla="val 50000"/>
              <a:gd name="adj2" fmla="val 35648"/>
            </a:avLst>
          </a:prstGeom>
          <a:gradFill rotWithShape="0">
            <a:gsLst>
              <a:gs pos="0">
                <a:srgbClr val="B09040"/>
              </a:gs>
              <a:gs pos="50000">
                <a:srgbClr val="8F7323"/>
              </a:gs>
              <a:gs pos="100000">
                <a:srgbClr val="B09040"/>
              </a:gs>
            </a:gsLst>
            <a:lin ang="18900000" scaled="1"/>
          </a:gradFill>
          <a:ln w="9525">
            <a:solidFill>
              <a:srgbClr val="7E5502"/>
            </a:solidFill>
            <a:miter lim="800000"/>
            <a:headEnd/>
            <a:tailEnd/>
          </a:ln>
        </p:spPr>
        <p:txBody>
          <a:bodyPr anchor="ctr"/>
          <a:lstStyle/>
          <a:p>
            <a:pPr>
              <a:spcBef>
                <a:spcPct val="20000"/>
              </a:spcBef>
            </a:pPr>
            <a:endParaRPr lang="en-GB" dirty="0"/>
          </a:p>
        </p:txBody>
      </p:sp>
      <p:sp>
        <p:nvSpPr>
          <p:cNvPr id="21525" name="AutoShape 32"/>
          <p:cNvSpPr>
            <a:spLocks noChangeArrowheads="1"/>
          </p:cNvSpPr>
          <p:nvPr/>
        </p:nvSpPr>
        <p:spPr bwMode="auto">
          <a:xfrm rot="3426314">
            <a:off x="5485606" y="2688432"/>
            <a:ext cx="257175" cy="366712"/>
          </a:xfrm>
          <a:prstGeom prst="upArrow">
            <a:avLst>
              <a:gd name="adj1" fmla="val 50000"/>
              <a:gd name="adj2" fmla="val 35648"/>
            </a:avLst>
          </a:prstGeom>
          <a:gradFill rotWithShape="0">
            <a:gsLst>
              <a:gs pos="0">
                <a:srgbClr val="B09040"/>
              </a:gs>
              <a:gs pos="50000">
                <a:srgbClr val="8F7323"/>
              </a:gs>
              <a:gs pos="100000">
                <a:srgbClr val="B09040"/>
              </a:gs>
            </a:gsLst>
            <a:lin ang="18900000" scaled="1"/>
          </a:gradFill>
          <a:ln w="9525">
            <a:solidFill>
              <a:srgbClr val="7E5502"/>
            </a:solidFill>
            <a:miter lim="800000"/>
            <a:headEnd/>
            <a:tailEnd/>
          </a:ln>
        </p:spPr>
        <p:txBody>
          <a:bodyPr anchor="ctr"/>
          <a:lstStyle/>
          <a:p>
            <a:pPr>
              <a:spcBef>
                <a:spcPct val="20000"/>
              </a:spcBef>
            </a:pPr>
            <a:endParaRPr lang="en-GB" dirty="0"/>
          </a:p>
        </p:txBody>
      </p:sp>
      <p:sp>
        <p:nvSpPr>
          <p:cNvPr id="21526" name="AutoShape 33"/>
          <p:cNvSpPr>
            <a:spLocks noChangeArrowheads="1"/>
          </p:cNvSpPr>
          <p:nvPr/>
        </p:nvSpPr>
        <p:spPr bwMode="auto">
          <a:xfrm rot="18173686" flipV="1">
            <a:off x="5493544" y="3255169"/>
            <a:ext cx="257175" cy="366713"/>
          </a:xfrm>
          <a:prstGeom prst="upArrow">
            <a:avLst>
              <a:gd name="adj1" fmla="val 50000"/>
              <a:gd name="adj2" fmla="val 35648"/>
            </a:avLst>
          </a:prstGeom>
          <a:gradFill rotWithShape="0">
            <a:gsLst>
              <a:gs pos="0">
                <a:srgbClr val="B09040"/>
              </a:gs>
              <a:gs pos="50000">
                <a:srgbClr val="8F7323"/>
              </a:gs>
              <a:gs pos="100000">
                <a:srgbClr val="B09040"/>
              </a:gs>
            </a:gsLst>
            <a:lin ang="18900000" scaled="1"/>
          </a:gradFill>
          <a:ln w="9525">
            <a:solidFill>
              <a:srgbClr val="7E5502"/>
            </a:solidFill>
            <a:miter lim="800000"/>
            <a:headEnd/>
            <a:tailEnd/>
          </a:ln>
        </p:spPr>
        <p:txBody>
          <a:bodyPr anchor="ctr"/>
          <a:lstStyle/>
          <a:p>
            <a:pPr>
              <a:spcBef>
                <a:spcPct val="20000"/>
              </a:spcBef>
            </a:pPr>
            <a:endParaRPr lang="en-GB" dirty="0"/>
          </a:p>
        </p:txBody>
      </p:sp>
      <p:sp>
        <p:nvSpPr>
          <p:cNvPr id="21527" name="AutoShape 34"/>
          <p:cNvSpPr>
            <a:spLocks noChangeArrowheads="1"/>
          </p:cNvSpPr>
          <p:nvPr/>
        </p:nvSpPr>
        <p:spPr bwMode="auto">
          <a:xfrm rot="3426314">
            <a:off x="5409406" y="5203032"/>
            <a:ext cx="257175" cy="366712"/>
          </a:xfrm>
          <a:prstGeom prst="upArrow">
            <a:avLst>
              <a:gd name="adj1" fmla="val 50000"/>
              <a:gd name="adj2" fmla="val 35648"/>
            </a:avLst>
          </a:prstGeom>
          <a:gradFill rotWithShape="0">
            <a:gsLst>
              <a:gs pos="0">
                <a:srgbClr val="B09040"/>
              </a:gs>
              <a:gs pos="50000">
                <a:srgbClr val="8F7323"/>
              </a:gs>
              <a:gs pos="100000">
                <a:srgbClr val="B09040"/>
              </a:gs>
            </a:gsLst>
            <a:lin ang="18900000" scaled="1"/>
          </a:gradFill>
          <a:ln w="9525">
            <a:solidFill>
              <a:srgbClr val="7E5502"/>
            </a:solidFill>
            <a:miter lim="800000"/>
            <a:headEnd/>
            <a:tailEnd/>
          </a:ln>
        </p:spPr>
        <p:txBody>
          <a:bodyPr anchor="ctr"/>
          <a:lstStyle/>
          <a:p>
            <a:pPr>
              <a:spcBef>
                <a:spcPct val="20000"/>
              </a:spcBef>
            </a:pPr>
            <a:endParaRPr lang="en-GB" dirty="0"/>
          </a:p>
        </p:txBody>
      </p:sp>
      <p:sp>
        <p:nvSpPr>
          <p:cNvPr id="21528" name="AutoShape 35"/>
          <p:cNvSpPr>
            <a:spLocks noChangeArrowheads="1"/>
          </p:cNvSpPr>
          <p:nvPr/>
        </p:nvSpPr>
        <p:spPr bwMode="auto">
          <a:xfrm rot="18173686" flipV="1">
            <a:off x="5388769" y="5888831"/>
            <a:ext cx="257175" cy="366713"/>
          </a:xfrm>
          <a:prstGeom prst="upArrow">
            <a:avLst>
              <a:gd name="adj1" fmla="val 50000"/>
              <a:gd name="adj2" fmla="val 35648"/>
            </a:avLst>
          </a:prstGeom>
          <a:gradFill rotWithShape="0">
            <a:gsLst>
              <a:gs pos="0">
                <a:srgbClr val="B09040"/>
              </a:gs>
              <a:gs pos="50000">
                <a:srgbClr val="8F7323"/>
              </a:gs>
              <a:gs pos="100000">
                <a:srgbClr val="B09040"/>
              </a:gs>
            </a:gsLst>
            <a:lin ang="18900000" scaled="1"/>
          </a:gradFill>
          <a:ln w="9525">
            <a:solidFill>
              <a:srgbClr val="7E5502"/>
            </a:solidFill>
            <a:miter lim="800000"/>
            <a:headEnd/>
            <a:tailEnd/>
          </a:ln>
        </p:spPr>
        <p:txBody>
          <a:bodyPr anchor="ctr"/>
          <a:lstStyle/>
          <a:p>
            <a:pPr>
              <a:spcBef>
                <a:spcPct val="20000"/>
              </a:spcBef>
            </a:pP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5"/>
          <p:cNvSpPr>
            <a:spLocks noGrp="1"/>
          </p:cNvSpPr>
          <p:nvPr>
            <p:ph type="sldNum" sz="quarter" idx="12"/>
          </p:nvPr>
        </p:nvSpPr>
        <p:spPr>
          <a:noFill/>
        </p:spPr>
        <p:txBody>
          <a:bodyPr/>
          <a:lstStyle/>
          <a:p>
            <a:fld id="{7D34D6F6-CB42-4415-8BC5-EE034565E669}" type="slidenum">
              <a:rPr lang="en-US" smtClean="0">
                <a:latin typeface="Arial" charset="0"/>
              </a:rPr>
              <a:pPr/>
              <a:t>40</a:t>
            </a:fld>
            <a:endParaRPr lang="en-US" dirty="0" smtClean="0">
              <a:latin typeface="Arial" charset="0"/>
            </a:endParaRPr>
          </a:p>
        </p:txBody>
      </p:sp>
      <p:sp>
        <p:nvSpPr>
          <p:cNvPr id="157698" name="Rectangle 1027"/>
          <p:cNvSpPr>
            <a:spLocks noGrp="1" noChangeArrowheads="1"/>
          </p:cNvSpPr>
          <p:nvPr>
            <p:ph type="body" idx="1"/>
          </p:nvPr>
        </p:nvSpPr>
        <p:spPr/>
        <p:txBody>
          <a:bodyPr/>
          <a:lstStyle/>
          <a:p>
            <a:pPr eaLnBrk="1" hangingPunct="1">
              <a:spcAft>
                <a:spcPct val="58000"/>
              </a:spcAft>
            </a:pPr>
            <a:r>
              <a:rPr lang="en-US" sz="2200" dirty="0" smtClean="0"/>
              <a:t>Back to the 80/20 rule:  This rule also says that your job environment is functional when 80 percent of your relationships at work are based on the I am OK your OK principle</a:t>
            </a:r>
          </a:p>
          <a:p>
            <a:pPr eaLnBrk="1" hangingPunct="1">
              <a:spcAft>
                <a:spcPct val="58000"/>
              </a:spcAft>
            </a:pPr>
            <a:r>
              <a:rPr lang="en-US" sz="2200" dirty="0" smtClean="0"/>
              <a:t>If the opposite is the case than your job is dysfunctional</a:t>
            </a:r>
          </a:p>
          <a:p>
            <a:pPr eaLnBrk="1" hangingPunct="1">
              <a:spcAft>
                <a:spcPct val="58000"/>
              </a:spcAft>
            </a:pPr>
            <a:r>
              <a:rPr lang="en-US" sz="2200" dirty="0" smtClean="0"/>
              <a:t>Most of us are somewhere in between.</a:t>
            </a:r>
          </a:p>
          <a:p>
            <a:pPr eaLnBrk="1" hangingPunct="1">
              <a:spcAft>
                <a:spcPct val="58000"/>
              </a:spcAft>
            </a:pPr>
            <a:r>
              <a:rPr lang="en-US" sz="2200" dirty="0" smtClean="0"/>
              <a:t>You can still have a lot of “not OK” situations at work and still be effective – it just won’t be fun.</a:t>
            </a:r>
          </a:p>
        </p:txBody>
      </p:sp>
      <p:sp>
        <p:nvSpPr>
          <p:cNvPr id="157699" name="Rectangle 1033"/>
          <p:cNvSpPr>
            <a:spLocks noGrp="1" noChangeArrowheads="1"/>
          </p:cNvSpPr>
          <p:nvPr>
            <p:ph type="title"/>
          </p:nvPr>
        </p:nvSpPr>
        <p:spPr/>
        <p:txBody>
          <a:bodyPr/>
          <a:lstStyle/>
          <a:p>
            <a:pPr eaLnBrk="1" hangingPunct="1"/>
            <a:r>
              <a:rPr lang="en-US" dirty="0" smtClean="0"/>
              <a:t>Transactional Analysis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5"/>
          <p:cNvSpPr>
            <a:spLocks noGrp="1"/>
          </p:cNvSpPr>
          <p:nvPr>
            <p:ph type="sldNum" sz="quarter" idx="12"/>
          </p:nvPr>
        </p:nvSpPr>
        <p:spPr>
          <a:noFill/>
        </p:spPr>
        <p:txBody>
          <a:bodyPr/>
          <a:lstStyle/>
          <a:p>
            <a:fld id="{9CD8815F-33B4-4BAF-8BBF-69891748F003}" type="slidenum">
              <a:rPr lang="en-US" smtClean="0">
                <a:latin typeface="Arial" charset="0"/>
              </a:rPr>
              <a:pPr/>
              <a:t>41</a:t>
            </a:fld>
            <a:endParaRPr lang="en-US" dirty="0" smtClean="0">
              <a:latin typeface="Arial" charset="0"/>
            </a:endParaRPr>
          </a:p>
        </p:txBody>
      </p:sp>
      <p:sp>
        <p:nvSpPr>
          <p:cNvPr id="159746" name="Rectangle 3"/>
          <p:cNvSpPr>
            <a:spLocks noGrp="1" noChangeArrowheads="1"/>
          </p:cNvSpPr>
          <p:nvPr>
            <p:ph type="body" idx="1"/>
          </p:nvPr>
        </p:nvSpPr>
        <p:spPr/>
        <p:txBody>
          <a:bodyPr/>
          <a:lstStyle/>
          <a:p>
            <a:pPr eaLnBrk="1" hangingPunct="1">
              <a:spcAft>
                <a:spcPct val="58000"/>
              </a:spcAft>
            </a:pPr>
            <a:r>
              <a:rPr lang="en-US" dirty="0" smtClean="0"/>
              <a:t>Keep in mind that the 80/20 rule can still be in your favor but you could still have major problems.</a:t>
            </a:r>
          </a:p>
          <a:p>
            <a:pPr eaLnBrk="1" hangingPunct="1">
              <a:spcAft>
                <a:spcPct val="58000"/>
              </a:spcAft>
            </a:pPr>
            <a:r>
              <a:rPr lang="en-US" dirty="0" smtClean="0"/>
              <a:t>Why?  Because having an I am not OK your not OK relationship with your driver in Bosnia is less relevant – having this relationship with your boss is relevant</a:t>
            </a:r>
          </a:p>
          <a:p>
            <a:pPr eaLnBrk="1" hangingPunct="1">
              <a:spcAft>
                <a:spcPct val="58000"/>
              </a:spcAft>
            </a:pPr>
            <a:r>
              <a:rPr lang="en-US" dirty="0" smtClean="0"/>
              <a:t>Keep this in mind for your home situation as well</a:t>
            </a:r>
          </a:p>
        </p:txBody>
      </p:sp>
      <p:sp>
        <p:nvSpPr>
          <p:cNvPr id="159747" name="Rectangle 7"/>
          <p:cNvSpPr>
            <a:spLocks noGrp="1" noChangeArrowheads="1"/>
          </p:cNvSpPr>
          <p:nvPr>
            <p:ph type="title"/>
          </p:nvPr>
        </p:nvSpPr>
        <p:spPr/>
        <p:txBody>
          <a:bodyPr/>
          <a:lstStyle/>
          <a:p>
            <a:pPr eaLnBrk="1" hangingPunct="1"/>
            <a:r>
              <a:rPr lang="en-US" dirty="0" smtClean="0"/>
              <a:t>Transactional Analysis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Number Placeholder 5"/>
          <p:cNvSpPr>
            <a:spLocks noGrp="1"/>
          </p:cNvSpPr>
          <p:nvPr>
            <p:ph type="sldNum" sz="quarter" idx="12"/>
          </p:nvPr>
        </p:nvSpPr>
        <p:spPr>
          <a:noFill/>
        </p:spPr>
        <p:txBody>
          <a:bodyPr/>
          <a:lstStyle/>
          <a:p>
            <a:fld id="{10DA4B7E-B921-4AEA-87DF-D99554724C04}" type="slidenum">
              <a:rPr lang="en-US" smtClean="0">
                <a:latin typeface="Arial" charset="0"/>
              </a:rPr>
              <a:pPr/>
              <a:t>42</a:t>
            </a:fld>
            <a:endParaRPr lang="en-US" dirty="0" smtClean="0">
              <a:latin typeface="Arial" charset="0"/>
            </a:endParaRPr>
          </a:p>
        </p:txBody>
      </p:sp>
      <p:sp>
        <p:nvSpPr>
          <p:cNvPr id="161794" name="Rectangle 3"/>
          <p:cNvSpPr>
            <a:spLocks noGrp="1" noChangeArrowheads="1"/>
          </p:cNvSpPr>
          <p:nvPr>
            <p:ph type="body" idx="1"/>
          </p:nvPr>
        </p:nvSpPr>
        <p:spPr/>
        <p:txBody>
          <a:bodyPr/>
          <a:lstStyle/>
          <a:p>
            <a:pPr eaLnBrk="1" hangingPunct="1">
              <a:spcAft>
                <a:spcPct val="58000"/>
              </a:spcAft>
            </a:pPr>
            <a:r>
              <a:rPr lang="en-US" sz="2400" dirty="0" smtClean="0"/>
              <a:t>To understand why some of your relationships work and others don’t you need to assess your own behavior and that of others.</a:t>
            </a:r>
          </a:p>
          <a:p>
            <a:pPr eaLnBrk="1" hangingPunct="1">
              <a:spcAft>
                <a:spcPct val="58000"/>
              </a:spcAft>
            </a:pPr>
            <a:r>
              <a:rPr lang="en-US" sz="2400" dirty="0" smtClean="0"/>
              <a:t>Which mode are you in the most, parent, adult, child?</a:t>
            </a:r>
          </a:p>
          <a:p>
            <a:pPr eaLnBrk="1" hangingPunct="1">
              <a:spcAft>
                <a:spcPct val="58000"/>
              </a:spcAft>
            </a:pPr>
            <a:r>
              <a:rPr lang="en-US" sz="2400" dirty="0" smtClean="0"/>
              <a:t>Which mode are your subordinates and peers in?</a:t>
            </a:r>
          </a:p>
          <a:p>
            <a:pPr eaLnBrk="1" hangingPunct="1">
              <a:spcAft>
                <a:spcPct val="58000"/>
              </a:spcAft>
            </a:pPr>
            <a:r>
              <a:rPr lang="en-US" sz="2400" dirty="0" smtClean="0"/>
              <a:t>Which mode is your boss in?</a:t>
            </a:r>
          </a:p>
          <a:p>
            <a:pPr eaLnBrk="1" hangingPunct="1">
              <a:spcAft>
                <a:spcPct val="58000"/>
              </a:spcAft>
            </a:pPr>
            <a:endParaRPr lang="en-US" sz="2400" dirty="0" smtClean="0"/>
          </a:p>
        </p:txBody>
      </p:sp>
      <p:sp>
        <p:nvSpPr>
          <p:cNvPr id="161795" name="Rectangle 7"/>
          <p:cNvSpPr>
            <a:spLocks noGrp="1" noChangeArrowheads="1"/>
          </p:cNvSpPr>
          <p:nvPr>
            <p:ph type="title"/>
          </p:nvPr>
        </p:nvSpPr>
        <p:spPr/>
        <p:txBody>
          <a:bodyPr/>
          <a:lstStyle/>
          <a:p>
            <a:pPr eaLnBrk="1" hangingPunct="1"/>
            <a:r>
              <a:rPr lang="en-US" dirty="0" smtClean="0"/>
              <a:t>Transactional Analysis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5"/>
          <p:cNvSpPr>
            <a:spLocks noGrp="1"/>
          </p:cNvSpPr>
          <p:nvPr>
            <p:ph type="sldNum" sz="quarter" idx="12"/>
          </p:nvPr>
        </p:nvSpPr>
        <p:spPr>
          <a:noFill/>
        </p:spPr>
        <p:txBody>
          <a:bodyPr/>
          <a:lstStyle/>
          <a:p>
            <a:fld id="{3E7C04AB-4247-4C11-8BCC-50825C3454F1}" type="slidenum">
              <a:rPr lang="en-US" smtClean="0">
                <a:latin typeface="Arial" charset="0"/>
              </a:rPr>
              <a:pPr/>
              <a:t>43</a:t>
            </a:fld>
            <a:endParaRPr lang="en-US" dirty="0" smtClean="0">
              <a:latin typeface="Arial" charset="0"/>
            </a:endParaRPr>
          </a:p>
        </p:txBody>
      </p:sp>
      <p:sp>
        <p:nvSpPr>
          <p:cNvPr id="163842" name="Rectangle 3"/>
          <p:cNvSpPr>
            <a:spLocks noGrp="1" noChangeArrowheads="1"/>
          </p:cNvSpPr>
          <p:nvPr>
            <p:ph type="body" idx="1"/>
          </p:nvPr>
        </p:nvSpPr>
        <p:spPr/>
        <p:txBody>
          <a:bodyPr/>
          <a:lstStyle/>
          <a:p>
            <a:pPr eaLnBrk="1" hangingPunct="1">
              <a:spcAft>
                <a:spcPct val="50000"/>
              </a:spcAft>
            </a:pPr>
            <a:r>
              <a:rPr lang="en-US" sz="2200" dirty="0" smtClean="0"/>
              <a:t>Understanding your relationships with others relates to gold stamps and gray stamps</a:t>
            </a:r>
          </a:p>
          <a:p>
            <a:pPr eaLnBrk="1" hangingPunct="1">
              <a:spcAft>
                <a:spcPct val="50000"/>
              </a:spcAft>
            </a:pPr>
            <a:r>
              <a:rPr lang="en-US" sz="2200" dirty="0" smtClean="0"/>
              <a:t>Whether we like it or not we accrue gold stamps for situations we handle well and gray stamps for situations we handle badly</a:t>
            </a:r>
          </a:p>
          <a:p>
            <a:pPr eaLnBrk="1" hangingPunct="1">
              <a:spcAft>
                <a:spcPct val="50000"/>
              </a:spcAft>
            </a:pPr>
            <a:r>
              <a:rPr lang="en-US" sz="2200" dirty="0" smtClean="0"/>
              <a:t>This is what defines our “okayness” with other people</a:t>
            </a:r>
          </a:p>
          <a:p>
            <a:pPr eaLnBrk="1" hangingPunct="1">
              <a:spcAft>
                <a:spcPct val="50000"/>
              </a:spcAft>
            </a:pPr>
            <a:r>
              <a:rPr lang="en-US" sz="2200" dirty="0" smtClean="0"/>
              <a:t>For some one gray stamp is enough to put you in the category of “I am OK your not OK”</a:t>
            </a:r>
          </a:p>
          <a:p>
            <a:pPr eaLnBrk="1" hangingPunct="1">
              <a:spcAft>
                <a:spcPct val="50000"/>
              </a:spcAft>
            </a:pPr>
            <a:r>
              <a:rPr lang="en-US" sz="2200" dirty="0" smtClean="0"/>
              <a:t>For others a ton of gold stamps may not do much at all</a:t>
            </a:r>
          </a:p>
        </p:txBody>
      </p:sp>
      <p:sp>
        <p:nvSpPr>
          <p:cNvPr id="163843" name="Rectangle 7"/>
          <p:cNvSpPr>
            <a:spLocks noGrp="1" noChangeArrowheads="1"/>
          </p:cNvSpPr>
          <p:nvPr>
            <p:ph type="title"/>
          </p:nvPr>
        </p:nvSpPr>
        <p:spPr/>
        <p:txBody>
          <a:bodyPr/>
          <a:lstStyle/>
          <a:p>
            <a:pPr eaLnBrk="1" hangingPunct="1"/>
            <a:r>
              <a:rPr lang="en-US" dirty="0" smtClean="0"/>
              <a:t>Transactional Analysis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Number Placeholder 5"/>
          <p:cNvSpPr>
            <a:spLocks noGrp="1"/>
          </p:cNvSpPr>
          <p:nvPr>
            <p:ph type="sldNum" sz="quarter" idx="12"/>
          </p:nvPr>
        </p:nvSpPr>
        <p:spPr>
          <a:noFill/>
        </p:spPr>
        <p:txBody>
          <a:bodyPr/>
          <a:lstStyle/>
          <a:p>
            <a:fld id="{DACD1E7E-1C8A-42E2-A777-CF7B2ACA6DEE}" type="slidenum">
              <a:rPr lang="en-US" smtClean="0">
                <a:latin typeface="Arial" charset="0"/>
              </a:rPr>
              <a:pPr/>
              <a:t>44</a:t>
            </a:fld>
            <a:endParaRPr lang="en-US" dirty="0" smtClean="0">
              <a:latin typeface="Arial" charset="0"/>
            </a:endParaRPr>
          </a:p>
        </p:txBody>
      </p:sp>
      <p:sp>
        <p:nvSpPr>
          <p:cNvPr id="165890" name="Rectangle 2"/>
          <p:cNvSpPr>
            <a:spLocks noGrp="1" noChangeArrowheads="1"/>
          </p:cNvSpPr>
          <p:nvPr>
            <p:ph type="title"/>
          </p:nvPr>
        </p:nvSpPr>
        <p:spPr>
          <a:xfrm>
            <a:off x="838200" y="990600"/>
            <a:ext cx="7772400" cy="457200"/>
          </a:xfrm>
        </p:spPr>
        <p:txBody>
          <a:bodyPr/>
          <a:lstStyle/>
          <a:p>
            <a:pPr eaLnBrk="1" hangingPunct="1"/>
            <a:r>
              <a:rPr lang="en-US" sz="3600" dirty="0" smtClean="0"/>
              <a:t>How to Minimize Conflict </a:t>
            </a:r>
          </a:p>
        </p:txBody>
      </p:sp>
      <p:sp>
        <p:nvSpPr>
          <p:cNvPr id="25606" name="Rectangle 6"/>
          <p:cNvSpPr>
            <a:spLocks noChangeArrowheads="1"/>
          </p:cNvSpPr>
          <p:nvPr/>
        </p:nvSpPr>
        <p:spPr bwMode="auto">
          <a:xfrm>
            <a:off x="1143000" y="2890838"/>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Always avoid being a third party in any conflict</a:t>
            </a:r>
          </a:p>
        </p:txBody>
      </p:sp>
      <p:sp>
        <p:nvSpPr>
          <p:cNvPr id="25607" name="Rectangle 7"/>
          <p:cNvSpPr>
            <a:spLocks noChangeArrowheads="1"/>
          </p:cNvSpPr>
          <p:nvPr/>
        </p:nvSpPr>
        <p:spPr bwMode="auto">
          <a:xfrm>
            <a:off x="1143000" y="6042025"/>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Always try and move the person out of an ego state that is damaging</a:t>
            </a:r>
          </a:p>
        </p:txBody>
      </p:sp>
      <p:sp>
        <p:nvSpPr>
          <p:cNvPr id="25608" name="Rectangle 8"/>
          <p:cNvSpPr>
            <a:spLocks noChangeArrowheads="1"/>
          </p:cNvSpPr>
          <p:nvPr/>
        </p:nvSpPr>
        <p:spPr bwMode="auto">
          <a:xfrm>
            <a:off x="1143000" y="4052888"/>
            <a:ext cx="7313613"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It’s always ok to play “nurturing parent” until other person is ready to stand on his own feet</a:t>
            </a:r>
          </a:p>
        </p:txBody>
      </p:sp>
      <p:sp>
        <p:nvSpPr>
          <p:cNvPr id="25609" name="Rectangle 9"/>
          <p:cNvSpPr>
            <a:spLocks noChangeArrowheads="1"/>
          </p:cNvSpPr>
          <p:nvPr/>
        </p:nvSpPr>
        <p:spPr bwMode="auto">
          <a:xfrm>
            <a:off x="1143000" y="5221288"/>
            <a:ext cx="7313613" cy="750887"/>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If you find yourself in front of a critical parent, realize that there is no need to defend yourself if you are not the cause of his/her problem but merely an opportunity to find relief from pressure</a:t>
            </a:r>
          </a:p>
        </p:txBody>
      </p:sp>
      <p:sp>
        <p:nvSpPr>
          <p:cNvPr id="25610" name="Rectangle 10"/>
          <p:cNvSpPr>
            <a:spLocks noChangeArrowheads="1"/>
          </p:cNvSpPr>
          <p:nvPr/>
        </p:nvSpPr>
        <p:spPr bwMode="auto">
          <a:xfrm>
            <a:off x="1143000" y="3471863"/>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Turn on your adult ego state in critical situations</a:t>
            </a:r>
          </a:p>
        </p:txBody>
      </p:sp>
      <p:sp>
        <p:nvSpPr>
          <p:cNvPr id="25611" name="Rectangle 11"/>
          <p:cNvSpPr>
            <a:spLocks noChangeArrowheads="1"/>
          </p:cNvSpPr>
          <p:nvPr/>
        </p:nvSpPr>
        <p:spPr bwMode="auto">
          <a:xfrm>
            <a:off x="1143000" y="4637088"/>
            <a:ext cx="7313613"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Separate the person from the act; Do not criticize  personality</a:t>
            </a:r>
          </a:p>
        </p:txBody>
      </p:sp>
      <p:sp>
        <p:nvSpPr>
          <p:cNvPr id="25612" name="Rectangle 12"/>
          <p:cNvSpPr>
            <a:spLocks noChangeArrowheads="1"/>
          </p:cNvSpPr>
          <p:nvPr/>
        </p:nvSpPr>
        <p:spPr bwMode="auto">
          <a:xfrm>
            <a:off x="1143000" y="1730375"/>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Realize that it takes two to generate conflict</a:t>
            </a:r>
          </a:p>
        </p:txBody>
      </p:sp>
      <p:sp>
        <p:nvSpPr>
          <p:cNvPr id="25613" name="Rectangle 13"/>
          <p:cNvSpPr>
            <a:spLocks noChangeArrowheads="1"/>
          </p:cNvSpPr>
          <p:nvPr/>
        </p:nvSpPr>
        <p:spPr bwMode="auto">
          <a:xfrm>
            <a:off x="1143000" y="2309813"/>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Conflict is indeed a choice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Number Placeholder 5"/>
          <p:cNvSpPr txBox="1">
            <a:spLocks noGrp="1"/>
          </p:cNvSpPr>
          <p:nvPr/>
        </p:nvSpPr>
        <p:spPr bwMode="auto">
          <a:xfrm>
            <a:off x="7010400" y="6400800"/>
            <a:ext cx="1905000" cy="457200"/>
          </a:xfrm>
          <a:prstGeom prst="rect">
            <a:avLst/>
          </a:prstGeom>
          <a:noFill/>
          <a:ln w="9525">
            <a:noFill/>
            <a:miter lim="800000"/>
            <a:headEnd/>
            <a:tailEnd/>
          </a:ln>
        </p:spPr>
        <p:txBody>
          <a:bodyPr anchor="b" anchorCtr="1"/>
          <a:lstStyle/>
          <a:p>
            <a:pPr algn="r"/>
            <a:fld id="{F2B7251A-DF8F-438C-9ED0-97BC037DB7DA}" type="slidenum">
              <a:rPr lang="en-US" sz="1400">
                <a:solidFill>
                  <a:schemeClr val="tx2"/>
                </a:solidFill>
                <a:latin typeface="Arial" charset="0"/>
              </a:rPr>
              <a:pPr algn="r"/>
              <a:t>45</a:t>
            </a:fld>
            <a:endParaRPr lang="en-US" sz="1400" dirty="0">
              <a:solidFill>
                <a:schemeClr val="tx2"/>
              </a:solidFill>
              <a:latin typeface="Arial" charset="0"/>
            </a:endParaRPr>
          </a:p>
        </p:txBody>
      </p:sp>
      <p:sp>
        <p:nvSpPr>
          <p:cNvPr id="167938" name="Rectangle 2"/>
          <p:cNvSpPr>
            <a:spLocks noGrp="1" noChangeArrowheads="1"/>
          </p:cNvSpPr>
          <p:nvPr>
            <p:ph type="title" idx="4294967295"/>
          </p:nvPr>
        </p:nvSpPr>
        <p:spPr>
          <a:xfrm>
            <a:off x="838200" y="990600"/>
            <a:ext cx="7772400" cy="457200"/>
          </a:xfrm>
        </p:spPr>
        <p:txBody>
          <a:bodyPr/>
          <a:lstStyle/>
          <a:p>
            <a:pPr eaLnBrk="1" hangingPunct="1"/>
            <a:r>
              <a:rPr lang="en-US" sz="3600" dirty="0" smtClean="0"/>
              <a:t>How to Manage Conflict </a:t>
            </a:r>
          </a:p>
        </p:txBody>
      </p:sp>
      <p:sp>
        <p:nvSpPr>
          <p:cNvPr id="25606" name="Rectangle 6"/>
          <p:cNvSpPr>
            <a:spLocks noChangeArrowheads="1"/>
          </p:cNvSpPr>
          <p:nvPr/>
        </p:nvSpPr>
        <p:spPr bwMode="auto">
          <a:xfrm>
            <a:off x="1143000" y="2890838"/>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Manage your own critical parent reactions</a:t>
            </a:r>
          </a:p>
        </p:txBody>
      </p:sp>
      <p:sp>
        <p:nvSpPr>
          <p:cNvPr id="25607" name="Rectangle 7"/>
          <p:cNvSpPr>
            <a:spLocks noChangeArrowheads="1"/>
          </p:cNvSpPr>
          <p:nvPr/>
        </p:nvSpPr>
        <p:spPr bwMode="auto">
          <a:xfrm>
            <a:off x="1143000" y="6042025"/>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Survive, change is always around the corner</a:t>
            </a:r>
          </a:p>
        </p:txBody>
      </p:sp>
      <p:sp>
        <p:nvSpPr>
          <p:cNvPr id="25608" name="Rectangle 8"/>
          <p:cNvSpPr>
            <a:spLocks noChangeArrowheads="1"/>
          </p:cNvSpPr>
          <p:nvPr/>
        </p:nvSpPr>
        <p:spPr bwMode="auto">
          <a:xfrm>
            <a:off x="1143000" y="4052888"/>
            <a:ext cx="7313613"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Never present yourself as a victim</a:t>
            </a:r>
          </a:p>
        </p:txBody>
      </p:sp>
      <p:sp>
        <p:nvSpPr>
          <p:cNvPr id="25609" name="Rectangle 9"/>
          <p:cNvSpPr>
            <a:spLocks noChangeArrowheads="1"/>
          </p:cNvSpPr>
          <p:nvPr/>
        </p:nvSpPr>
        <p:spPr bwMode="auto">
          <a:xfrm>
            <a:off x="1143000" y="5221288"/>
            <a:ext cx="7313613" cy="750887"/>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Avoid linking yourself to a camp, never be in us against them mode</a:t>
            </a:r>
          </a:p>
        </p:txBody>
      </p:sp>
      <p:sp>
        <p:nvSpPr>
          <p:cNvPr id="25610" name="Rectangle 10"/>
          <p:cNvSpPr>
            <a:spLocks noChangeArrowheads="1"/>
          </p:cNvSpPr>
          <p:nvPr/>
        </p:nvSpPr>
        <p:spPr bwMode="auto">
          <a:xfrm>
            <a:off x="1143000" y="3471863"/>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Manage transference by reaching out to others</a:t>
            </a:r>
          </a:p>
        </p:txBody>
      </p:sp>
      <p:sp>
        <p:nvSpPr>
          <p:cNvPr id="25611" name="Rectangle 11"/>
          <p:cNvSpPr>
            <a:spLocks noChangeArrowheads="1"/>
          </p:cNvSpPr>
          <p:nvPr/>
        </p:nvSpPr>
        <p:spPr bwMode="auto">
          <a:xfrm>
            <a:off x="1143000" y="4637088"/>
            <a:ext cx="7313613"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Manage your relationships more broadly</a:t>
            </a:r>
          </a:p>
        </p:txBody>
      </p:sp>
      <p:sp>
        <p:nvSpPr>
          <p:cNvPr id="25612" name="Rectangle 12"/>
          <p:cNvSpPr>
            <a:spLocks noChangeArrowheads="1"/>
          </p:cNvSpPr>
          <p:nvPr/>
        </p:nvSpPr>
        <p:spPr bwMode="auto">
          <a:xfrm>
            <a:off x="1143000" y="1730375"/>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Refuse to participate</a:t>
            </a:r>
          </a:p>
        </p:txBody>
      </p:sp>
      <p:sp>
        <p:nvSpPr>
          <p:cNvPr id="25613" name="Rectangle 13"/>
          <p:cNvSpPr>
            <a:spLocks noChangeArrowheads="1"/>
          </p:cNvSpPr>
          <p:nvPr/>
        </p:nvSpPr>
        <p:spPr bwMode="auto">
          <a:xfrm>
            <a:off x="1143000" y="2309813"/>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Keep changing your ego states until you find what works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Number Placeholder 5"/>
          <p:cNvSpPr>
            <a:spLocks noGrp="1"/>
          </p:cNvSpPr>
          <p:nvPr>
            <p:ph type="sldNum" sz="quarter" idx="12"/>
          </p:nvPr>
        </p:nvSpPr>
        <p:spPr>
          <a:noFill/>
        </p:spPr>
        <p:txBody>
          <a:bodyPr/>
          <a:lstStyle/>
          <a:p>
            <a:fld id="{E156C93E-D2DF-4CF6-BDCE-FD30C6C6ADEB}" type="slidenum">
              <a:rPr lang="en-US" smtClean="0">
                <a:latin typeface="Arial" charset="0"/>
              </a:rPr>
              <a:pPr/>
              <a:t>46</a:t>
            </a:fld>
            <a:endParaRPr lang="en-US" dirty="0" smtClean="0">
              <a:latin typeface="Arial" charset="0"/>
            </a:endParaRPr>
          </a:p>
        </p:txBody>
      </p:sp>
      <p:sp>
        <p:nvSpPr>
          <p:cNvPr id="169986" name="Rectangle 2"/>
          <p:cNvSpPr>
            <a:spLocks noGrp="1" noChangeArrowheads="1"/>
          </p:cNvSpPr>
          <p:nvPr>
            <p:ph type="title"/>
          </p:nvPr>
        </p:nvSpPr>
        <p:spPr>
          <a:xfrm>
            <a:off x="1066800" y="963613"/>
            <a:ext cx="7772400" cy="560387"/>
          </a:xfrm>
        </p:spPr>
        <p:txBody>
          <a:bodyPr/>
          <a:lstStyle/>
          <a:p>
            <a:pPr eaLnBrk="1" hangingPunct="1"/>
            <a:r>
              <a:rPr lang="en-US" sz="3600" dirty="0" smtClean="0"/>
              <a:t>Basic Guides Which Can Help You in Working With People</a:t>
            </a:r>
          </a:p>
        </p:txBody>
      </p:sp>
      <p:sp>
        <p:nvSpPr>
          <p:cNvPr id="169987" name="Rectangle 4"/>
          <p:cNvSpPr>
            <a:spLocks noChangeArrowheads="1"/>
          </p:cNvSpPr>
          <p:nvPr/>
        </p:nvSpPr>
        <p:spPr bwMode="auto">
          <a:xfrm>
            <a:off x="1143000" y="3502025"/>
            <a:ext cx="7313613" cy="511175"/>
          </a:xfrm>
          <a:prstGeom prst="rect">
            <a:avLst/>
          </a:prstGeom>
          <a:gradFill rotWithShape="0">
            <a:gsLst>
              <a:gs pos="0">
                <a:srgbClr val="B28300"/>
              </a:gs>
              <a:gs pos="50000">
                <a:srgbClr val="DCC072"/>
              </a:gs>
              <a:gs pos="100000">
                <a:srgbClr val="B28300"/>
              </a:gs>
            </a:gsLst>
            <a:lin ang="18900000" scaled="1"/>
          </a:gradFill>
          <a:ln w="9525">
            <a:solidFill>
              <a:schemeClr val="tx1"/>
            </a:solidFill>
            <a:miter lim="800000"/>
            <a:headEnd/>
            <a:tailEnd/>
          </a:ln>
        </p:spPr>
        <p:txBody>
          <a:bodyPr anchor="ctr" anchorCtr="1"/>
          <a:lstStyle/>
          <a:p>
            <a:pPr algn="ctr">
              <a:lnSpc>
                <a:spcPct val="85000"/>
              </a:lnSpc>
              <a:spcBef>
                <a:spcPct val="20000"/>
              </a:spcBef>
            </a:pPr>
            <a:r>
              <a:rPr lang="en-US" sz="1800" b="1" dirty="0">
                <a:solidFill>
                  <a:schemeClr val="tx2"/>
                </a:solidFill>
                <a:latin typeface="Tahoma" pitchFamily="34" charset="0"/>
              </a:rPr>
              <a:t>Sentiment and emotion count</a:t>
            </a:r>
          </a:p>
        </p:txBody>
      </p:sp>
      <p:sp>
        <p:nvSpPr>
          <p:cNvPr id="169988" name="Rectangle 5"/>
          <p:cNvSpPr>
            <a:spLocks noChangeArrowheads="1"/>
          </p:cNvSpPr>
          <p:nvPr/>
        </p:nvSpPr>
        <p:spPr bwMode="auto">
          <a:xfrm>
            <a:off x="1143000" y="5076825"/>
            <a:ext cx="7313613" cy="514350"/>
          </a:xfrm>
          <a:prstGeom prst="rect">
            <a:avLst/>
          </a:prstGeom>
          <a:gradFill rotWithShape="0">
            <a:gsLst>
              <a:gs pos="0">
                <a:srgbClr val="B28300"/>
              </a:gs>
              <a:gs pos="50000">
                <a:srgbClr val="DCC072"/>
              </a:gs>
              <a:gs pos="100000">
                <a:srgbClr val="B28300"/>
              </a:gs>
            </a:gsLst>
            <a:lin ang="18900000" scaled="1"/>
          </a:gradFill>
          <a:ln w="9525">
            <a:solidFill>
              <a:schemeClr val="tx1"/>
            </a:solidFill>
            <a:miter lim="800000"/>
            <a:headEnd/>
            <a:tailEnd/>
          </a:ln>
        </p:spPr>
        <p:txBody>
          <a:bodyPr anchor="ctr" anchorCtr="1"/>
          <a:lstStyle/>
          <a:p>
            <a:pPr>
              <a:lnSpc>
                <a:spcPct val="90000"/>
              </a:lnSpc>
              <a:spcBef>
                <a:spcPct val="20000"/>
              </a:spcBef>
            </a:pPr>
            <a:r>
              <a:rPr lang="en-US" sz="1800" b="1" dirty="0">
                <a:solidFill>
                  <a:schemeClr val="tx2"/>
                </a:solidFill>
                <a:latin typeface="Tahoma" pitchFamily="34" charset="0"/>
              </a:rPr>
              <a:t>Everyone wants to know that they matter</a:t>
            </a:r>
          </a:p>
        </p:txBody>
      </p:sp>
      <p:sp>
        <p:nvSpPr>
          <p:cNvPr id="169989" name="Rectangle 6"/>
          <p:cNvSpPr>
            <a:spLocks noChangeArrowheads="1"/>
          </p:cNvSpPr>
          <p:nvPr/>
        </p:nvSpPr>
        <p:spPr bwMode="auto">
          <a:xfrm>
            <a:off x="1143000" y="4289425"/>
            <a:ext cx="7313613" cy="511175"/>
          </a:xfrm>
          <a:prstGeom prst="rect">
            <a:avLst/>
          </a:prstGeom>
          <a:gradFill rotWithShape="0">
            <a:gsLst>
              <a:gs pos="0">
                <a:srgbClr val="B28300"/>
              </a:gs>
              <a:gs pos="50000">
                <a:srgbClr val="DCC072"/>
              </a:gs>
              <a:gs pos="100000">
                <a:srgbClr val="B28300"/>
              </a:gs>
            </a:gsLst>
            <a:lin ang="18900000" scaled="1"/>
          </a:gradFill>
          <a:ln w="9525">
            <a:solidFill>
              <a:schemeClr val="tx1"/>
            </a:solidFill>
            <a:miter lim="800000"/>
            <a:headEnd/>
            <a:tailEnd/>
          </a:ln>
        </p:spPr>
        <p:txBody>
          <a:bodyPr anchor="ctr" anchorCtr="1"/>
          <a:lstStyle/>
          <a:p>
            <a:pPr algn="ctr">
              <a:lnSpc>
                <a:spcPct val="85000"/>
              </a:lnSpc>
              <a:spcBef>
                <a:spcPct val="20000"/>
              </a:spcBef>
            </a:pPr>
            <a:r>
              <a:rPr lang="en-US" sz="1800" b="1" dirty="0">
                <a:solidFill>
                  <a:schemeClr val="tx2"/>
                </a:solidFill>
                <a:latin typeface="Tahoma" pitchFamily="34" charset="0"/>
              </a:rPr>
              <a:t>Everyone likes to feel important and avoid ignoring someone whenever possible</a:t>
            </a:r>
          </a:p>
        </p:txBody>
      </p:sp>
      <p:sp>
        <p:nvSpPr>
          <p:cNvPr id="169990" name="Rectangle 7"/>
          <p:cNvSpPr>
            <a:spLocks noChangeArrowheads="1"/>
          </p:cNvSpPr>
          <p:nvPr/>
        </p:nvSpPr>
        <p:spPr bwMode="auto">
          <a:xfrm>
            <a:off x="1143000" y="1927225"/>
            <a:ext cx="7313613" cy="511175"/>
          </a:xfrm>
          <a:prstGeom prst="rect">
            <a:avLst/>
          </a:prstGeom>
          <a:gradFill rotWithShape="0">
            <a:gsLst>
              <a:gs pos="0">
                <a:srgbClr val="B28300"/>
              </a:gs>
              <a:gs pos="50000">
                <a:srgbClr val="DCC072"/>
              </a:gs>
              <a:gs pos="100000">
                <a:srgbClr val="B28300"/>
              </a:gs>
            </a:gsLst>
            <a:lin ang="18900000" scaled="1"/>
          </a:gradFill>
          <a:ln w="9525">
            <a:solidFill>
              <a:schemeClr val="tx1"/>
            </a:solidFill>
            <a:miter lim="800000"/>
            <a:headEnd/>
            <a:tailEnd/>
          </a:ln>
        </p:spPr>
        <p:txBody>
          <a:bodyPr anchor="ctr" anchorCtr="1"/>
          <a:lstStyle/>
          <a:p>
            <a:pPr>
              <a:lnSpc>
                <a:spcPct val="90000"/>
              </a:lnSpc>
              <a:spcBef>
                <a:spcPct val="20000"/>
              </a:spcBef>
            </a:pPr>
            <a:r>
              <a:rPr lang="en-US" sz="1800" b="1" dirty="0">
                <a:solidFill>
                  <a:schemeClr val="tx2"/>
                </a:solidFill>
                <a:latin typeface="Tahoma" pitchFamily="34" charset="0"/>
              </a:rPr>
              <a:t>Cooperation cannot be forced</a:t>
            </a:r>
          </a:p>
        </p:txBody>
      </p:sp>
      <p:sp>
        <p:nvSpPr>
          <p:cNvPr id="169991" name="Rectangle 8"/>
          <p:cNvSpPr>
            <a:spLocks noChangeArrowheads="1"/>
          </p:cNvSpPr>
          <p:nvPr/>
        </p:nvSpPr>
        <p:spPr bwMode="auto">
          <a:xfrm>
            <a:off x="1143000" y="2714625"/>
            <a:ext cx="7313613" cy="511175"/>
          </a:xfrm>
          <a:prstGeom prst="rect">
            <a:avLst/>
          </a:prstGeom>
          <a:gradFill rotWithShape="0">
            <a:gsLst>
              <a:gs pos="0">
                <a:srgbClr val="B28300"/>
              </a:gs>
              <a:gs pos="50000">
                <a:srgbClr val="DCC072"/>
              </a:gs>
              <a:gs pos="100000">
                <a:srgbClr val="B28300"/>
              </a:gs>
            </a:gsLst>
            <a:lin ang="18900000" scaled="1"/>
          </a:gradFill>
          <a:ln w="9525">
            <a:solidFill>
              <a:schemeClr val="tx1"/>
            </a:solidFill>
            <a:miter lim="800000"/>
            <a:headEnd/>
            <a:tailEnd/>
          </a:ln>
        </p:spPr>
        <p:txBody>
          <a:bodyPr anchor="ctr" anchorCtr="1"/>
          <a:lstStyle/>
          <a:p>
            <a:pPr>
              <a:lnSpc>
                <a:spcPct val="90000"/>
              </a:lnSpc>
              <a:spcBef>
                <a:spcPct val="20000"/>
              </a:spcBef>
            </a:pPr>
            <a:r>
              <a:rPr lang="en-US" sz="1800" b="1" dirty="0">
                <a:solidFill>
                  <a:schemeClr val="tx2"/>
                </a:solidFill>
                <a:latin typeface="Tahoma" pitchFamily="34" charset="0"/>
              </a:rPr>
              <a:t>You communicate more through action than words</a:t>
            </a:r>
          </a:p>
        </p:txBody>
      </p:sp>
      <p:sp>
        <p:nvSpPr>
          <p:cNvPr id="169992" name="Rectangle 9"/>
          <p:cNvSpPr>
            <a:spLocks noChangeArrowheads="1"/>
          </p:cNvSpPr>
          <p:nvPr/>
        </p:nvSpPr>
        <p:spPr bwMode="auto">
          <a:xfrm>
            <a:off x="1066800" y="5867400"/>
            <a:ext cx="7313613" cy="514350"/>
          </a:xfrm>
          <a:prstGeom prst="rect">
            <a:avLst/>
          </a:prstGeom>
          <a:gradFill rotWithShape="0">
            <a:gsLst>
              <a:gs pos="0">
                <a:srgbClr val="B28300"/>
              </a:gs>
              <a:gs pos="50000">
                <a:srgbClr val="DCC072"/>
              </a:gs>
              <a:gs pos="100000">
                <a:srgbClr val="B28300"/>
              </a:gs>
            </a:gsLst>
            <a:lin ang="18900000" scaled="1"/>
          </a:gradFill>
          <a:ln w="9525">
            <a:solidFill>
              <a:schemeClr val="tx1"/>
            </a:solidFill>
            <a:miter lim="800000"/>
            <a:headEnd/>
            <a:tailEnd/>
          </a:ln>
        </p:spPr>
        <p:txBody>
          <a:bodyPr anchor="ctr" anchorCtr="1"/>
          <a:lstStyle/>
          <a:p>
            <a:pPr>
              <a:lnSpc>
                <a:spcPct val="90000"/>
              </a:lnSpc>
              <a:spcBef>
                <a:spcPct val="20000"/>
              </a:spcBef>
            </a:pPr>
            <a:r>
              <a:rPr lang="en-US" sz="1800" b="1" dirty="0">
                <a:solidFill>
                  <a:schemeClr val="tx2"/>
                </a:solidFill>
                <a:latin typeface="Tahoma" pitchFamily="34" charset="0"/>
              </a:rPr>
              <a:t>Don’t forget to show appreciation consistently</a:t>
            </a:r>
            <a:endParaRPr lang="en-US" sz="1800" b="1" dirty="0">
              <a:solidFill>
                <a:srgbClr val="5A3D02"/>
              </a:solidFill>
              <a:latin typeface="Tahom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Number Placeholder 5"/>
          <p:cNvSpPr>
            <a:spLocks noGrp="1"/>
          </p:cNvSpPr>
          <p:nvPr>
            <p:ph type="sldNum" sz="quarter" idx="12"/>
          </p:nvPr>
        </p:nvSpPr>
        <p:spPr>
          <a:noFill/>
        </p:spPr>
        <p:txBody>
          <a:bodyPr/>
          <a:lstStyle/>
          <a:p>
            <a:fld id="{706D1C85-B56E-403A-BBDA-3C7C39867D74}" type="slidenum">
              <a:rPr lang="en-US" smtClean="0">
                <a:latin typeface="Arial" charset="0"/>
              </a:rPr>
              <a:pPr/>
              <a:t>47</a:t>
            </a:fld>
            <a:endParaRPr lang="en-US" dirty="0" smtClean="0">
              <a:latin typeface="Arial" charset="0"/>
            </a:endParaRPr>
          </a:p>
        </p:txBody>
      </p:sp>
      <p:sp>
        <p:nvSpPr>
          <p:cNvPr id="172034" name="Rectangle 2"/>
          <p:cNvSpPr>
            <a:spLocks noGrp="1" noChangeArrowheads="1"/>
          </p:cNvSpPr>
          <p:nvPr>
            <p:ph type="title"/>
          </p:nvPr>
        </p:nvSpPr>
        <p:spPr>
          <a:xfrm>
            <a:off x="838200" y="990600"/>
            <a:ext cx="7772400" cy="457200"/>
          </a:xfrm>
        </p:spPr>
        <p:txBody>
          <a:bodyPr/>
          <a:lstStyle/>
          <a:p>
            <a:pPr eaLnBrk="1" hangingPunct="1"/>
            <a:r>
              <a:rPr lang="en-US" sz="3600" dirty="0" smtClean="0"/>
              <a:t>A Few Final Words of Wisdom </a:t>
            </a:r>
          </a:p>
        </p:txBody>
      </p:sp>
      <p:sp>
        <p:nvSpPr>
          <p:cNvPr id="142339" name="Rectangle 3"/>
          <p:cNvSpPr>
            <a:spLocks noChangeArrowheads="1"/>
          </p:cNvSpPr>
          <p:nvPr/>
        </p:nvSpPr>
        <p:spPr bwMode="auto">
          <a:xfrm>
            <a:off x="1143000" y="2890838"/>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The person with the least expertise has the most opinions</a:t>
            </a:r>
          </a:p>
        </p:txBody>
      </p:sp>
      <p:sp>
        <p:nvSpPr>
          <p:cNvPr id="142340" name="Rectangle 4"/>
          <p:cNvSpPr>
            <a:spLocks noChangeArrowheads="1"/>
          </p:cNvSpPr>
          <p:nvPr/>
        </p:nvSpPr>
        <p:spPr bwMode="auto">
          <a:xfrm>
            <a:off x="1143000" y="6042025"/>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When things go wrong, don’t go with them</a:t>
            </a:r>
          </a:p>
        </p:txBody>
      </p:sp>
      <p:sp>
        <p:nvSpPr>
          <p:cNvPr id="142341" name="Rectangle 5"/>
          <p:cNvSpPr>
            <a:spLocks noChangeArrowheads="1"/>
          </p:cNvSpPr>
          <p:nvPr/>
        </p:nvSpPr>
        <p:spPr bwMode="auto">
          <a:xfrm>
            <a:off x="1143000" y="4052888"/>
            <a:ext cx="7313613"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Just because everything is different doesn’t mean anything has changed</a:t>
            </a:r>
          </a:p>
        </p:txBody>
      </p:sp>
      <p:sp>
        <p:nvSpPr>
          <p:cNvPr id="142342" name="Rectangle 6"/>
          <p:cNvSpPr>
            <a:spLocks noChangeArrowheads="1"/>
          </p:cNvSpPr>
          <p:nvPr/>
        </p:nvSpPr>
        <p:spPr bwMode="auto">
          <a:xfrm>
            <a:off x="1143000" y="5221288"/>
            <a:ext cx="7313613" cy="750887"/>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Anyone can admit that they were wrong – the true test is admitting it to someone else</a:t>
            </a:r>
          </a:p>
        </p:txBody>
      </p:sp>
      <p:sp>
        <p:nvSpPr>
          <p:cNvPr id="142343" name="Rectangle 7"/>
          <p:cNvSpPr>
            <a:spLocks noChangeArrowheads="1"/>
          </p:cNvSpPr>
          <p:nvPr/>
        </p:nvSpPr>
        <p:spPr bwMode="auto">
          <a:xfrm>
            <a:off x="1143000" y="3471863"/>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If you tell the truth, you don’t have to remember anything</a:t>
            </a:r>
          </a:p>
        </p:txBody>
      </p:sp>
      <p:sp>
        <p:nvSpPr>
          <p:cNvPr id="142344" name="Rectangle 8"/>
          <p:cNvSpPr>
            <a:spLocks noChangeArrowheads="1"/>
          </p:cNvSpPr>
          <p:nvPr/>
        </p:nvSpPr>
        <p:spPr bwMode="auto">
          <a:xfrm>
            <a:off x="1143000" y="4637088"/>
            <a:ext cx="7313613" cy="514350"/>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Good judgment comes from bad experience, experience comes from bad judgment</a:t>
            </a:r>
          </a:p>
        </p:txBody>
      </p:sp>
      <p:sp>
        <p:nvSpPr>
          <p:cNvPr id="142345" name="Rectangle 9"/>
          <p:cNvSpPr>
            <a:spLocks noChangeArrowheads="1"/>
          </p:cNvSpPr>
          <p:nvPr/>
        </p:nvSpPr>
        <p:spPr bwMode="auto">
          <a:xfrm>
            <a:off x="1143000" y="1730375"/>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The definition of being wise is when you have something stupid to say don’t say it</a:t>
            </a:r>
          </a:p>
        </p:txBody>
      </p:sp>
      <p:sp>
        <p:nvSpPr>
          <p:cNvPr id="142346" name="Rectangle 10"/>
          <p:cNvSpPr>
            <a:spLocks noChangeArrowheads="1"/>
          </p:cNvSpPr>
          <p:nvPr/>
        </p:nvSpPr>
        <p:spPr bwMode="auto">
          <a:xfrm>
            <a:off x="1143000" y="2309813"/>
            <a:ext cx="7313613" cy="511175"/>
          </a:xfrm>
          <a:prstGeom prst="rect">
            <a:avLst/>
          </a:prstGeom>
          <a:gradFill rotWithShape="0">
            <a:gsLst>
              <a:gs pos="0">
                <a:srgbClr val="DCC072"/>
              </a:gs>
              <a:gs pos="50000">
                <a:schemeClr val="bg1"/>
              </a:gs>
              <a:gs pos="100000">
                <a:srgbClr val="DCC072"/>
              </a:gs>
            </a:gsLst>
            <a:lin ang="18900000" scaled="1"/>
          </a:gradFill>
          <a:ln w="9525">
            <a:solidFill>
              <a:schemeClr val="tx1"/>
            </a:solidFill>
            <a:miter lim="800000"/>
            <a:headEnd/>
            <a:tailEnd/>
          </a:ln>
          <a:effectLst/>
        </p:spPr>
        <p:txBody>
          <a:bodyPr anchor="ctr" anchorCtr="1"/>
          <a:lstStyle/>
          <a:p>
            <a:pPr algn="ctr">
              <a:lnSpc>
                <a:spcPct val="85000"/>
              </a:lnSpc>
              <a:spcBef>
                <a:spcPct val="20000"/>
              </a:spcBef>
              <a:defRPr/>
            </a:pPr>
            <a:r>
              <a:rPr lang="en-US" sz="1700" b="1" dirty="0">
                <a:solidFill>
                  <a:srgbClr val="5A3D02"/>
                </a:solidFill>
                <a:latin typeface="Tahoma" pitchFamily="34" charset="0"/>
              </a:rPr>
              <a:t>One nice thing about people with big egos is they don’t talk about other people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5"/>
          <p:cNvSpPr>
            <a:spLocks noGrp="1"/>
          </p:cNvSpPr>
          <p:nvPr>
            <p:ph type="sldNum" sz="quarter" idx="12"/>
          </p:nvPr>
        </p:nvSpPr>
        <p:spPr>
          <a:noFill/>
        </p:spPr>
        <p:txBody>
          <a:bodyPr/>
          <a:lstStyle/>
          <a:p>
            <a:fld id="{7D34D6F6-CB42-4415-8BC5-EE034565E669}" type="slidenum">
              <a:rPr lang="en-US" smtClean="0">
                <a:latin typeface="Arial" charset="0"/>
              </a:rPr>
              <a:pPr/>
              <a:t>48</a:t>
            </a:fld>
            <a:endParaRPr lang="en-US" dirty="0" smtClean="0">
              <a:latin typeface="Arial" charset="0"/>
            </a:endParaRPr>
          </a:p>
        </p:txBody>
      </p:sp>
      <p:sp>
        <p:nvSpPr>
          <p:cNvPr id="157698" name="Rectangle 1027"/>
          <p:cNvSpPr>
            <a:spLocks noGrp="1" noChangeArrowheads="1"/>
          </p:cNvSpPr>
          <p:nvPr>
            <p:ph type="body" idx="1"/>
          </p:nvPr>
        </p:nvSpPr>
        <p:spPr/>
        <p:txBody>
          <a:bodyPr/>
          <a:lstStyle/>
          <a:p>
            <a:pPr eaLnBrk="1" hangingPunct="1">
              <a:spcAft>
                <a:spcPct val="58000"/>
              </a:spcAft>
            </a:pPr>
            <a:r>
              <a:rPr lang="en-US" sz="2200" dirty="0" smtClean="0"/>
              <a:t>Finally, remember there are situations that can’t be fixed, just too many black stamps</a:t>
            </a:r>
          </a:p>
          <a:p>
            <a:pPr eaLnBrk="1" hangingPunct="1">
              <a:spcAft>
                <a:spcPct val="58000"/>
              </a:spcAft>
            </a:pPr>
            <a:r>
              <a:rPr lang="en-US" sz="2200" dirty="0" smtClean="0"/>
              <a:t>Fighting is just some one screaming out “I’M OK, YOUR NOT OK”, but to what effect? </a:t>
            </a:r>
          </a:p>
          <a:p>
            <a:pPr eaLnBrk="1" hangingPunct="1">
              <a:spcAft>
                <a:spcPct val="58000"/>
              </a:spcAft>
            </a:pPr>
            <a:r>
              <a:rPr lang="en-US" sz="2200" dirty="0" smtClean="0"/>
              <a:t>Sometimes no matter how much it hurts, how much you care for a job, it’s just over and you need to walk away</a:t>
            </a:r>
          </a:p>
          <a:p>
            <a:pPr eaLnBrk="1" hangingPunct="1">
              <a:spcAft>
                <a:spcPct val="58000"/>
              </a:spcAft>
            </a:pPr>
            <a:r>
              <a:rPr lang="en-US" sz="2200" dirty="0" smtClean="0"/>
              <a:t>Always try and move forward, and try and make the best from a bad situation and learn from it</a:t>
            </a:r>
          </a:p>
          <a:p>
            <a:pPr eaLnBrk="1" hangingPunct="1">
              <a:spcAft>
                <a:spcPct val="58000"/>
              </a:spcAft>
            </a:pPr>
            <a:r>
              <a:rPr lang="en-US" sz="2200" dirty="0" smtClean="0"/>
              <a:t>There is a time to thrive, survive and to simply move on</a:t>
            </a:r>
          </a:p>
        </p:txBody>
      </p:sp>
      <p:sp>
        <p:nvSpPr>
          <p:cNvPr id="157699" name="Rectangle 1033"/>
          <p:cNvSpPr>
            <a:spLocks noGrp="1" noChangeArrowheads="1"/>
          </p:cNvSpPr>
          <p:nvPr>
            <p:ph type="title"/>
          </p:nvPr>
        </p:nvSpPr>
        <p:spPr/>
        <p:txBody>
          <a:bodyPr/>
          <a:lstStyle/>
          <a:p>
            <a:pPr eaLnBrk="1" hangingPunct="1"/>
            <a:r>
              <a:rPr lang="en-US" dirty="0" smtClean="0"/>
              <a:t>Closing Thoughts</a:t>
            </a:r>
          </a:p>
        </p:txBody>
      </p:sp>
    </p:spTree>
    <p:extLst>
      <p:ext uri="{BB962C8B-B14F-4D97-AF65-F5344CB8AC3E}">
        <p14:creationId xmlns:p14="http://schemas.microsoft.com/office/powerpoint/2010/main" val="22601938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5"/>
          <p:cNvSpPr>
            <a:spLocks noGrp="1"/>
          </p:cNvSpPr>
          <p:nvPr>
            <p:ph type="sldNum" sz="quarter" idx="12"/>
          </p:nvPr>
        </p:nvSpPr>
        <p:spPr>
          <a:noFill/>
        </p:spPr>
        <p:txBody>
          <a:bodyPr/>
          <a:lstStyle/>
          <a:p>
            <a:fld id="{7D34D6F6-CB42-4415-8BC5-EE034565E669}" type="slidenum">
              <a:rPr lang="en-US" smtClean="0">
                <a:latin typeface="Arial" charset="0"/>
              </a:rPr>
              <a:pPr/>
              <a:t>49</a:t>
            </a:fld>
            <a:endParaRPr lang="en-US" dirty="0" smtClean="0">
              <a:latin typeface="Arial" charset="0"/>
            </a:endParaRPr>
          </a:p>
        </p:txBody>
      </p:sp>
      <p:sp>
        <p:nvSpPr>
          <p:cNvPr id="157698" name="Rectangle 1027"/>
          <p:cNvSpPr>
            <a:spLocks noGrp="1" noChangeArrowheads="1"/>
          </p:cNvSpPr>
          <p:nvPr>
            <p:ph type="body" idx="1"/>
          </p:nvPr>
        </p:nvSpPr>
        <p:spPr>
          <a:xfrm>
            <a:off x="1062038" y="1600200"/>
            <a:ext cx="7769225" cy="4113212"/>
          </a:xfrm>
        </p:spPr>
        <p:txBody>
          <a:bodyPr/>
          <a:lstStyle/>
          <a:p>
            <a:pPr eaLnBrk="1" hangingPunct="1">
              <a:spcAft>
                <a:spcPct val="58000"/>
              </a:spcAft>
            </a:pPr>
            <a:r>
              <a:rPr lang="en-US" sz="1800" dirty="0" smtClean="0"/>
              <a:t>Always create alliances as a fallback situation, otherwise you will be out there on your own.  You need to reinvent yourself from time to time, and always think forward not backward</a:t>
            </a:r>
          </a:p>
          <a:p>
            <a:pPr eaLnBrk="1" hangingPunct="1">
              <a:spcAft>
                <a:spcPct val="58000"/>
              </a:spcAft>
            </a:pPr>
            <a:r>
              <a:rPr lang="en-US" sz="1800" dirty="0" smtClean="0"/>
              <a:t>Inherently, there will always be some sort of conflict stemming from jealousies, ambitions of others, your own desire to succeed, and various forms of office politics which you may not be able to avoid</a:t>
            </a:r>
          </a:p>
          <a:p>
            <a:pPr eaLnBrk="1" hangingPunct="1">
              <a:spcAft>
                <a:spcPct val="58000"/>
              </a:spcAft>
            </a:pPr>
            <a:r>
              <a:rPr lang="en-US" sz="1800" dirty="0" smtClean="0"/>
              <a:t>But, as the Dali Lama said “we are put on this earth to help others, and if you can’t help them don’t hurt them”.  This is important to remember because sometimes it is easy to hurt someone because this benefits you in some way</a:t>
            </a:r>
          </a:p>
          <a:p>
            <a:pPr eaLnBrk="1" hangingPunct="1">
              <a:spcAft>
                <a:spcPct val="58000"/>
              </a:spcAft>
            </a:pPr>
            <a:r>
              <a:rPr lang="en-US" sz="1800" dirty="0" smtClean="0"/>
              <a:t>None of us want to be that person, and if we all resist hurting someone because we have something to gain, we all win.  And, remember great minds discuss ideas, average minds discuss events, and small minds discuss people</a:t>
            </a:r>
          </a:p>
          <a:p>
            <a:pPr marL="0" indent="0" eaLnBrk="1" hangingPunct="1">
              <a:spcAft>
                <a:spcPct val="58000"/>
              </a:spcAft>
              <a:buNone/>
            </a:pPr>
            <a:endParaRPr lang="en-US" sz="2200" dirty="0" smtClean="0"/>
          </a:p>
        </p:txBody>
      </p:sp>
      <p:sp>
        <p:nvSpPr>
          <p:cNvPr id="157699" name="Rectangle 1033"/>
          <p:cNvSpPr>
            <a:spLocks noGrp="1" noChangeArrowheads="1"/>
          </p:cNvSpPr>
          <p:nvPr>
            <p:ph type="title"/>
          </p:nvPr>
        </p:nvSpPr>
        <p:spPr>
          <a:xfrm>
            <a:off x="1066800" y="152400"/>
            <a:ext cx="7772400" cy="1143000"/>
          </a:xfrm>
        </p:spPr>
        <p:txBody>
          <a:bodyPr/>
          <a:lstStyle/>
          <a:p>
            <a:pPr eaLnBrk="1" hangingPunct="1"/>
            <a:r>
              <a:rPr lang="en-US" dirty="0" smtClean="0"/>
              <a:t>Closing Thoughts</a:t>
            </a:r>
          </a:p>
        </p:txBody>
      </p:sp>
    </p:spTree>
    <p:extLst>
      <p:ext uri="{BB962C8B-B14F-4D97-AF65-F5344CB8AC3E}">
        <p14:creationId xmlns:p14="http://schemas.microsoft.com/office/powerpoint/2010/main" val="3891282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p:spPr>
        <p:txBody>
          <a:bodyPr/>
          <a:lstStyle/>
          <a:p>
            <a:fld id="{DD96FF55-1115-4F78-B680-5B155B6B4C8D}" type="slidenum">
              <a:rPr lang="en-US" smtClean="0">
                <a:latin typeface="Arial" charset="0"/>
              </a:rPr>
              <a:pPr/>
              <a:t>5</a:t>
            </a:fld>
            <a:endParaRPr lang="en-US" dirty="0" smtClean="0">
              <a:latin typeface="Arial" charset="0"/>
            </a:endParaRPr>
          </a:p>
        </p:txBody>
      </p:sp>
      <p:sp>
        <p:nvSpPr>
          <p:cNvPr id="23554" name="Rectangle 7"/>
          <p:cNvSpPr>
            <a:spLocks noGrp="1" noChangeArrowheads="1"/>
          </p:cNvSpPr>
          <p:nvPr>
            <p:ph type="title"/>
          </p:nvPr>
        </p:nvSpPr>
        <p:spPr/>
        <p:txBody>
          <a:bodyPr/>
          <a:lstStyle/>
          <a:p>
            <a:pPr eaLnBrk="1" hangingPunct="1"/>
            <a:r>
              <a:rPr lang="en-US" dirty="0" smtClean="0"/>
              <a:t>Critical vs. Nurturing Parent</a:t>
            </a:r>
          </a:p>
        </p:txBody>
      </p:sp>
      <p:pic>
        <p:nvPicPr>
          <p:cNvPr id="23555" name="Picture 2"/>
          <p:cNvPicPr>
            <a:picLocks noChangeAspect="1" noChangeArrowheads="1"/>
          </p:cNvPicPr>
          <p:nvPr/>
        </p:nvPicPr>
        <p:blipFill>
          <a:blip r:embed="rId3" cstate="print">
            <a:clrChange>
              <a:clrFrom>
                <a:srgbClr val="FFFFFF"/>
              </a:clrFrom>
              <a:clrTo>
                <a:srgbClr val="FFFFFF">
                  <a:alpha val="0"/>
                </a:srgbClr>
              </a:clrTo>
            </a:clrChange>
          </a:blip>
          <a:srcRect l="2199" t="1791" r="1054" b="5003"/>
          <a:stretch>
            <a:fillRect/>
          </a:stretch>
        </p:blipFill>
        <p:spPr bwMode="auto">
          <a:xfrm>
            <a:off x="1676400" y="1981200"/>
            <a:ext cx="6705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Number Placeholder 4"/>
          <p:cNvSpPr>
            <a:spLocks noGrp="1"/>
          </p:cNvSpPr>
          <p:nvPr>
            <p:ph type="sldNum" sz="quarter" idx="12"/>
          </p:nvPr>
        </p:nvSpPr>
        <p:spPr>
          <a:noFill/>
        </p:spPr>
        <p:txBody>
          <a:bodyPr/>
          <a:lstStyle/>
          <a:p>
            <a:fld id="{7BA28EDC-38EB-42F4-A235-3AD626646C9E}" type="slidenum">
              <a:rPr lang="en-US" smtClean="0">
                <a:latin typeface="Arial" charset="0"/>
              </a:rPr>
              <a:pPr/>
              <a:t>50</a:t>
            </a:fld>
            <a:endParaRPr lang="en-US" dirty="0" smtClean="0">
              <a:latin typeface="Arial" charset="0"/>
            </a:endParaRPr>
          </a:p>
        </p:txBody>
      </p:sp>
      <p:sp>
        <p:nvSpPr>
          <p:cNvPr id="174082" name="Rectangle 2"/>
          <p:cNvSpPr>
            <a:spLocks noGrp="1" noChangeArrowheads="1"/>
          </p:cNvSpPr>
          <p:nvPr>
            <p:ph type="title"/>
          </p:nvPr>
        </p:nvSpPr>
        <p:spPr>
          <a:xfrm>
            <a:off x="1371600" y="533400"/>
            <a:ext cx="7772400" cy="792163"/>
          </a:xfrm>
        </p:spPr>
        <p:txBody>
          <a:bodyPr/>
          <a:lstStyle/>
          <a:p>
            <a:pPr eaLnBrk="1" hangingPunct="1"/>
            <a:r>
              <a:rPr lang="en-US" sz="3600" dirty="0" smtClean="0"/>
              <a:t>Review of Buzz Words</a:t>
            </a:r>
            <a:r>
              <a:rPr lang="en-US" sz="2800" dirty="0" smtClean="0"/>
              <a:t/>
            </a:r>
            <a:br>
              <a:rPr lang="en-US" sz="2800" dirty="0" smtClean="0"/>
            </a:br>
            <a:r>
              <a:rPr lang="en-US" sz="2200" b="0" dirty="0" smtClean="0"/>
              <a:t>(But They Can Also Be Tools for Better Understanding)</a:t>
            </a:r>
          </a:p>
        </p:txBody>
      </p:sp>
      <p:pic>
        <p:nvPicPr>
          <p:cNvPr id="174083" name="Picture 3" descr="SY01265_"/>
          <p:cNvPicPr>
            <a:picLocks noChangeAspect="1" noChangeArrowheads="1"/>
          </p:cNvPicPr>
          <p:nvPr/>
        </p:nvPicPr>
        <p:blipFill>
          <a:blip r:embed="rId3" cstate="print"/>
          <a:srcRect/>
          <a:stretch>
            <a:fillRect/>
          </a:stretch>
        </p:blipFill>
        <p:spPr bwMode="auto">
          <a:xfrm>
            <a:off x="1066800" y="0"/>
            <a:ext cx="762000" cy="758825"/>
          </a:xfrm>
          <a:prstGeom prst="rect">
            <a:avLst/>
          </a:prstGeom>
          <a:noFill/>
          <a:ln w="9525">
            <a:noFill/>
            <a:miter lim="800000"/>
            <a:headEnd/>
            <a:tailEnd/>
          </a:ln>
        </p:spPr>
      </p:pic>
      <p:sp>
        <p:nvSpPr>
          <p:cNvPr id="174084" name="Oval 4"/>
          <p:cNvSpPr>
            <a:spLocks noChangeArrowheads="1"/>
          </p:cNvSpPr>
          <p:nvPr/>
        </p:nvSpPr>
        <p:spPr bwMode="auto">
          <a:xfrm>
            <a:off x="1066800" y="1981200"/>
            <a:ext cx="23622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r>
              <a:rPr lang="en-US" sz="1200" b="1" dirty="0">
                <a:solidFill>
                  <a:srgbClr val="5A3D02"/>
                </a:solidFill>
                <a:latin typeface="Tahoma" pitchFamily="34" charset="0"/>
              </a:rPr>
              <a:t>PARENT</a:t>
            </a:r>
          </a:p>
          <a:p>
            <a:r>
              <a:rPr lang="en-US" sz="1200" b="1" dirty="0">
                <a:solidFill>
                  <a:srgbClr val="5A3D02"/>
                </a:solidFill>
                <a:latin typeface="Tahoma" pitchFamily="34" charset="0"/>
              </a:rPr>
              <a:t>ADULT	EGO STATES</a:t>
            </a:r>
          </a:p>
          <a:p>
            <a:r>
              <a:rPr lang="en-US" sz="1200" b="1" dirty="0">
                <a:solidFill>
                  <a:srgbClr val="5A3D02"/>
                </a:solidFill>
                <a:latin typeface="Tahoma" pitchFamily="34" charset="0"/>
              </a:rPr>
              <a:t>CHILD</a:t>
            </a:r>
          </a:p>
        </p:txBody>
      </p:sp>
      <p:sp>
        <p:nvSpPr>
          <p:cNvPr id="174085" name="Line 8"/>
          <p:cNvSpPr>
            <a:spLocks noChangeShapeType="1"/>
          </p:cNvSpPr>
          <p:nvPr/>
        </p:nvSpPr>
        <p:spPr bwMode="auto">
          <a:xfrm>
            <a:off x="2286000" y="2057400"/>
            <a:ext cx="0" cy="914400"/>
          </a:xfrm>
          <a:prstGeom prst="line">
            <a:avLst/>
          </a:prstGeom>
          <a:noFill/>
          <a:ln w="9525">
            <a:solidFill>
              <a:schemeClr val="tx1"/>
            </a:solidFill>
            <a:round/>
            <a:headEnd/>
            <a:tailEnd/>
          </a:ln>
        </p:spPr>
        <p:txBody>
          <a:bodyPr/>
          <a:lstStyle/>
          <a:p>
            <a:endParaRPr lang="en-US" dirty="0"/>
          </a:p>
        </p:txBody>
      </p:sp>
      <p:sp>
        <p:nvSpPr>
          <p:cNvPr id="174086" name="Oval 11"/>
          <p:cNvSpPr>
            <a:spLocks noChangeArrowheads="1"/>
          </p:cNvSpPr>
          <p:nvPr/>
        </p:nvSpPr>
        <p:spPr bwMode="auto">
          <a:xfrm>
            <a:off x="1219200" y="3429000"/>
            <a:ext cx="21336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r>
              <a:rPr lang="en-US" sz="1200" b="1" dirty="0">
                <a:solidFill>
                  <a:srgbClr val="5A3D02"/>
                </a:solidFill>
                <a:latin typeface="Tahoma" pitchFamily="34" charset="0"/>
              </a:rPr>
              <a:t>CRITICAL PARENT</a:t>
            </a:r>
          </a:p>
          <a:p>
            <a:r>
              <a:rPr lang="en-US" sz="1200" b="1" dirty="0">
                <a:solidFill>
                  <a:srgbClr val="5A3D02"/>
                </a:solidFill>
                <a:latin typeface="Tahoma" pitchFamily="34" charset="0"/>
              </a:rPr>
              <a:t>NURTURING PARENT</a:t>
            </a:r>
          </a:p>
          <a:p>
            <a:r>
              <a:rPr lang="en-US" sz="1200" b="1" dirty="0">
                <a:solidFill>
                  <a:srgbClr val="5A3D02"/>
                </a:solidFill>
                <a:latin typeface="Tahoma" pitchFamily="34" charset="0"/>
              </a:rPr>
              <a:t>NATURAL CHILD</a:t>
            </a:r>
          </a:p>
          <a:p>
            <a:r>
              <a:rPr lang="en-US" sz="1200" b="1" dirty="0">
                <a:solidFill>
                  <a:srgbClr val="5A3D02"/>
                </a:solidFill>
                <a:latin typeface="Tahoma" pitchFamily="34" charset="0"/>
              </a:rPr>
              <a:t>ADAPTED CHILD</a:t>
            </a:r>
          </a:p>
        </p:txBody>
      </p:sp>
      <p:sp>
        <p:nvSpPr>
          <p:cNvPr id="174087" name="Oval 12"/>
          <p:cNvSpPr>
            <a:spLocks noChangeArrowheads="1"/>
          </p:cNvSpPr>
          <p:nvPr/>
        </p:nvSpPr>
        <p:spPr bwMode="auto">
          <a:xfrm>
            <a:off x="1524000" y="5029200"/>
            <a:ext cx="21336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r>
              <a:rPr lang="en-US" sz="1200" b="1" dirty="0">
                <a:solidFill>
                  <a:srgbClr val="5A3D02"/>
                </a:solidFill>
                <a:latin typeface="Tahoma" pitchFamily="34" charset="0"/>
              </a:rPr>
              <a:t>TRANSACTIONS:</a:t>
            </a:r>
          </a:p>
          <a:p>
            <a:pPr>
              <a:buFontTx/>
              <a:buChar char="•"/>
            </a:pPr>
            <a:r>
              <a:rPr lang="en-US" sz="1200" b="1" dirty="0">
                <a:solidFill>
                  <a:srgbClr val="5A3D02"/>
                </a:solidFill>
                <a:latin typeface="Tahoma" pitchFamily="34" charset="0"/>
              </a:rPr>
              <a:t>COMPLEMENTARY</a:t>
            </a:r>
          </a:p>
          <a:p>
            <a:pPr>
              <a:buFontTx/>
              <a:buChar char="•"/>
            </a:pPr>
            <a:r>
              <a:rPr lang="en-US" sz="1200" b="1" dirty="0">
                <a:solidFill>
                  <a:srgbClr val="5A3D02"/>
                </a:solidFill>
                <a:latin typeface="Tahoma" pitchFamily="34" charset="0"/>
              </a:rPr>
              <a:t>CROSSED</a:t>
            </a:r>
          </a:p>
          <a:p>
            <a:pPr>
              <a:buFontTx/>
              <a:buChar char="•"/>
            </a:pPr>
            <a:r>
              <a:rPr lang="en-US" sz="1200" b="1" dirty="0">
                <a:solidFill>
                  <a:srgbClr val="5A3D02"/>
                </a:solidFill>
                <a:latin typeface="Tahoma" pitchFamily="34" charset="0"/>
              </a:rPr>
              <a:t>ULTERIOR</a:t>
            </a:r>
          </a:p>
        </p:txBody>
      </p:sp>
      <p:sp>
        <p:nvSpPr>
          <p:cNvPr id="174088" name="Oval 14"/>
          <p:cNvSpPr>
            <a:spLocks noChangeArrowheads="1"/>
          </p:cNvSpPr>
          <p:nvPr/>
        </p:nvSpPr>
        <p:spPr bwMode="auto">
          <a:xfrm>
            <a:off x="3505200" y="1828800"/>
            <a:ext cx="2133600" cy="21336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r>
              <a:rPr lang="en-US" sz="1200" b="1" dirty="0">
                <a:solidFill>
                  <a:srgbClr val="5A3D02"/>
                </a:solidFill>
                <a:latin typeface="Tahoma" pitchFamily="34" charset="0"/>
              </a:rPr>
              <a:t>GAMES:</a:t>
            </a:r>
          </a:p>
          <a:p>
            <a:pPr>
              <a:buFontTx/>
              <a:buChar char="•"/>
            </a:pPr>
            <a:r>
              <a:rPr lang="en-US" sz="1200" b="1" dirty="0">
                <a:solidFill>
                  <a:srgbClr val="5A3D02"/>
                </a:solidFill>
                <a:latin typeface="Tahoma" pitchFamily="34" charset="0"/>
              </a:rPr>
              <a:t>NIGYSOB</a:t>
            </a:r>
          </a:p>
          <a:p>
            <a:pPr>
              <a:buFontTx/>
              <a:buChar char="•"/>
            </a:pPr>
            <a:r>
              <a:rPr lang="en-US" sz="1200" b="1" dirty="0">
                <a:solidFill>
                  <a:srgbClr val="5A3D02"/>
                </a:solidFill>
                <a:latin typeface="Tahoma" pitchFamily="34" charset="0"/>
              </a:rPr>
              <a:t>AIN’T IT AWFUL</a:t>
            </a:r>
          </a:p>
          <a:p>
            <a:pPr>
              <a:buFontTx/>
              <a:buChar char="•"/>
            </a:pPr>
            <a:r>
              <a:rPr lang="en-US" sz="1200" b="1" dirty="0">
                <a:solidFill>
                  <a:srgbClr val="5A3D02"/>
                </a:solidFill>
                <a:latin typeface="Tahoma" pitchFamily="34" charset="0"/>
              </a:rPr>
              <a:t>KICK ME</a:t>
            </a:r>
          </a:p>
          <a:p>
            <a:pPr>
              <a:buFontTx/>
              <a:buChar char="•"/>
            </a:pPr>
            <a:r>
              <a:rPr lang="en-US" sz="1200" b="1" dirty="0">
                <a:solidFill>
                  <a:srgbClr val="5A3D02"/>
                </a:solidFill>
                <a:latin typeface="Tahoma" pitchFamily="34" charset="0"/>
              </a:rPr>
              <a:t>RAPO</a:t>
            </a:r>
          </a:p>
          <a:p>
            <a:pPr>
              <a:buFontTx/>
              <a:buChar char="•"/>
            </a:pPr>
            <a:r>
              <a:rPr lang="en-US" sz="1200" b="1" dirty="0">
                <a:solidFill>
                  <a:srgbClr val="5A3D02"/>
                </a:solidFill>
                <a:latin typeface="Tahoma" pitchFamily="34" charset="0"/>
              </a:rPr>
              <a:t>UPROAR</a:t>
            </a:r>
          </a:p>
          <a:p>
            <a:pPr>
              <a:buFontTx/>
              <a:buChar char="•"/>
            </a:pPr>
            <a:r>
              <a:rPr lang="en-US" sz="1200" b="1" dirty="0">
                <a:solidFill>
                  <a:srgbClr val="5A3D02"/>
                </a:solidFill>
                <a:latin typeface="Tahoma" pitchFamily="34" charset="0"/>
              </a:rPr>
              <a:t>STUPID</a:t>
            </a:r>
          </a:p>
          <a:p>
            <a:pPr>
              <a:buFontTx/>
              <a:buChar char="•"/>
            </a:pPr>
            <a:r>
              <a:rPr lang="en-US" sz="1200" b="1" dirty="0">
                <a:solidFill>
                  <a:srgbClr val="5A3D02"/>
                </a:solidFill>
                <a:latin typeface="Tahoma" pitchFamily="34" charset="0"/>
              </a:rPr>
              <a:t>(WHAT OTHERS: </a:t>
            </a:r>
          </a:p>
          <a:p>
            <a:pPr>
              <a:buFontTx/>
              <a:buChar char="•"/>
            </a:pPr>
            <a:r>
              <a:rPr lang="en-US" sz="1200" b="1" dirty="0">
                <a:solidFill>
                  <a:srgbClr val="5A3D02"/>
                </a:solidFill>
                <a:latin typeface="Tahoma" pitchFamily="34" charset="0"/>
              </a:rPr>
              <a:t>CAN YOU NAME?)</a:t>
            </a:r>
          </a:p>
        </p:txBody>
      </p:sp>
      <p:sp>
        <p:nvSpPr>
          <p:cNvPr id="174089" name="Oval 15"/>
          <p:cNvSpPr>
            <a:spLocks noChangeArrowheads="1"/>
          </p:cNvSpPr>
          <p:nvPr/>
        </p:nvSpPr>
        <p:spPr bwMode="auto">
          <a:xfrm>
            <a:off x="3733800" y="4191000"/>
            <a:ext cx="21336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r>
              <a:rPr lang="en-US" sz="1200" b="1" dirty="0">
                <a:solidFill>
                  <a:srgbClr val="5A3D02"/>
                </a:solidFill>
                <a:latin typeface="Tahoma" pitchFamily="34" charset="0"/>
              </a:rPr>
              <a:t>STROKES:</a:t>
            </a:r>
          </a:p>
          <a:p>
            <a:pPr>
              <a:buFontTx/>
              <a:buChar char="•"/>
            </a:pPr>
            <a:r>
              <a:rPr lang="en-US" sz="1200" b="1" dirty="0">
                <a:solidFill>
                  <a:srgbClr val="5A3D02"/>
                </a:solidFill>
                <a:latin typeface="Tahoma" pitchFamily="34" charset="0"/>
              </a:rPr>
              <a:t>POSITIVE</a:t>
            </a:r>
          </a:p>
          <a:p>
            <a:pPr>
              <a:buFontTx/>
              <a:buChar char="•"/>
            </a:pPr>
            <a:r>
              <a:rPr lang="en-US" sz="1200" b="1" dirty="0">
                <a:solidFill>
                  <a:srgbClr val="5A3D02"/>
                </a:solidFill>
                <a:latin typeface="Tahoma" pitchFamily="34" charset="0"/>
              </a:rPr>
              <a:t>NEGATIVE</a:t>
            </a:r>
          </a:p>
          <a:p>
            <a:pPr>
              <a:buFontTx/>
              <a:buChar char="•"/>
            </a:pPr>
            <a:r>
              <a:rPr lang="en-US" sz="1200" b="1" dirty="0">
                <a:solidFill>
                  <a:srgbClr val="5A3D02"/>
                </a:solidFill>
                <a:latin typeface="Tahoma" pitchFamily="34" charset="0"/>
              </a:rPr>
              <a:t>CONDITIONAL</a:t>
            </a:r>
          </a:p>
        </p:txBody>
      </p:sp>
      <p:sp>
        <p:nvSpPr>
          <p:cNvPr id="174090" name="Oval 16"/>
          <p:cNvSpPr>
            <a:spLocks noChangeArrowheads="1"/>
          </p:cNvSpPr>
          <p:nvPr/>
        </p:nvSpPr>
        <p:spPr bwMode="auto">
          <a:xfrm>
            <a:off x="4267200" y="5562600"/>
            <a:ext cx="21336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endParaRPr lang="en-GB" sz="1200" b="1" dirty="0">
              <a:solidFill>
                <a:srgbClr val="5A3D02"/>
              </a:solidFill>
              <a:latin typeface="Tahoma" pitchFamily="34" charset="0"/>
            </a:endParaRPr>
          </a:p>
        </p:txBody>
      </p:sp>
      <p:sp>
        <p:nvSpPr>
          <p:cNvPr id="174091" name="Oval 17"/>
          <p:cNvSpPr>
            <a:spLocks noChangeArrowheads="1"/>
          </p:cNvSpPr>
          <p:nvPr/>
        </p:nvSpPr>
        <p:spPr bwMode="auto">
          <a:xfrm>
            <a:off x="5791200" y="1828800"/>
            <a:ext cx="24384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r>
              <a:rPr lang="en-US" sz="1200" b="1" dirty="0">
                <a:solidFill>
                  <a:srgbClr val="5A3D02"/>
                </a:solidFill>
                <a:latin typeface="Tahoma" pitchFamily="34" charset="0"/>
              </a:rPr>
              <a:t>COLLECTING STAMPS:</a:t>
            </a:r>
          </a:p>
          <a:p>
            <a:pPr>
              <a:buFontTx/>
              <a:buChar char="•"/>
            </a:pPr>
            <a:r>
              <a:rPr lang="en-US" sz="1200" b="1" dirty="0">
                <a:solidFill>
                  <a:srgbClr val="5A3D02"/>
                </a:solidFill>
                <a:latin typeface="Tahoma" pitchFamily="34" charset="0"/>
              </a:rPr>
              <a:t>GOLD STAMPS</a:t>
            </a:r>
          </a:p>
          <a:p>
            <a:pPr>
              <a:buFontTx/>
              <a:buChar char="•"/>
            </a:pPr>
            <a:r>
              <a:rPr lang="en-US" sz="1200" b="1" dirty="0">
                <a:solidFill>
                  <a:srgbClr val="5A3D02"/>
                </a:solidFill>
                <a:latin typeface="Tahoma" pitchFamily="34" charset="0"/>
              </a:rPr>
              <a:t>GRAY STAMPS</a:t>
            </a:r>
          </a:p>
        </p:txBody>
      </p:sp>
      <p:sp>
        <p:nvSpPr>
          <p:cNvPr id="174092" name="Oval 18"/>
          <p:cNvSpPr>
            <a:spLocks noChangeArrowheads="1"/>
          </p:cNvSpPr>
          <p:nvPr/>
        </p:nvSpPr>
        <p:spPr bwMode="auto">
          <a:xfrm>
            <a:off x="6858000" y="2971800"/>
            <a:ext cx="21336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r>
              <a:rPr lang="en-US" sz="1200" b="1" dirty="0">
                <a:solidFill>
                  <a:srgbClr val="5A3D02"/>
                </a:solidFill>
                <a:latin typeface="Tahoma" pitchFamily="34" charset="0"/>
              </a:rPr>
              <a:t>PAYOFF:</a:t>
            </a:r>
          </a:p>
          <a:p>
            <a:pPr>
              <a:buFontTx/>
              <a:buChar char="•"/>
            </a:pPr>
            <a:r>
              <a:rPr lang="en-US" sz="1200" b="1" dirty="0">
                <a:solidFill>
                  <a:srgbClr val="5A3D02"/>
                </a:solidFill>
                <a:latin typeface="Tahoma" pitchFamily="34" charset="0"/>
              </a:rPr>
              <a:t>CONSCIOUS</a:t>
            </a:r>
          </a:p>
          <a:p>
            <a:pPr>
              <a:buFontTx/>
              <a:buChar char="•"/>
            </a:pPr>
            <a:r>
              <a:rPr lang="en-US" sz="1200" b="1" dirty="0">
                <a:solidFill>
                  <a:srgbClr val="5A3D02"/>
                </a:solidFill>
                <a:latin typeface="Tahoma" pitchFamily="34" charset="0"/>
              </a:rPr>
              <a:t>UNCONSCIOUS</a:t>
            </a:r>
          </a:p>
        </p:txBody>
      </p:sp>
      <p:sp>
        <p:nvSpPr>
          <p:cNvPr id="174093" name="Oval 19"/>
          <p:cNvSpPr>
            <a:spLocks noChangeArrowheads="1"/>
          </p:cNvSpPr>
          <p:nvPr/>
        </p:nvSpPr>
        <p:spPr bwMode="auto">
          <a:xfrm>
            <a:off x="5943600" y="4038600"/>
            <a:ext cx="21336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r>
              <a:rPr lang="en-US" sz="1200" b="1" dirty="0">
                <a:solidFill>
                  <a:srgbClr val="5A3D02"/>
                </a:solidFill>
                <a:latin typeface="Tahoma" pitchFamily="34" charset="0"/>
              </a:rPr>
              <a:t>ROLES:</a:t>
            </a:r>
          </a:p>
          <a:p>
            <a:pPr>
              <a:buFontTx/>
              <a:buChar char="•"/>
            </a:pPr>
            <a:r>
              <a:rPr lang="en-US" sz="1200" b="1" dirty="0">
                <a:solidFill>
                  <a:srgbClr val="5A3D02"/>
                </a:solidFill>
                <a:latin typeface="Tahoma" pitchFamily="34" charset="0"/>
              </a:rPr>
              <a:t>VICTIM</a:t>
            </a:r>
          </a:p>
          <a:p>
            <a:pPr>
              <a:buFontTx/>
              <a:buChar char="•"/>
            </a:pPr>
            <a:r>
              <a:rPr lang="en-US" sz="1200" b="1" dirty="0">
                <a:solidFill>
                  <a:srgbClr val="5A3D02"/>
                </a:solidFill>
                <a:latin typeface="Tahoma" pitchFamily="34" charset="0"/>
              </a:rPr>
              <a:t>RESCUER</a:t>
            </a:r>
          </a:p>
          <a:p>
            <a:pPr>
              <a:buFontTx/>
              <a:buChar char="•"/>
            </a:pPr>
            <a:r>
              <a:rPr lang="en-US" sz="1200" b="1" dirty="0">
                <a:solidFill>
                  <a:srgbClr val="5A3D02"/>
                </a:solidFill>
                <a:latin typeface="Tahoma" pitchFamily="34" charset="0"/>
              </a:rPr>
              <a:t>PERSECUTOR</a:t>
            </a:r>
          </a:p>
        </p:txBody>
      </p:sp>
      <p:sp>
        <p:nvSpPr>
          <p:cNvPr id="174094" name="Oval 20"/>
          <p:cNvSpPr>
            <a:spLocks noChangeArrowheads="1"/>
          </p:cNvSpPr>
          <p:nvPr/>
        </p:nvSpPr>
        <p:spPr bwMode="auto">
          <a:xfrm>
            <a:off x="6781800" y="5181600"/>
            <a:ext cx="2133600" cy="1066800"/>
          </a:xfrm>
          <a:prstGeom prst="ellipse">
            <a:avLst/>
          </a:prstGeom>
          <a:gradFill rotWithShape="0">
            <a:gsLst>
              <a:gs pos="0">
                <a:srgbClr val="B09040"/>
              </a:gs>
              <a:gs pos="50000">
                <a:srgbClr val="DEC274"/>
              </a:gs>
              <a:gs pos="100000">
                <a:srgbClr val="B09040"/>
              </a:gs>
            </a:gsLst>
            <a:lin ang="5400000" scaled="1"/>
          </a:gradFill>
          <a:ln w="9525">
            <a:solidFill>
              <a:schemeClr val="tx1"/>
            </a:solidFill>
            <a:round/>
            <a:headEnd/>
            <a:tailEnd/>
          </a:ln>
        </p:spPr>
        <p:txBody>
          <a:bodyPr wrap="none" anchor="ctr"/>
          <a:lstStyle/>
          <a:p>
            <a:r>
              <a:rPr lang="en-US" sz="1200" b="1" dirty="0">
                <a:solidFill>
                  <a:srgbClr val="5A3D02"/>
                </a:solidFill>
                <a:latin typeface="Tahoma" pitchFamily="34" charset="0"/>
              </a:rPr>
              <a:t>PARENT TAPE</a:t>
            </a:r>
          </a:p>
          <a:p>
            <a:r>
              <a:rPr lang="en-US" sz="1200" b="1" dirty="0">
                <a:solidFill>
                  <a:srgbClr val="5A3D02"/>
                </a:solidFill>
                <a:latin typeface="Tahoma" pitchFamily="34" charset="0"/>
              </a:rPr>
              <a:t>CHILD TAPE</a:t>
            </a:r>
          </a:p>
        </p:txBody>
      </p:sp>
      <p:sp>
        <p:nvSpPr>
          <p:cNvPr id="174095" name="Rectangle 23"/>
          <p:cNvSpPr>
            <a:spLocks noChangeArrowheads="1"/>
          </p:cNvSpPr>
          <p:nvPr/>
        </p:nvSpPr>
        <p:spPr bwMode="auto">
          <a:xfrm>
            <a:off x="4362450" y="5973763"/>
            <a:ext cx="1885950" cy="274637"/>
          </a:xfrm>
          <a:prstGeom prst="rect">
            <a:avLst/>
          </a:prstGeom>
          <a:noFill/>
          <a:ln w="9525">
            <a:noFill/>
            <a:miter lim="800000"/>
            <a:headEnd/>
            <a:tailEnd/>
          </a:ln>
        </p:spPr>
        <p:txBody>
          <a:bodyPr wrap="none">
            <a:spAutoFit/>
          </a:bodyPr>
          <a:lstStyle/>
          <a:p>
            <a:r>
              <a:rPr lang="en-US" sz="1200" b="1" dirty="0">
                <a:solidFill>
                  <a:srgbClr val="5A3D02"/>
                </a:solidFill>
                <a:latin typeface="Tahoma" pitchFamily="34" charset="0"/>
              </a:rPr>
              <a:t>BASIC LIFE POSITION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p:cNvSpPr>
            <a:spLocks noGrp="1"/>
          </p:cNvSpPr>
          <p:nvPr>
            <p:ph type="sldNum" sz="quarter" idx="12"/>
          </p:nvPr>
        </p:nvSpPr>
        <p:spPr>
          <a:noFill/>
        </p:spPr>
        <p:txBody>
          <a:bodyPr/>
          <a:lstStyle/>
          <a:p>
            <a:fld id="{C156933F-3672-4E5E-A945-DAF89564E81A}" type="slidenum">
              <a:rPr lang="en-US" smtClean="0">
                <a:latin typeface="Arial" charset="0"/>
              </a:rPr>
              <a:pPr/>
              <a:t>6</a:t>
            </a:fld>
            <a:endParaRPr lang="en-US" dirty="0" smtClean="0">
              <a:latin typeface="Arial" charset="0"/>
            </a:endParaRPr>
          </a:p>
        </p:txBody>
      </p:sp>
      <p:sp>
        <p:nvSpPr>
          <p:cNvPr id="25602" name="Rectangle 7"/>
          <p:cNvSpPr>
            <a:spLocks noGrp="1" noChangeArrowheads="1"/>
          </p:cNvSpPr>
          <p:nvPr>
            <p:ph type="title"/>
          </p:nvPr>
        </p:nvSpPr>
        <p:spPr/>
        <p:txBody>
          <a:bodyPr/>
          <a:lstStyle/>
          <a:p>
            <a:pPr eaLnBrk="1" hangingPunct="1"/>
            <a:r>
              <a:rPr lang="en-US" dirty="0" smtClean="0"/>
              <a:t>Natural Child vs. Adult</a:t>
            </a:r>
          </a:p>
        </p:txBody>
      </p:sp>
      <p:pic>
        <p:nvPicPr>
          <p:cNvPr id="25603" name="Picture 2" descr="http://pro.corbis.com/images/42-19464075.jpg?size=67&amp;uid=F56CB5AD-36B5-44BF-A61F-D1FB31B40A04"/>
          <p:cNvPicPr>
            <a:picLocks noChangeAspect="1" noChangeArrowheads="1"/>
          </p:cNvPicPr>
          <p:nvPr/>
        </p:nvPicPr>
        <p:blipFill>
          <a:blip r:embed="rId3" cstate="print"/>
          <a:srcRect t="7056"/>
          <a:stretch>
            <a:fillRect/>
          </a:stretch>
        </p:blipFill>
        <p:spPr bwMode="auto">
          <a:xfrm>
            <a:off x="5867400" y="2590800"/>
            <a:ext cx="2357438" cy="3276600"/>
          </a:xfrm>
          <a:prstGeom prst="rect">
            <a:avLst/>
          </a:prstGeom>
          <a:noFill/>
          <a:ln w="9525">
            <a:noFill/>
            <a:miter lim="800000"/>
            <a:headEnd/>
            <a:tailEnd/>
          </a:ln>
        </p:spPr>
      </p:pic>
      <p:pic>
        <p:nvPicPr>
          <p:cNvPr id="25604" name="Picture 4" descr="http://www.5minutesformom.com/wp-content/uploads/2009/12/curious-george-1.jpg"/>
          <p:cNvPicPr>
            <a:picLocks noChangeAspect="1" noChangeArrowheads="1"/>
          </p:cNvPicPr>
          <p:nvPr/>
        </p:nvPicPr>
        <p:blipFill>
          <a:blip r:embed="rId4" cstate="print"/>
          <a:srcRect/>
          <a:stretch>
            <a:fillRect/>
          </a:stretch>
        </p:blipFill>
        <p:spPr bwMode="auto">
          <a:xfrm>
            <a:off x="1143000" y="2609850"/>
            <a:ext cx="243840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6"/>
          <p:cNvSpPr>
            <a:spLocks noGrp="1"/>
          </p:cNvSpPr>
          <p:nvPr>
            <p:ph type="sldNum" sz="quarter" idx="12"/>
          </p:nvPr>
        </p:nvSpPr>
        <p:spPr>
          <a:noFill/>
        </p:spPr>
        <p:txBody>
          <a:bodyPr/>
          <a:lstStyle/>
          <a:p>
            <a:fld id="{B215BB12-99EB-42A1-A1AB-09FE816522D1}" type="slidenum">
              <a:rPr lang="en-US" smtClean="0">
                <a:latin typeface="Arial" charset="0"/>
              </a:rPr>
              <a:pPr/>
              <a:t>7</a:t>
            </a:fld>
            <a:endParaRPr lang="en-US" dirty="0" smtClean="0">
              <a:latin typeface="Arial" charset="0"/>
            </a:endParaRPr>
          </a:p>
        </p:txBody>
      </p:sp>
      <p:sp>
        <p:nvSpPr>
          <p:cNvPr id="27650" name="Rectangle 2"/>
          <p:cNvSpPr>
            <a:spLocks noGrp="1" noChangeArrowheads="1"/>
          </p:cNvSpPr>
          <p:nvPr>
            <p:ph type="title"/>
          </p:nvPr>
        </p:nvSpPr>
        <p:spPr>
          <a:xfrm>
            <a:off x="914400" y="381000"/>
            <a:ext cx="7696200" cy="822325"/>
          </a:xfrm>
        </p:spPr>
        <p:txBody>
          <a:bodyPr/>
          <a:lstStyle/>
          <a:p>
            <a:pPr eaLnBrk="1" hangingPunct="1"/>
            <a:r>
              <a:rPr lang="en-US" sz="3600" dirty="0" smtClean="0"/>
              <a:t>Typical Ways of Expressing Ego States on the Job</a:t>
            </a:r>
          </a:p>
        </p:txBody>
      </p:sp>
      <p:sp>
        <p:nvSpPr>
          <p:cNvPr id="27651" name="Oval 5" descr="Simple Language"/>
          <p:cNvSpPr>
            <a:spLocks noChangeArrowheads="1"/>
          </p:cNvSpPr>
          <p:nvPr/>
        </p:nvSpPr>
        <p:spPr bwMode="auto">
          <a:xfrm>
            <a:off x="685800" y="1814513"/>
            <a:ext cx="1935163" cy="77628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CRITICAL </a:t>
            </a:r>
          </a:p>
          <a:p>
            <a:pPr algn="ctr">
              <a:lnSpc>
                <a:spcPct val="80000"/>
              </a:lnSpc>
              <a:spcBef>
                <a:spcPct val="20000"/>
              </a:spcBef>
              <a:buClr>
                <a:srgbClr val="B09040"/>
              </a:buClr>
              <a:buSzPct val="65000"/>
            </a:pPr>
            <a:r>
              <a:rPr lang="en-US" sz="1400" b="1" dirty="0">
                <a:solidFill>
                  <a:schemeClr val="tx2"/>
                </a:solidFill>
                <a:latin typeface="Tahoma" pitchFamily="34" charset="0"/>
              </a:rPr>
              <a:t>PARENT</a:t>
            </a:r>
          </a:p>
        </p:txBody>
      </p:sp>
      <p:sp>
        <p:nvSpPr>
          <p:cNvPr id="27652" name="Oval 6" descr="Simple Language"/>
          <p:cNvSpPr>
            <a:spLocks noChangeArrowheads="1"/>
          </p:cNvSpPr>
          <p:nvPr/>
        </p:nvSpPr>
        <p:spPr bwMode="auto">
          <a:xfrm>
            <a:off x="685800" y="2805113"/>
            <a:ext cx="1909763" cy="77628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NURTURING </a:t>
            </a:r>
          </a:p>
          <a:p>
            <a:pPr algn="ctr">
              <a:lnSpc>
                <a:spcPct val="80000"/>
              </a:lnSpc>
              <a:spcBef>
                <a:spcPct val="20000"/>
              </a:spcBef>
              <a:buClr>
                <a:srgbClr val="B09040"/>
              </a:buClr>
              <a:buSzPct val="65000"/>
            </a:pPr>
            <a:r>
              <a:rPr lang="en-US" sz="1400" b="1" dirty="0">
                <a:solidFill>
                  <a:schemeClr val="tx2"/>
                </a:solidFill>
                <a:latin typeface="Tahoma" pitchFamily="34" charset="0"/>
              </a:rPr>
              <a:t>PARENT</a:t>
            </a:r>
          </a:p>
        </p:txBody>
      </p:sp>
      <p:sp>
        <p:nvSpPr>
          <p:cNvPr id="27653" name="Oval 7" descr="Simple Language"/>
          <p:cNvSpPr>
            <a:spLocks noChangeArrowheads="1"/>
          </p:cNvSpPr>
          <p:nvPr/>
        </p:nvSpPr>
        <p:spPr bwMode="auto">
          <a:xfrm>
            <a:off x="685800" y="3871913"/>
            <a:ext cx="1935163" cy="77628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ADULT</a:t>
            </a:r>
          </a:p>
        </p:txBody>
      </p:sp>
      <p:sp>
        <p:nvSpPr>
          <p:cNvPr id="27654" name="Line 8"/>
          <p:cNvSpPr>
            <a:spLocks noChangeShapeType="1"/>
          </p:cNvSpPr>
          <p:nvPr/>
        </p:nvSpPr>
        <p:spPr bwMode="auto">
          <a:xfrm>
            <a:off x="3581400" y="2209800"/>
            <a:ext cx="0" cy="0"/>
          </a:xfrm>
          <a:prstGeom prst="line">
            <a:avLst/>
          </a:prstGeom>
          <a:noFill/>
          <a:ln w="9525">
            <a:noFill/>
            <a:round/>
            <a:headEnd/>
            <a:tailEnd/>
          </a:ln>
        </p:spPr>
        <p:txBody>
          <a:bodyPr/>
          <a:lstStyle/>
          <a:p>
            <a:endParaRPr lang="en-US" dirty="0"/>
          </a:p>
        </p:txBody>
      </p:sp>
      <p:sp>
        <p:nvSpPr>
          <p:cNvPr id="27655" name="Text Box 15"/>
          <p:cNvSpPr txBox="1">
            <a:spLocks noChangeArrowheads="1"/>
          </p:cNvSpPr>
          <p:nvPr/>
        </p:nvSpPr>
        <p:spPr bwMode="auto">
          <a:xfrm>
            <a:off x="3124200" y="1771650"/>
            <a:ext cx="5410200" cy="274638"/>
          </a:xfrm>
          <a:prstGeom prst="rect">
            <a:avLst/>
          </a:prstGeom>
          <a:noFill/>
          <a:ln w="9525">
            <a:noFill/>
            <a:miter lim="800000"/>
            <a:headEnd/>
            <a:tailEnd/>
          </a:ln>
        </p:spPr>
        <p:txBody>
          <a:bodyPr/>
          <a:lstStyle/>
          <a:p>
            <a:pPr>
              <a:spcBef>
                <a:spcPct val="20000"/>
              </a:spcBef>
            </a:pPr>
            <a:r>
              <a:rPr lang="en-US" sz="1200" b="1" dirty="0" smtClean="0">
                <a:solidFill>
                  <a:schemeClr val="tx2"/>
                </a:solidFill>
                <a:latin typeface="Tahoma" pitchFamily="34" charset="0"/>
              </a:rPr>
              <a:t>“CAN’T </a:t>
            </a:r>
            <a:r>
              <a:rPr lang="en-US" sz="1200" b="1" dirty="0">
                <a:solidFill>
                  <a:schemeClr val="tx2"/>
                </a:solidFill>
                <a:latin typeface="Tahoma" pitchFamily="34" charset="0"/>
              </a:rPr>
              <a:t>YOU </a:t>
            </a:r>
            <a:r>
              <a:rPr lang="en-US" sz="1200" b="1" dirty="0" smtClean="0">
                <a:solidFill>
                  <a:schemeClr val="tx2"/>
                </a:solidFill>
                <a:latin typeface="Tahoma" pitchFamily="34" charset="0"/>
              </a:rPr>
              <a:t>EVER COMPLETE YOUR DASHBOARD ON TIME?”</a:t>
            </a:r>
            <a:endParaRPr lang="en-US" sz="1200" b="1" dirty="0">
              <a:solidFill>
                <a:schemeClr val="tx2"/>
              </a:solidFill>
              <a:latin typeface="Tahoma" pitchFamily="34" charset="0"/>
            </a:endParaRPr>
          </a:p>
        </p:txBody>
      </p:sp>
      <p:sp>
        <p:nvSpPr>
          <p:cNvPr id="27656" name="Text Box 16"/>
          <p:cNvSpPr txBox="1">
            <a:spLocks noChangeArrowheads="1"/>
          </p:cNvSpPr>
          <p:nvPr/>
        </p:nvSpPr>
        <p:spPr bwMode="auto">
          <a:xfrm>
            <a:off x="3124200" y="2076450"/>
            <a:ext cx="5638800" cy="274638"/>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“WHAT, IT TAKES TWO WEEKS TO PREPARE A </a:t>
            </a:r>
            <a:r>
              <a:rPr lang="en-US" sz="1200" b="1" dirty="0" smtClean="0">
                <a:solidFill>
                  <a:schemeClr val="tx2"/>
                </a:solidFill>
                <a:latin typeface="Tahoma" pitchFamily="34" charset="0"/>
              </a:rPr>
              <a:t>BUDGET PROJECTION?</a:t>
            </a:r>
            <a:endParaRPr lang="en-US" sz="1200" b="1" dirty="0">
              <a:solidFill>
                <a:schemeClr val="tx2"/>
              </a:solidFill>
              <a:latin typeface="Tahoma" pitchFamily="34" charset="0"/>
            </a:endParaRPr>
          </a:p>
        </p:txBody>
      </p:sp>
      <p:sp>
        <p:nvSpPr>
          <p:cNvPr id="27657" name="Text Box 17"/>
          <p:cNvSpPr txBox="1">
            <a:spLocks noChangeArrowheads="1"/>
          </p:cNvSpPr>
          <p:nvPr/>
        </p:nvSpPr>
        <p:spPr bwMode="auto">
          <a:xfrm>
            <a:off x="3124200" y="2381250"/>
            <a:ext cx="5867400" cy="274638"/>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“I’M SURPRISED AT </a:t>
            </a:r>
            <a:r>
              <a:rPr lang="en-US" sz="1200" b="1" dirty="0" smtClean="0">
                <a:solidFill>
                  <a:schemeClr val="tx2"/>
                </a:solidFill>
                <a:latin typeface="Tahoma" pitchFamily="34" charset="0"/>
              </a:rPr>
              <a:t>YOU, YOUR PROJECTIONS WERE RIGHT FOR ONCE”</a:t>
            </a:r>
            <a:endParaRPr lang="en-US" sz="1200" b="1" dirty="0">
              <a:solidFill>
                <a:schemeClr val="tx2"/>
              </a:solidFill>
              <a:latin typeface="Tahoma" pitchFamily="34" charset="0"/>
            </a:endParaRPr>
          </a:p>
        </p:txBody>
      </p:sp>
      <p:sp>
        <p:nvSpPr>
          <p:cNvPr id="27658" name="Text Box 27"/>
          <p:cNvSpPr txBox="1">
            <a:spLocks noChangeArrowheads="1"/>
          </p:cNvSpPr>
          <p:nvPr/>
        </p:nvSpPr>
        <p:spPr bwMode="auto">
          <a:xfrm>
            <a:off x="3124200" y="3001963"/>
            <a:ext cx="5334000" cy="274637"/>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“CAN I  HELP YOU EDIT THE PCD, HE’S ASKING TOO MUCH OF YOU </a:t>
            </a:r>
          </a:p>
        </p:txBody>
      </p:sp>
      <p:sp>
        <p:nvSpPr>
          <p:cNvPr id="27659" name="Text Box 28"/>
          <p:cNvSpPr txBox="1">
            <a:spLocks noChangeArrowheads="1"/>
          </p:cNvSpPr>
          <p:nvPr/>
        </p:nvSpPr>
        <p:spPr bwMode="auto">
          <a:xfrm>
            <a:off x="3086100" y="2743201"/>
            <a:ext cx="5943600" cy="558006"/>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 “TAKE A REST STOP ON YOUR WAY BACK, THE MISSION WAS TOO LONG”</a:t>
            </a:r>
          </a:p>
        </p:txBody>
      </p:sp>
      <p:sp>
        <p:nvSpPr>
          <p:cNvPr id="27660" name="Text Box 29"/>
          <p:cNvSpPr txBox="1">
            <a:spLocks noChangeArrowheads="1"/>
          </p:cNvSpPr>
          <p:nvPr/>
        </p:nvSpPr>
        <p:spPr bwMode="auto">
          <a:xfrm>
            <a:off x="3124200" y="3301206"/>
            <a:ext cx="4633913" cy="639763"/>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“YOU’VE DONE A SWELL JOB ON THAT </a:t>
            </a:r>
            <a:r>
              <a:rPr lang="en-US" sz="1200" b="1" dirty="0" smtClean="0">
                <a:solidFill>
                  <a:schemeClr val="tx2"/>
                </a:solidFill>
                <a:latin typeface="Tahoma" pitchFamily="34" charset="0"/>
              </a:rPr>
              <a:t>MID-YEAR SUBMISSION, BUT </a:t>
            </a:r>
            <a:r>
              <a:rPr lang="en-US" sz="1200" b="1" dirty="0">
                <a:solidFill>
                  <a:schemeClr val="tx2"/>
                </a:solidFill>
                <a:latin typeface="Tahoma" pitchFamily="34" charset="0"/>
              </a:rPr>
              <a:t>YOU MUST HAVE BEEN UP ALL NIGHT”</a:t>
            </a:r>
          </a:p>
        </p:txBody>
      </p:sp>
      <p:sp>
        <p:nvSpPr>
          <p:cNvPr id="27661" name="Oval 30" descr="Simple Language"/>
          <p:cNvSpPr>
            <a:spLocks noChangeArrowheads="1"/>
          </p:cNvSpPr>
          <p:nvPr/>
        </p:nvSpPr>
        <p:spPr bwMode="auto">
          <a:xfrm>
            <a:off x="685800" y="4862513"/>
            <a:ext cx="1903413" cy="77628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ADAPTED </a:t>
            </a:r>
          </a:p>
          <a:p>
            <a:pPr algn="ctr">
              <a:lnSpc>
                <a:spcPct val="80000"/>
              </a:lnSpc>
              <a:spcBef>
                <a:spcPct val="20000"/>
              </a:spcBef>
              <a:buClr>
                <a:srgbClr val="B09040"/>
              </a:buClr>
              <a:buSzPct val="65000"/>
            </a:pPr>
            <a:r>
              <a:rPr lang="en-US" sz="1400" b="1" dirty="0">
                <a:solidFill>
                  <a:schemeClr val="tx2"/>
                </a:solidFill>
                <a:latin typeface="Tahoma" pitchFamily="34" charset="0"/>
              </a:rPr>
              <a:t>CHILD</a:t>
            </a:r>
          </a:p>
        </p:txBody>
      </p:sp>
      <p:sp>
        <p:nvSpPr>
          <p:cNvPr id="27662" name="Oval 31" descr="Simple Language"/>
          <p:cNvSpPr>
            <a:spLocks noChangeArrowheads="1"/>
          </p:cNvSpPr>
          <p:nvPr/>
        </p:nvSpPr>
        <p:spPr bwMode="auto">
          <a:xfrm>
            <a:off x="685800" y="5929313"/>
            <a:ext cx="1935163" cy="77628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lstStyle/>
          <a:p>
            <a:pPr algn="ctr">
              <a:lnSpc>
                <a:spcPct val="80000"/>
              </a:lnSpc>
              <a:spcBef>
                <a:spcPct val="20000"/>
              </a:spcBef>
              <a:buClr>
                <a:srgbClr val="B09040"/>
              </a:buClr>
              <a:buSzPct val="65000"/>
            </a:pPr>
            <a:r>
              <a:rPr lang="en-US" sz="1400" b="1" dirty="0">
                <a:solidFill>
                  <a:schemeClr val="tx2"/>
                </a:solidFill>
                <a:latin typeface="Tahoma" pitchFamily="34" charset="0"/>
              </a:rPr>
              <a:t>NATURAL </a:t>
            </a:r>
          </a:p>
          <a:p>
            <a:pPr algn="ctr">
              <a:lnSpc>
                <a:spcPct val="80000"/>
              </a:lnSpc>
              <a:spcBef>
                <a:spcPct val="20000"/>
              </a:spcBef>
              <a:buClr>
                <a:srgbClr val="B09040"/>
              </a:buClr>
              <a:buSzPct val="65000"/>
            </a:pPr>
            <a:r>
              <a:rPr lang="en-US" sz="1400" b="1" dirty="0">
                <a:solidFill>
                  <a:schemeClr val="tx2"/>
                </a:solidFill>
                <a:latin typeface="Tahoma" pitchFamily="34" charset="0"/>
              </a:rPr>
              <a:t>CHILD</a:t>
            </a:r>
          </a:p>
        </p:txBody>
      </p:sp>
      <p:sp>
        <p:nvSpPr>
          <p:cNvPr id="27663" name="Text Box 33"/>
          <p:cNvSpPr txBox="1">
            <a:spLocks noChangeArrowheads="1"/>
          </p:cNvSpPr>
          <p:nvPr/>
        </p:nvSpPr>
        <p:spPr bwMode="auto">
          <a:xfrm>
            <a:off x="2995613" y="3810000"/>
            <a:ext cx="7543800" cy="274638"/>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“WHAT ARE THE ALTERNATIVES IF </a:t>
            </a:r>
            <a:r>
              <a:rPr lang="en-US" sz="1200" b="1" dirty="0" smtClean="0">
                <a:solidFill>
                  <a:schemeClr val="tx2"/>
                </a:solidFill>
                <a:latin typeface="Tahoma" pitchFamily="34" charset="0"/>
              </a:rPr>
              <a:t>TO PREVENT AN OVERRUN?”</a:t>
            </a:r>
            <a:endParaRPr lang="en-US" sz="1200" b="1" dirty="0">
              <a:solidFill>
                <a:schemeClr val="tx2"/>
              </a:solidFill>
              <a:latin typeface="Tahoma" pitchFamily="34" charset="0"/>
            </a:endParaRPr>
          </a:p>
        </p:txBody>
      </p:sp>
      <p:sp>
        <p:nvSpPr>
          <p:cNvPr id="27664" name="Text Box 34"/>
          <p:cNvSpPr txBox="1">
            <a:spLocks noChangeArrowheads="1"/>
          </p:cNvSpPr>
          <p:nvPr/>
        </p:nvSpPr>
        <p:spPr bwMode="auto">
          <a:xfrm>
            <a:off x="2995613" y="4143375"/>
            <a:ext cx="7543800" cy="457200"/>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“CAN’T WE REACH SOME SORT OF COMPROMISE ON </a:t>
            </a:r>
            <a:r>
              <a:rPr lang="en-US" sz="1200" b="1" dirty="0" smtClean="0">
                <a:solidFill>
                  <a:schemeClr val="tx2"/>
                </a:solidFill>
                <a:latin typeface="Tahoma" pitchFamily="34" charset="0"/>
              </a:rPr>
              <a:t>CROSS SUPPORT?”</a:t>
            </a:r>
            <a:endParaRPr lang="en-US" sz="1200" b="1" dirty="0">
              <a:solidFill>
                <a:schemeClr val="tx2"/>
              </a:solidFill>
              <a:latin typeface="Tahoma" pitchFamily="34" charset="0"/>
            </a:endParaRPr>
          </a:p>
        </p:txBody>
      </p:sp>
      <p:sp>
        <p:nvSpPr>
          <p:cNvPr id="27665" name="Text Box 35"/>
          <p:cNvSpPr txBox="1">
            <a:spLocks noChangeArrowheads="1"/>
          </p:cNvSpPr>
          <p:nvPr/>
        </p:nvSpPr>
        <p:spPr bwMode="auto">
          <a:xfrm>
            <a:off x="2995613" y="4449763"/>
            <a:ext cx="7543800" cy="274637"/>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“WHAT CONSEQUENCES WILL THIS  SAP DELEGATION HAVE?”</a:t>
            </a:r>
          </a:p>
        </p:txBody>
      </p:sp>
      <p:sp>
        <p:nvSpPr>
          <p:cNvPr id="27666" name="Text Box 36"/>
          <p:cNvSpPr txBox="1">
            <a:spLocks noChangeArrowheads="1"/>
          </p:cNvSpPr>
          <p:nvPr/>
        </p:nvSpPr>
        <p:spPr bwMode="auto">
          <a:xfrm>
            <a:off x="3109913" y="4830763"/>
            <a:ext cx="7543800" cy="274637"/>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“ANYTHING YOU SAY, YOU’RE THE </a:t>
            </a:r>
            <a:r>
              <a:rPr lang="en-US" sz="1200" b="1" dirty="0" smtClean="0">
                <a:solidFill>
                  <a:schemeClr val="tx2"/>
                </a:solidFill>
                <a:latin typeface="Tahoma" pitchFamily="34" charset="0"/>
              </a:rPr>
              <a:t>CAO”</a:t>
            </a:r>
            <a:endParaRPr lang="en-US" sz="1200" b="1" dirty="0">
              <a:solidFill>
                <a:schemeClr val="tx2"/>
              </a:solidFill>
              <a:latin typeface="Tahoma" pitchFamily="34" charset="0"/>
            </a:endParaRPr>
          </a:p>
        </p:txBody>
      </p:sp>
      <p:sp>
        <p:nvSpPr>
          <p:cNvPr id="27667" name="Text Box 37"/>
          <p:cNvSpPr txBox="1">
            <a:spLocks noChangeArrowheads="1"/>
          </p:cNvSpPr>
          <p:nvPr/>
        </p:nvSpPr>
        <p:spPr bwMode="auto">
          <a:xfrm>
            <a:off x="3109913" y="5145088"/>
            <a:ext cx="7543800" cy="274637"/>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“SORRY,THE </a:t>
            </a:r>
            <a:r>
              <a:rPr lang="en-US" sz="1200" b="1" dirty="0" smtClean="0">
                <a:solidFill>
                  <a:schemeClr val="tx2"/>
                </a:solidFill>
                <a:latin typeface="Tahoma" pitchFamily="34" charset="0"/>
              </a:rPr>
              <a:t>ANALYSIS </a:t>
            </a:r>
            <a:r>
              <a:rPr lang="en-US" sz="1200" b="1" dirty="0">
                <a:solidFill>
                  <a:schemeClr val="tx2"/>
                </a:solidFill>
                <a:latin typeface="Tahoma" pitchFamily="34" charset="0"/>
              </a:rPr>
              <a:t>IS  LOUSY  I’LL TRY TO IMPROVE IT.”</a:t>
            </a:r>
          </a:p>
        </p:txBody>
      </p:sp>
      <p:sp>
        <p:nvSpPr>
          <p:cNvPr id="27668" name="Text Box 38"/>
          <p:cNvSpPr txBox="1">
            <a:spLocks noChangeArrowheads="1"/>
          </p:cNvSpPr>
          <p:nvPr/>
        </p:nvSpPr>
        <p:spPr bwMode="auto">
          <a:xfrm>
            <a:off x="3095625" y="5476875"/>
            <a:ext cx="4953000" cy="304800"/>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“WHAT WOULD </a:t>
            </a:r>
            <a:r>
              <a:rPr lang="en-US" sz="1200" b="1" dirty="0" smtClean="0">
                <a:solidFill>
                  <a:schemeClr val="tx2"/>
                </a:solidFill>
                <a:latin typeface="Tahoma" pitchFamily="34" charset="0"/>
              </a:rPr>
              <a:t>AFR </a:t>
            </a:r>
            <a:r>
              <a:rPr lang="en-US" sz="1200" b="1" dirty="0">
                <a:solidFill>
                  <a:schemeClr val="tx2"/>
                </a:solidFill>
                <a:latin typeface="Tahoma" pitchFamily="34" charset="0"/>
              </a:rPr>
              <a:t>DO WITHOUT YOU”</a:t>
            </a:r>
          </a:p>
        </p:txBody>
      </p:sp>
      <p:sp>
        <p:nvSpPr>
          <p:cNvPr id="27669" name="Text Box 39"/>
          <p:cNvSpPr txBox="1">
            <a:spLocks noChangeArrowheads="1"/>
          </p:cNvSpPr>
          <p:nvPr/>
        </p:nvSpPr>
        <p:spPr bwMode="auto">
          <a:xfrm>
            <a:off x="3152775" y="5915025"/>
            <a:ext cx="7543800" cy="274638"/>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“NOBODY FOLLOWS THAT PROCUREMENT RULE ANYWAY.”</a:t>
            </a:r>
          </a:p>
        </p:txBody>
      </p:sp>
      <p:sp>
        <p:nvSpPr>
          <p:cNvPr id="27670" name="Text Box 40"/>
          <p:cNvSpPr txBox="1">
            <a:spLocks noChangeArrowheads="1"/>
          </p:cNvSpPr>
          <p:nvPr/>
        </p:nvSpPr>
        <p:spPr bwMode="auto">
          <a:xfrm>
            <a:off x="3152775" y="6173788"/>
            <a:ext cx="6096000" cy="274637"/>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“FORGET ABOUT IT, HE’S JUST A SECTOR MANAGER”</a:t>
            </a:r>
          </a:p>
        </p:txBody>
      </p:sp>
      <p:sp>
        <p:nvSpPr>
          <p:cNvPr id="27671" name="Text Box 41"/>
          <p:cNvSpPr txBox="1">
            <a:spLocks noChangeArrowheads="1"/>
          </p:cNvSpPr>
          <p:nvPr/>
        </p:nvSpPr>
        <p:spPr bwMode="auto">
          <a:xfrm>
            <a:off x="3152775" y="6400800"/>
            <a:ext cx="6096000" cy="457200"/>
          </a:xfrm>
          <a:prstGeom prst="rect">
            <a:avLst/>
          </a:prstGeom>
          <a:noFill/>
          <a:ln w="9525">
            <a:noFill/>
            <a:miter lim="800000"/>
            <a:headEnd/>
            <a:tailEnd/>
          </a:ln>
        </p:spPr>
        <p:txBody>
          <a:bodyPr/>
          <a:lstStyle/>
          <a:p>
            <a:pPr>
              <a:spcBef>
                <a:spcPct val="20000"/>
              </a:spcBef>
            </a:pPr>
            <a:r>
              <a:rPr lang="en-US" sz="1200" b="1" dirty="0">
                <a:solidFill>
                  <a:schemeClr val="tx2"/>
                </a:solidFill>
                <a:latin typeface="Tahoma" pitchFamily="34" charset="0"/>
              </a:rPr>
              <a:t>“IT’S MY AWS DAY, OF COURSE I’M NOT COMING </a:t>
            </a:r>
            <a:r>
              <a:rPr lang="en-US" sz="1200" b="1" dirty="0" smtClean="0">
                <a:solidFill>
                  <a:schemeClr val="tx2"/>
                </a:solidFill>
                <a:latin typeface="Tahoma" pitchFamily="34" charset="0"/>
              </a:rPr>
              <a:t>TO HELP WITH THE END YEAR PROJECTIONS”</a:t>
            </a:r>
            <a:endParaRPr lang="en-US" sz="1200" b="1" dirty="0">
              <a:solidFill>
                <a:schemeClr val="tx2"/>
              </a:solidFill>
              <a:latin typeface="Tahoma" pitchFamily="34" charset="0"/>
            </a:endParaRPr>
          </a:p>
        </p:txBody>
      </p:sp>
      <p:sp>
        <p:nvSpPr>
          <p:cNvPr id="27672" name="Text Box 44"/>
          <p:cNvSpPr txBox="1">
            <a:spLocks noChangeArrowheads="1"/>
          </p:cNvSpPr>
          <p:nvPr/>
        </p:nvSpPr>
        <p:spPr bwMode="auto">
          <a:xfrm>
            <a:off x="3152775" y="6507163"/>
            <a:ext cx="4310063" cy="274637"/>
          </a:xfrm>
          <a:prstGeom prst="rect">
            <a:avLst/>
          </a:prstGeom>
          <a:noFill/>
          <a:ln w="9525">
            <a:noFill/>
            <a:miter lim="800000"/>
            <a:headEnd/>
            <a:tailEnd/>
          </a:ln>
        </p:spPr>
        <p:txBody>
          <a:bodyPr/>
          <a:lstStyle/>
          <a:p>
            <a:pPr>
              <a:spcBef>
                <a:spcPct val="20000"/>
              </a:spcBef>
            </a:pPr>
            <a:endParaRPr lang="en-GB" sz="1200" b="1" dirty="0">
              <a:solidFill>
                <a:schemeClr val="tx2"/>
              </a:solidFill>
              <a:latin typeface="Tahoma" pitchFamily="34" charset="0"/>
            </a:endParaRPr>
          </a:p>
        </p:txBody>
      </p:sp>
      <p:cxnSp>
        <p:nvCxnSpPr>
          <p:cNvPr id="27673" name="AutoShape 66"/>
          <p:cNvCxnSpPr>
            <a:cxnSpLocks noChangeShapeType="1"/>
            <a:stCxn id="27651" idx="6"/>
            <a:endCxn id="27655" idx="1"/>
          </p:cNvCxnSpPr>
          <p:nvPr/>
        </p:nvCxnSpPr>
        <p:spPr bwMode="auto">
          <a:xfrm flipV="1">
            <a:off x="2620963" y="1908969"/>
            <a:ext cx="503237" cy="293688"/>
          </a:xfrm>
          <a:prstGeom prst="straightConnector1">
            <a:avLst/>
          </a:prstGeom>
          <a:noFill/>
          <a:ln w="25400">
            <a:solidFill>
              <a:srgbClr val="7E5502"/>
            </a:solidFill>
            <a:round/>
            <a:headEnd/>
            <a:tailEnd/>
          </a:ln>
        </p:spPr>
      </p:cxnSp>
      <p:cxnSp>
        <p:nvCxnSpPr>
          <p:cNvPr id="27674" name="AutoShape 68"/>
          <p:cNvCxnSpPr>
            <a:cxnSpLocks noChangeShapeType="1"/>
            <a:stCxn id="27651" idx="6"/>
            <a:endCxn id="27656" idx="1"/>
          </p:cNvCxnSpPr>
          <p:nvPr/>
        </p:nvCxnSpPr>
        <p:spPr bwMode="auto">
          <a:xfrm>
            <a:off x="2620963" y="2202657"/>
            <a:ext cx="503237" cy="11112"/>
          </a:xfrm>
          <a:prstGeom prst="straightConnector1">
            <a:avLst/>
          </a:prstGeom>
          <a:noFill/>
          <a:ln w="25400">
            <a:solidFill>
              <a:srgbClr val="7E5502"/>
            </a:solidFill>
            <a:round/>
            <a:headEnd/>
            <a:tailEnd/>
          </a:ln>
        </p:spPr>
      </p:cxnSp>
      <p:cxnSp>
        <p:nvCxnSpPr>
          <p:cNvPr id="27675" name="AutoShape 69"/>
          <p:cNvCxnSpPr>
            <a:cxnSpLocks noChangeShapeType="1"/>
            <a:stCxn id="27651" idx="6"/>
            <a:endCxn id="27657" idx="1"/>
          </p:cNvCxnSpPr>
          <p:nvPr/>
        </p:nvCxnSpPr>
        <p:spPr bwMode="auto">
          <a:xfrm>
            <a:off x="2620963" y="2202657"/>
            <a:ext cx="503237" cy="315912"/>
          </a:xfrm>
          <a:prstGeom prst="straightConnector1">
            <a:avLst/>
          </a:prstGeom>
          <a:noFill/>
          <a:ln w="25400">
            <a:solidFill>
              <a:srgbClr val="7E5502"/>
            </a:solidFill>
            <a:round/>
            <a:headEnd/>
            <a:tailEnd/>
          </a:ln>
        </p:spPr>
      </p:cxnSp>
      <p:cxnSp>
        <p:nvCxnSpPr>
          <p:cNvPr id="27676" name="AutoShape 70"/>
          <p:cNvCxnSpPr>
            <a:cxnSpLocks noChangeShapeType="1"/>
            <a:stCxn id="27652" idx="6"/>
          </p:cNvCxnSpPr>
          <p:nvPr/>
        </p:nvCxnSpPr>
        <p:spPr bwMode="auto">
          <a:xfrm flipV="1">
            <a:off x="2595563" y="2906715"/>
            <a:ext cx="449262" cy="286542"/>
          </a:xfrm>
          <a:prstGeom prst="straightConnector1">
            <a:avLst/>
          </a:prstGeom>
          <a:noFill/>
          <a:ln w="25400">
            <a:solidFill>
              <a:srgbClr val="7E5502"/>
            </a:solidFill>
            <a:round/>
            <a:headEnd/>
            <a:tailEnd/>
          </a:ln>
        </p:spPr>
      </p:cxnSp>
      <p:cxnSp>
        <p:nvCxnSpPr>
          <p:cNvPr id="27677" name="AutoShape 71"/>
          <p:cNvCxnSpPr>
            <a:cxnSpLocks noChangeShapeType="1"/>
            <a:stCxn id="27652" idx="6"/>
          </p:cNvCxnSpPr>
          <p:nvPr/>
        </p:nvCxnSpPr>
        <p:spPr bwMode="auto">
          <a:xfrm>
            <a:off x="2595563" y="3193257"/>
            <a:ext cx="449262" cy="18256"/>
          </a:xfrm>
          <a:prstGeom prst="straightConnector1">
            <a:avLst/>
          </a:prstGeom>
          <a:noFill/>
          <a:ln w="25400">
            <a:solidFill>
              <a:srgbClr val="7E5502"/>
            </a:solidFill>
            <a:round/>
            <a:headEnd/>
            <a:tailEnd/>
          </a:ln>
        </p:spPr>
      </p:cxnSp>
      <p:cxnSp>
        <p:nvCxnSpPr>
          <p:cNvPr id="27678" name="AutoShape 72"/>
          <p:cNvCxnSpPr>
            <a:cxnSpLocks noChangeShapeType="1"/>
            <a:stCxn id="27652" idx="6"/>
          </p:cNvCxnSpPr>
          <p:nvPr/>
        </p:nvCxnSpPr>
        <p:spPr bwMode="auto">
          <a:xfrm>
            <a:off x="2595563" y="3193257"/>
            <a:ext cx="449262" cy="323056"/>
          </a:xfrm>
          <a:prstGeom prst="straightConnector1">
            <a:avLst/>
          </a:prstGeom>
          <a:noFill/>
          <a:ln w="25400">
            <a:solidFill>
              <a:srgbClr val="7E5502"/>
            </a:solidFill>
            <a:round/>
            <a:headEnd/>
            <a:tailEnd/>
          </a:ln>
        </p:spPr>
      </p:cxnSp>
      <p:cxnSp>
        <p:nvCxnSpPr>
          <p:cNvPr id="27679" name="AutoShape 73"/>
          <p:cNvCxnSpPr>
            <a:cxnSpLocks noChangeShapeType="1"/>
            <a:stCxn id="27653" idx="6"/>
          </p:cNvCxnSpPr>
          <p:nvPr/>
        </p:nvCxnSpPr>
        <p:spPr bwMode="auto">
          <a:xfrm flipV="1">
            <a:off x="2620963" y="3973515"/>
            <a:ext cx="373062" cy="286542"/>
          </a:xfrm>
          <a:prstGeom prst="straightConnector1">
            <a:avLst/>
          </a:prstGeom>
          <a:noFill/>
          <a:ln w="25400">
            <a:solidFill>
              <a:srgbClr val="7E5502"/>
            </a:solidFill>
            <a:round/>
            <a:headEnd/>
            <a:tailEnd/>
          </a:ln>
        </p:spPr>
      </p:cxnSp>
      <p:cxnSp>
        <p:nvCxnSpPr>
          <p:cNvPr id="27680" name="AutoShape 74"/>
          <p:cNvCxnSpPr>
            <a:cxnSpLocks noChangeShapeType="1"/>
            <a:stCxn id="27653" idx="6"/>
          </p:cNvCxnSpPr>
          <p:nvPr/>
        </p:nvCxnSpPr>
        <p:spPr bwMode="auto">
          <a:xfrm>
            <a:off x="2620963" y="4260057"/>
            <a:ext cx="373062" cy="18256"/>
          </a:xfrm>
          <a:prstGeom prst="straightConnector1">
            <a:avLst/>
          </a:prstGeom>
          <a:noFill/>
          <a:ln w="25400">
            <a:solidFill>
              <a:srgbClr val="7E5502"/>
            </a:solidFill>
            <a:round/>
            <a:headEnd/>
            <a:tailEnd/>
          </a:ln>
        </p:spPr>
      </p:cxnSp>
      <p:cxnSp>
        <p:nvCxnSpPr>
          <p:cNvPr id="27681" name="AutoShape 75"/>
          <p:cNvCxnSpPr>
            <a:cxnSpLocks noChangeShapeType="1"/>
            <a:stCxn id="27653" idx="6"/>
          </p:cNvCxnSpPr>
          <p:nvPr/>
        </p:nvCxnSpPr>
        <p:spPr bwMode="auto">
          <a:xfrm>
            <a:off x="2620963" y="4260057"/>
            <a:ext cx="373062" cy="323056"/>
          </a:xfrm>
          <a:prstGeom prst="straightConnector1">
            <a:avLst/>
          </a:prstGeom>
          <a:noFill/>
          <a:ln w="25400">
            <a:solidFill>
              <a:srgbClr val="7E5502"/>
            </a:solidFill>
            <a:round/>
            <a:headEnd/>
            <a:tailEnd/>
          </a:ln>
        </p:spPr>
      </p:cxnSp>
      <p:cxnSp>
        <p:nvCxnSpPr>
          <p:cNvPr id="27682" name="AutoShape 76"/>
          <p:cNvCxnSpPr>
            <a:cxnSpLocks noChangeShapeType="1"/>
            <a:stCxn id="27661" idx="6"/>
          </p:cNvCxnSpPr>
          <p:nvPr/>
        </p:nvCxnSpPr>
        <p:spPr bwMode="auto">
          <a:xfrm flipV="1">
            <a:off x="2589213" y="4964115"/>
            <a:ext cx="449262" cy="286542"/>
          </a:xfrm>
          <a:prstGeom prst="straightConnector1">
            <a:avLst/>
          </a:prstGeom>
          <a:noFill/>
          <a:ln w="25400">
            <a:solidFill>
              <a:srgbClr val="7E5502"/>
            </a:solidFill>
            <a:round/>
            <a:headEnd/>
            <a:tailEnd/>
          </a:ln>
        </p:spPr>
      </p:cxnSp>
      <p:cxnSp>
        <p:nvCxnSpPr>
          <p:cNvPr id="27683" name="AutoShape 77"/>
          <p:cNvCxnSpPr>
            <a:cxnSpLocks noChangeShapeType="1"/>
            <a:stCxn id="27661" idx="6"/>
          </p:cNvCxnSpPr>
          <p:nvPr/>
        </p:nvCxnSpPr>
        <p:spPr bwMode="auto">
          <a:xfrm>
            <a:off x="2589213" y="5250657"/>
            <a:ext cx="449262" cy="18256"/>
          </a:xfrm>
          <a:prstGeom prst="straightConnector1">
            <a:avLst/>
          </a:prstGeom>
          <a:noFill/>
          <a:ln w="25400">
            <a:solidFill>
              <a:srgbClr val="7E5502"/>
            </a:solidFill>
            <a:round/>
            <a:headEnd/>
            <a:tailEnd/>
          </a:ln>
        </p:spPr>
      </p:cxnSp>
      <p:cxnSp>
        <p:nvCxnSpPr>
          <p:cNvPr id="27684" name="AutoShape 78"/>
          <p:cNvCxnSpPr>
            <a:cxnSpLocks noChangeShapeType="1"/>
            <a:stCxn id="27661" idx="6"/>
          </p:cNvCxnSpPr>
          <p:nvPr/>
        </p:nvCxnSpPr>
        <p:spPr bwMode="auto">
          <a:xfrm>
            <a:off x="2589213" y="5250657"/>
            <a:ext cx="419100" cy="329406"/>
          </a:xfrm>
          <a:prstGeom prst="straightConnector1">
            <a:avLst/>
          </a:prstGeom>
          <a:noFill/>
          <a:ln w="25400">
            <a:solidFill>
              <a:srgbClr val="7E5502"/>
            </a:solidFill>
            <a:round/>
            <a:headEnd/>
            <a:tailEnd/>
          </a:ln>
        </p:spPr>
      </p:cxnSp>
      <p:cxnSp>
        <p:nvCxnSpPr>
          <p:cNvPr id="27685" name="AutoShape 79"/>
          <p:cNvCxnSpPr>
            <a:cxnSpLocks noChangeShapeType="1"/>
            <a:stCxn id="27662" idx="6"/>
          </p:cNvCxnSpPr>
          <p:nvPr/>
        </p:nvCxnSpPr>
        <p:spPr bwMode="auto">
          <a:xfrm flipV="1">
            <a:off x="2620963" y="6019801"/>
            <a:ext cx="579437" cy="297656"/>
          </a:xfrm>
          <a:prstGeom prst="straightConnector1">
            <a:avLst/>
          </a:prstGeom>
          <a:noFill/>
          <a:ln w="25400">
            <a:solidFill>
              <a:srgbClr val="7E5502"/>
            </a:solidFill>
            <a:round/>
            <a:headEnd/>
            <a:tailEnd/>
          </a:ln>
        </p:spPr>
      </p:cxnSp>
      <p:cxnSp>
        <p:nvCxnSpPr>
          <p:cNvPr id="27686" name="AutoShape 80"/>
          <p:cNvCxnSpPr>
            <a:cxnSpLocks noChangeShapeType="1"/>
            <a:stCxn id="27662" idx="6"/>
          </p:cNvCxnSpPr>
          <p:nvPr/>
        </p:nvCxnSpPr>
        <p:spPr bwMode="auto">
          <a:xfrm>
            <a:off x="2620963" y="6317457"/>
            <a:ext cx="579437" cy="7143"/>
          </a:xfrm>
          <a:prstGeom prst="straightConnector1">
            <a:avLst/>
          </a:prstGeom>
          <a:noFill/>
          <a:ln w="25400">
            <a:solidFill>
              <a:srgbClr val="7E5502"/>
            </a:solidFill>
            <a:round/>
            <a:headEnd/>
            <a:tailEnd/>
          </a:ln>
        </p:spPr>
      </p:cxnSp>
      <p:cxnSp>
        <p:nvCxnSpPr>
          <p:cNvPr id="27687" name="AutoShape 81"/>
          <p:cNvCxnSpPr>
            <a:cxnSpLocks noChangeShapeType="1"/>
            <a:stCxn id="27662" idx="6"/>
          </p:cNvCxnSpPr>
          <p:nvPr/>
        </p:nvCxnSpPr>
        <p:spPr bwMode="auto">
          <a:xfrm>
            <a:off x="2620963" y="6317457"/>
            <a:ext cx="503237" cy="311943"/>
          </a:xfrm>
          <a:prstGeom prst="straightConnector1">
            <a:avLst/>
          </a:prstGeom>
          <a:noFill/>
          <a:ln w="25400">
            <a:solidFill>
              <a:srgbClr val="7E5502"/>
            </a:solidFill>
            <a:round/>
            <a:headEnd/>
            <a:tailEn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4"/>
          <p:cNvSpPr>
            <a:spLocks noGrp="1"/>
          </p:cNvSpPr>
          <p:nvPr>
            <p:ph type="sldNum" sz="quarter" idx="12"/>
          </p:nvPr>
        </p:nvSpPr>
        <p:spPr>
          <a:noFill/>
        </p:spPr>
        <p:txBody>
          <a:bodyPr/>
          <a:lstStyle/>
          <a:p>
            <a:fld id="{1FAF9CBF-628F-454D-8228-5FA04016E8F5}" type="slidenum">
              <a:rPr lang="en-US" smtClean="0">
                <a:latin typeface="Arial" charset="0"/>
              </a:rPr>
              <a:pPr/>
              <a:t>8</a:t>
            </a:fld>
            <a:endParaRPr lang="en-US" dirty="0" smtClean="0">
              <a:latin typeface="Arial" charset="0"/>
            </a:endParaRPr>
          </a:p>
        </p:txBody>
      </p:sp>
      <p:sp>
        <p:nvSpPr>
          <p:cNvPr id="29698" name="Rectangle 2"/>
          <p:cNvSpPr>
            <a:spLocks noGrp="1" noChangeArrowheads="1"/>
          </p:cNvSpPr>
          <p:nvPr>
            <p:ph type="title"/>
          </p:nvPr>
        </p:nvSpPr>
        <p:spPr>
          <a:xfrm>
            <a:off x="914400" y="990600"/>
            <a:ext cx="8229600" cy="457200"/>
          </a:xfrm>
        </p:spPr>
        <p:txBody>
          <a:bodyPr/>
          <a:lstStyle/>
          <a:p>
            <a:pPr eaLnBrk="1" hangingPunct="1"/>
            <a:r>
              <a:rPr lang="en-US" sz="3600" dirty="0" smtClean="0"/>
              <a:t>Types of Interpersonal Transactions</a:t>
            </a:r>
          </a:p>
        </p:txBody>
      </p:sp>
      <p:sp>
        <p:nvSpPr>
          <p:cNvPr id="29699" name="Oval 5"/>
          <p:cNvSpPr>
            <a:spLocks noChangeArrowheads="1"/>
          </p:cNvSpPr>
          <p:nvPr/>
        </p:nvSpPr>
        <p:spPr bwMode="auto">
          <a:xfrm>
            <a:off x="1360488" y="1752600"/>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29700" name="Oval 6"/>
          <p:cNvSpPr>
            <a:spLocks noChangeArrowheads="1"/>
          </p:cNvSpPr>
          <p:nvPr/>
        </p:nvSpPr>
        <p:spPr bwMode="auto">
          <a:xfrm>
            <a:off x="2403475" y="1752600"/>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29701" name="Oval 7"/>
          <p:cNvSpPr>
            <a:spLocks noChangeArrowheads="1"/>
          </p:cNvSpPr>
          <p:nvPr/>
        </p:nvSpPr>
        <p:spPr bwMode="auto">
          <a:xfrm>
            <a:off x="2403475" y="2382838"/>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29702" name="Oval 8"/>
          <p:cNvSpPr>
            <a:spLocks noChangeArrowheads="1"/>
          </p:cNvSpPr>
          <p:nvPr/>
        </p:nvSpPr>
        <p:spPr bwMode="auto">
          <a:xfrm>
            <a:off x="2403475" y="3013075"/>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29703" name="Oval 9"/>
          <p:cNvSpPr>
            <a:spLocks noChangeArrowheads="1"/>
          </p:cNvSpPr>
          <p:nvPr/>
        </p:nvSpPr>
        <p:spPr bwMode="auto">
          <a:xfrm>
            <a:off x="1360488" y="3013075"/>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29704" name="Oval 10"/>
          <p:cNvSpPr>
            <a:spLocks noChangeArrowheads="1"/>
          </p:cNvSpPr>
          <p:nvPr/>
        </p:nvSpPr>
        <p:spPr bwMode="auto">
          <a:xfrm>
            <a:off x="1360488" y="2382838"/>
            <a:ext cx="652462"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29705" name="Oval 11"/>
          <p:cNvSpPr>
            <a:spLocks noChangeArrowheads="1"/>
          </p:cNvSpPr>
          <p:nvPr/>
        </p:nvSpPr>
        <p:spPr bwMode="auto">
          <a:xfrm>
            <a:off x="3643313" y="1752600"/>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29706" name="Oval 12"/>
          <p:cNvSpPr>
            <a:spLocks noChangeArrowheads="1"/>
          </p:cNvSpPr>
          <p:nvPr/>
        </p:nvSpPr>
        <p:spPr bwMode="auto">
          <a:xfrm>
            <a:off x="4556125" y="1752600"/>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29707" name="Oval 13"/>
          <p:cNvSpPr>
            <a:spLocks noChangeArrowheads="1"/>
          </p:cNvSpPr>
          <p:nvPr/>
        </p:nvSpPr>
        <p:spPr bwMode="auto">
          <a:xfrm>
            <a:off x="4556125" y="2382838"/>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29708" name="Oval 14"/>
          <p:cNvSpPr>
            <a:spLocks noChangeArrowheads="1"/>
          </p:cNvSpPr>
          <p:nvPr/>
        </p:nvSpPr>
        <p:spPr bwMode="auto">
          <a:xfrm>
            <a:off x="4556125" y="3013075"/>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29709" name="Oval 15"/>
          <p:cNvSpPr>
            <a:spLocks noChangeArrowheads="1"/>
          </p:cNvSpPr>
          <p:nvPr/>
        </p:nvSpPr>
        <p:spPr bwMode="auto">
          <a:xfrm>
            <a:off x="3643313" y="3013075"/>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29710" name="Oval 16"/>
          <p:cNvSpPr>
            <a:spLocks noChangeArrowheads="1"/>
          </p:cNvSpPr>
          <p:nvPr/>
        </p:nvSpPr>
        <p:spPr bwMode="auto">
          <a:xfrm>
            <a:off x="3643313" y="2382838"/>
            <a:ext cx="652462"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29711" name="Oval 17"/>
          <p:cNvSpPr>
            <a:spLocks noChangeArrowheads="1"/>
          </p:cNvSpPr>
          <p:nvPr/>
        </p:nvSpPr>
        <p:spPr bwMode="auto">
          <a:xfrm>
            <a:off x="6121400" y="1752600"/>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29712" name="Oval 18"/>
          <p:cNvSpPr>
            <a:spLocks noChangeArrowheads="1"/>
          </p:cNvSpPr>
          <p:nvPr/>
        </p:nvSpPr>
        <p:spPr bwMode="auto">
          <a:xfrm>
            <a:off x="7361238" y="1752600"/>
            <a:ext cx="650875"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29713" name="Oval 19"/>
          <p:cNvSpPr>
            <a:spLocks noChangeArrowheads="1"/>
          </p:cNvSpPr>
          <p:nvPr/>
        </p:nvSpPr>
        <p:spPr bwMode="auto">
          <a:xfrm>
            <a:off x="7361238" y="2382838"/>
            <a:ext cx="650875"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29714" name="Oval 20"/>
          <p:cNvSpPr>
            <a:spLocks noChangeArrowheads="1"/>
          </p:cNvSpPr>
          <p:nvPr/>
        </p:nvSpPr>
        <p:spPr bwMode="auto">
          <a:xfrm>
            <a:off x="7361238" y="3013075"/>
            <a:ext cx="650875"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29715" name="Oval 21"/>
          <p:cNvSpPr>
            <a:spLocks noChangeArrowheads="1"/>
          </p:cNvSpPr>
          <p:nvPr/>
        </p:nvSpPr>
        <p:spPr bwMode="auto">
          <a:xfrm>
            <a:off x="6121400" y="3013075"/>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29716" name="Oval 22"/>
          <p:cNvSpPr>
            <a:spLocks noChangeArrowheads="1"/>
          </p:cNvSpPr>
          <p:nvPr/>
        </p:nvSpPr>
        <p:spPr bwMode="auto">
          <a:xfrm>
            <a:off x="6121400" y="2382838"/>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29717" name="Oval 23"/>
          <p:cNvSpPr>
            <a:spLocks noChangeArrowheads="1"/>
          </p:cNvSpPr>
          <p:nvPr/>
        </p:nvSpPr>
        <p:spPr bwMode="auto">
          <a:xfrm>
            <a:off x="1425575" y="4084638"/>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29718" name="Oval 24"/>
          <p:cNvSpPr>
            <a:spLocks noChangeArrowheads="1"/>
          </p:cNvSpPr>
          <p:nvPr/>
        </p:nvSpPr>
        <p:spPr bwMode="auto">
          <a:xfrm>
            <a:off x="2535238" y="4084638"/>
            <a:ext cx="650875"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29719" name="Oval 25"/>
          <p:cNvSpPr>
            <a:spLocks noChangeArrowheads="1"/>
          </p:cNvSpPr>
          <p:nvPr/>
        </p:nvSpPr>
        <p:spPr bwMode="auto">
          <a:xfrm>
            <a:off x="2535238" y="4714875"/>
            <a:ext cx="650875"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29720" name="Oval 26"/>
          <p:cNvSpPr>
            <a:spLocks noChangeArrowheads="1"/>
          </p:cNvSpPr>
          <p:nvPr/>
        </p:nvSpPr>
        <p:spPr bwMode="auto">
          <a:xfrm>
            <a:off x="2535238" y="5345113"/>
            <a:ext cx="650875"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29721" name="Oval 27"/>
          <p:cNvSpPr>
            <a:spLocks noChangeArrowheads="1"/>
          </p:cNvSpPr>
          <p:nvPr/>
        </p:nvSpPr>
        <p:spPr bwMode="auto">
          <a:xfrm>
            <a:off x="1425575" y="5345113"/>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29722" name="Oval 28"/>
          <p:cNvSpPr>
            <a:spLocks noChangeArrowheads="1"/>
          </p:cNvSpPr>
          <p:nvPr/>
        </p:nvSpPr>
        <p:spPr bwMode="auto">
          <a:xfrm>
            <a:off x="1425575" y="4714875"/>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29723" name="Oval 29"/>
          <p:cNvSpPr>
            <a:spLocks noChangeArrowheads="1"/>
          </p:cNvSpPr>
          <p:nvPr/>
        </p:nvSpPr>
        <p:spPr bwMode="auto">
          <a:xfrm>
            <a:off x="3578225" y="4021138"/>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29724" name="Oval 30"/>
          <p:cNvSpPr>
            <a:spLocks noChangeArrowheads="1"/>
          </p:cNvSpPr>
          <p:nvPr/>
        </p:nvSpPr>
        <p:spPr bwMode="auto">
          <a:xfrm>
            <a:off x="4686300" y="4021138"/>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29725" name="Oval 31"/>
          <p:cNvSpPr>
            <a:spLocks noChangeArrowheads="1"/>
          </p:cNvSpPr>
          <p:nvPr/>
        </p:nvSpPr>
        <p:spPr bwMode="auto">
          <a:xfrm>
            <a:off x="4686300" y="4651375"/>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29726" name="Oval 32"/>
          <p:cNvSpPr>
            <a:spLocks noChangeArrowheads="1"/>
          </p:cNvSpPr>
          <p:nvPr/>
        </p:nvSpPr>
        <p:spPr bwMode="auto">
          <a:xfrm>
            <a:off x="4686300" y="5281613"/>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29727" name="Oval 33"/>
          <p:cNvSpPr>
            <a:spLocks noChangeArrowheads="1"/>
          </p:cNvSpPr>
          <p:nvPr/>
        </p:nvSpPr>
        <p:spPr bwMode="auto">
          <a:xfrm>
            <a:off x="3578225" y="5281613"/>
            <a:ext cx="652463"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29728" name="Oval 34"/>
          <p:cNvSpPr>
            <a:spLocks noChangeArrowheads="1"/>
          </p:cNvSpPr>
          <p:nvPr/>
        </p:nvSpPr>
        <p:spPr bwMode="auto">
          <a:xfrm>
            <a:off x="3578225" y="4651375"/>
            <a:ext cx="652463"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29729" name="Oval 35"/>
          <p:cNvSpPr>
            <a:spLocks noChangeArrowheads="1"/>
          </p:cNvSpPr>
          <p:nvPr/>
        </p:nvSpPr>
        <p:spPr bwMode="auto">
          <a:xfrm>
            <a:off x="6157913" y="4021138"/>
            <a:ext cx="652462"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29730" name="Oval 36"/>
          <p:cNvSpPr>
            <a:spLocks noChangeArrowheads="1"/>
          </p:cNvSpPr>
          <p:nvPr/>
        </p:nvSpPr>
        <p:spPr bwMode="auto">
          <a:xfrm>
            <a:off x="7397750" y="4021138"/>
            <a:ext cx="650875"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29731" name="Oval 37"/>
          <p:cNvSpPr>
            <a:spLocks noChangeArrowheads="1"/>
          </p:cNvSpPr>
          <p:nvPr/>
        </p:nvSpPr>
        <p:spPr bwMode="auto">
          <a:xfrm>
            <a:off x="7397750" y="4651375"/>
            <a:ext cx="650875"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29732" name="Oval 38"/>
          <p:cNvSpPr>
            <a:spLocks noChangeArrowheads="1"/>
          </p:cNvSpPr>
          <p:nvPr/>
        </p:nvSpPr>
        <p:spPr bwMode="auto">
          <a:xfrm>
            <a:off x="7397750" y="5281613"/>
            <a:ext cx="650875"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29733" name="Oval 39"/>
          <p:cNvSpPr>
            <a:spLocks noChangeArrowheads="1"/>
          </p:cNvSpPr>
          <p:nvPr/>
        </p:nvSpPr>
        <p:spPr bwMode="auto">
          <a:xfrm>
            <a:off x="6157913" y="5281613"/>
            <a:ext cx="652462" cy="630237"/>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29734" name="Oval 40"/>
          <p:cNvSpPr>
            <a:spLocks noChangeArrowheads="1"/>
          </p:cNvSpPr>
          <p:nvPr/>
        </p:nvSpPr>
        <p:spPr bwMode="auto">
          <a:xfrm>
            <a:off x="6157913" y="4651375"/>
            <a:ext cx="652462" cy="630238"/>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29735" name="Line 44"/>
          <p:cNvSpPr>
            <a:spLocks noChangeShapeType="1"/>
          </p:cNvSpPr>
          <p:nvPr/>
        </p:nvSpPr>
        <p:spPr bwMode="auto">
          <a:xfrm>
            <a:off x="1947863" y="2319338"/>
            <a:ext cx="455612" cy="946150"/>
          </a:xfrm>
          <a:prstGeom prst="line">
            <a:avLst/>
          </a:prstGeom>
          <a:noFill/>
          <a:ln w="9525">
            <a:solidFill>
              <a:srgbClr val="7E5502"/>
            </a:solidFill>
            <a:round/>
            <a:headEnd/>
            <a:tailEnd type="triangle" w="med" len="med"/>
          </a:ln>
        </p:spPr>
        <p:txBody>
          <a:bodyPr/>
          <a:lstStyle/>
          <a:p>
            <a:endParaRPr lang="en-US" dirty="0"/>
          </a:p>
        </p:txBody>
      </p:sp>
      <p:sp>
        <p:nvSpPr>
          <p:cNvPr id="29736" name="Line 45"/>
          <p:cNvSpPr>
            <a:spLocks noChangeShapeType="1"/>
          </p:cNvSpPr>
          <p:nvPr/>
        </p:nvSpPr>
        <p:spPr bwMode="auto">
          <a:xfrm flipH="1" flipV="1">
            <a:off x="2012950" y="2193925"/>
            <a:ext cx="455613" cy="944563"/>
          </a:xfrm>
          <a:prstGeom prst="line">
            <a:avLst/>
          </a:prstGeom>
          <a:noFill/>
          <a:ln w="9525">
            <a:solidFill>
              <a:srgbClr val="7E5502"/>
            </a:solidFill>
            <a:round/>
            <a:headEnd/>
            <a:tailEnd type="triangle" w="med" len="med"/>
          </a:ln>
        </p:spPr>
        <p:txBody>
          <a:bodyPr/>
          <a:lstStyle/>
          <a:p>
            <a:endParaRPr lang="en-US" dirty="0"/>
          </a:p>
        </p:txBody>
      </p:sp>
      <p:sp>
        <p:nvSpPr>
          <p:cNvPr id="29737" name="Line 46"/>
          <p:cNvSpPr>
            <a:spLocks noChangeShapeType="1"/>
          </p:cNvSpPr>
          <p:nvPr/>
        </p:nvSpPr>
        <p:spPr bwMode="auto">
          <a:xfrm flipH="1">
            <a:off x="4230688" y="2193925"/>
            <a:ext cx="325437" cy="1008063"/>
          </a:xfrm>
          <a:prstGeom prst="line">
            <a:avLst/>
          </a:prstGeom>
          <a:noFill/>
          <a:ln w="9525">
            <a:solidFill>
              <a:srgbClr val="7E5502"/>
            </a:solidFill>
            <a:round/>
            <a:headEnd/>
            <a:tailEnd type="triangle" w="med" len="med"/>
          </a:ln>
        </p:spPr>
        <p:txBody>
          <a:bodyPr/>
          <a:lstStyle/>
          <a:p>
            <a:endParaRPr lang="en-US" dirty="0"/>
          </a:p>
        </p:txBody>
      </p:sp>
      <p:sp>
        <p:nvSpPr>
          <p:cNvPr id="29738" name="Line 47"/>
          <p:cNvSpPr>
            <a:spLocks noChangeShapeType="1"/>
          </p:cNvSpPr>
          <p:nvPr/>
        </p:nvSpPr>
        <p:spPr bwMode="auto">
          <a:xfrm>
            <a:off x="4230688" y="2257425"/>
            <a:ext cx="325437" cy="944563"/>
          </a:xfrm>
          <a:prstGeom prst="line">
            <a:avLst/>
          </a:prstGeom>
          <a:noFill/>
          <a:ln w="9525">
            <a:solidFill>
              <a:srgbClr val="7E5502"/>
            </a:solidFill>
            <a:round/>
            <a:headEnd/>
            <a:tailEnd type="triangle" w="med" len="med"/>
          </a:ln>
        </p:spPr>
        <p:txBody>
          <a:bodyPr/>
          <a:lstStyle/>
          <a:p>
            <a:endParaRPr lang="en-US" dirty="0"/>
          </a:p>
        </p:txBody>
      </p:sp>
      <p:sp>
        <p:nvSpPr>
          <p:cNvPr id="29739" name="Line 51"/>
          <p:cNvSpPr>
            <a:spLocks noChangeShapeType="1"/>
          </p:cNvSpPr>
          <p:nvPr/>
        </p:nvSpPr>
        <p:spPr bwMode="auto">
          <a:xfrm>
            <a:off x="6773863" y="2760663"/>
            <a:ext cx="587375" cy="0"/>
          </a:xfrm>
          <a:prstGeom prst="line">
            <a:avLst/>
          </a:prstGeom>
          <a:noFill/>
          <a:ln w="9525">
            <a:solidFill>
              <a:srgbClr val="7E5502"/>
            </a:solidFill>
            <a:round/>
            <a:headEnd/>
            <a:tailEnd type="triangle" w="med" len="med"/>
          </a:ln>
        </p:spPr>
        <p:txBody>
          <a:bodyPr/>
          <a:lstStyle/>
          <a:p>
            <a:endParaRPr lang="en-US" dirty="0"/>
          </a:p>
        </p:txBody>
      </p:sp>
      <p:sp>
        <p:nvSpPr>
          <p:cNvPr id="29740" name="Line 52"/>
          <p:cNvSpPr>
            <a:spLocks noChangeShapeType="1"/>
          </p:cNvSpPr>
          <p:nvPr/>
        </p:nvSpPr>
        <p:spPr bwMode="auto">
          <a:xfrm flipH="1">
            <a:off x="6773863" y="2635250"/>
            <a:ext cx="587375" cy="0"/>
          </a:xfrm>
          <a:prstGeom prst="line">
            <a:avLst/>
          </a:prstGeom>
          <a:noFill/>
          <a:ln w="9525">
            <a:solidFill>
              <a:srgbClr val="7E5502"/>
            </a:solidFill>
            <a:round/>
            <a:headEnd/>
            <a:tailEnd type="triangle" w="med" len="med"/>
          </a:ln>
        </p:spPr>
        <p:txBody>
          <a:bodyPr/>
          <a:lstStyle/>
          <a:p>
            <a:endParaRPr lang="en-US" dirty="0"/>
          </a:p>
        </p:txBody>
      </p:sp>
      <p:sp>
        <p:nvSpPr>
          <p:cNvPr id="29741" name="Line 53"/>
          <p:cNvSpPr>
            <a:spLocks noChangeShapeType="1"/>
          </p:cNvSpPr>
          <p:nvPr/>
        </p:nvSpPr>
        <p:spPr bwMode="auto">
          <a:xfrm>
            <a:off x="2078038" y="4967288"/>
            <a:ext cx="457200" cy="0"/>
          </a:xfrm>
          <a:prstGeom prst="line">
            <a:avLst/>
          </a:prstGeom>
          <a:noFill/>
          <a:ln w="9525">
            <a:solidFill>
              <a:srgbClr val="7E5502"/>
            </a:solidFill>
            <a:round/>
            <a:headEnd/>
            <a:tailEnd type="triangle" w="med" len="med"/>
          </a:ln>
        </p:spPr>
        <p:txBody>
          <a:bodyPr/>
          <a:lstStyle/>
          <a:p>
            <a:endParaRPr lang="en-US" dirty="0"/>
          </a:p>
        </p:txBody>
      </p:sp>
      <p:sp>
        <p:nvSpPr>
          <p:cNvPr id="29742" name="Line 54"/>
          <p:cNvSpPr>
            <a:spLocks noChangeShapeType="1"/>
          </p:cNvSpPr>
          <p:nvPr/>
        </p:nvSpPr>
        <p:spPr bwMode="auto">
          <a:xfrm flipH="1">
            <a:off x="2012950" y="5092700"/>
            <a:ext cx="522288" cy="0"/>
          </a:xfrm>
          <a:prstGeom prst="line">
            <a:avLst/>
          </a:prstGeom>
          <a:noFill/>
          <a:ln w="9525">
            <a:solidFill>
              <a:srgbClr val="7E5502"/>
            </a:solidFill>
            <a:round/>
            <a:headEnd/>
            <a:tailEnd type="triangle" w="med" len="med"/>
          </a:ln>
        </p:spPr>
        <p:txBody>
          <a:bodyPr/>
          <a:lstStyle/>
          <a:p>
            <a:endParaRPr lang="en-US" dirty="0"/>
          </a:p>
        </p:txBody>
      </p:sp>
      <p:sp>
        <p:nvSpPr>
          <p:cNvPr id="29743" name="Line 56"/>
          <p:cNvSpPr>
            <a:spLocks noChangeShapeType="1"/>
          </p:cNvSpPr>
          <p:nvPr/>
        </p:nvSpPr>
        <p:spPr bwMode="auto">
          <a:xfrm>
            <a:off x="4230688" y="4903788"/>
            <a:ext cx="455612" cy="0"/>
          </a:xfrm>
          <a:prstGeom prst="line">
            <a:avLst/>
          </a:prstGeom>
          <a:noFill/>
          <a:ln w="9525">
            <a:solidFill>
              <a:srgbClr val="7E5502"/>
            </a:solidFill>
            <a:round/>
            <a:headEnd/>
            <a:tailEnd type="triangle" w="med" len="med"/>
          </a:ln>
        </p:spPr>
        <p:txBody>
          <a:bodyPr/>
          <a:lstStyle/>
          <a:p>
            <a:endParaRPr lang="en-US" dirty="0"/>
          </a:p>
        </p:txBody>
      </p:sp>
      <p:sp>
        <p:nvSpPr>
          <p:cNvPr id="29744" name="Line 59"/>
          <p:cNvSpPr>
            <a:spLocks noChangeShapeType="1"/>
          </p:cNvSpPr>
          <p:nvPr/>
        </p:nvSpPr>
        <p:spPr bwMode="auto">
          <a:xfrm flipH="1">
            <a:off x="4165600" y="4525963"/>
            <a:ext cx="585788" cy="944562"/>
          </a:xfrm>
          <a:prstGeom prst="line">
            <a:avLst/>
          </a:prstGeom>
          <a:noFill/>
          <a:ln w="9525">
            <a:solidFill>
              <a:srgbClr val="7E5502"/>
            </a:solidFill>
            <a:round/>
            <a:headEnd/>
            <a:tailEnd type="triangle" w="med" len="med"/>
          </a:ln>
        </p:spPr>
        <p:txBody>
          <a:bodyPr/>
          <a:lstStyle/>
          <a:p>
            <a:endParaRPr lang="en-US" dirty="0"/>
          </a:p>
        </p:txBody>
      </p:sp>
      <p:sp>
        <p:nvSpPr>
          <p:cNvPr id="29745" name="Line 60"/>
          <p:cNvSpPr>
            <a:spLocks noChangeShapeType="1"/>
          </p:cNvSpPr>
          <p:nvPr/>
        </p:nvSpPr>
        <p:spPr bwMode="auto">
          <a:xfrm>
            <a:off x="6810375" y="4903788"/>
            <a:ext cx="615950" cy="0"/>
          </a:xfrm>
          <a:prstGeom prst="line">
            <a:avLst/>
          </a:prstGeom>
          <a:noFill/>
          <a:ln w="9525">
            <a:solidFill>
              <a:srgbClr val="7E5502"/>
            </a:solidFill>
            <a:round/>
            <a:headEnd/>
            <a:tailEnd type="triangle" w="med" len="med"/>
          </a:ln>
        </p:spPr>
        <p:txBody>
          <a:bodyPr/>
          <a:lstStyle/>
          <a:p>
            <a:endParaRPr lang="en-US" dirty="0"/>
          </a:p>
        </p:txBody>
      </p:sp>
      <p:sp>
        <p:nvSpPr>
          <p:cNvPr id="29746" name="Line 61"/>
          <p:cNvSpPr>
            <a:spLocks noChangeShapeType="1"/>
          </p:cNvSpPr>
          <p:nvPr/>
        </p:nvSpPr>
        <p:spPr bwMode="auto">
          <a:xfrm flipH="1">
            <a:off x="6810375" y="5092700"/>
            <a:ext cx="615950" cy="0"/>
          </a:xfrm>
          <a:prstGeom prst="line">
            <a:avLst/>
          </a:prstGeom>
          <a:noFill/>
          <a:ln w="9525">
            <a:solidFill>
              <a:srgbClr val="7E5502"/>
            </a:solidFill>
            <a:round/>
            <a:headEnd/>
            <a:tailEnd type="triangle" w="med" len="med"/>
          </a:ln>
        </p:spPr>
        <p:txBody>
          <a:bodyPr/>
          <a:lstStyle/>
          <a:p>
            <a:endParaRPr lang="en-US" dirty="0"/>
          </a:p>
        </p:txBody>
      </p:sp>
      <p:sp>
        <p:nvSpPr>
          <p:cNvPr id="29747" name="Line 62"/>
          <p:cNvSpPr>
            <a:spLocks noChangeShapeType="1"/>
          </p:cNvSpPr>
          <p:nvPr/>
        </p:nvSpPr>
        <p:spPr bwMode="auto">
          <a:xfrm flipH="1" flipV="1">
            <a:off x="6643688" y="2257425"/>
            <a:ext cx="717550" cy="1008063"/>
          </a:xfrm>
          <a:prstGeom prst="line">
            <a:avLst/>
          </a:prstGeom>
          <a:noFill/>
          <a:ln w="38100" cmpd="dbl">
            <a:solidFill>
              <a:srgbClr val="7E5502"/>
            </a:solidFill>
            <a:round/>
            <a:headEnd/>
            <a:tailEnd type="triangle" w="med" len="med"/>
          </a:ln>
        </p:spPr>
        <p:txBody>
          <a:bodyPr/>
          <a:lstStyle/>
          <a:p>
            <a:endParaRPr lang="en-US" dirty="0"/>
          </a:p>
        </p:txBody>
      </p:sp>
      <p:sp>
        <p:nvSpPr>
          <p:cNvPr id="29748" name="Line 63"/>
          <p:cNvSpPr>
            <a:spLocks noChangeShapeType="1"/>
          </p:cNvSpPr>
          <p:nvPr/>
        </p:nvSpPr>
        <p:spPr bwMode="auto">
          <a:xfrm>
            <a:off x="6773863" y="2193925"/>
            <a:ext cx="652462" cy="944563"/>
          </a:xfrm>
          <a:prstGeom prst="line">
            <a:avLst/>
          </a:prstGeom>
          <a:noFill/>
          <a:ln w="38100" cmpd="dbl">
            <a:solidFill>
              <a:srgbClr val="7E5502"/>
            </a:solidFill>
            <a:round/>
            <a:headEnd/>
            <a:tailEnd type="triangle" w="med" len="med"/>
          </a:ln>
        </p:spPr>
        <p:txBody>
          <a:bodyPr/>
          <a:lstStyle/>
          <a:p>
            <a:endParaRPr lang="en-US" dirty="0"/>
          </a:p>
        </p:txBody>
      </p:sp>
      <p:sp>
        <p:nvSpPr>
          <p:cNvPr id="29749" name="Line 64"/>
          <p:cNvSpPr>
            <a:spLocks noChangeShapeType="1"/>
          </p:cNvSpPr>
          <p:nvPr/>
        </p:nvSpPr>
        <p:spPr bwMode="auto">
          <a:xfrm>
            <a:off x="6810375" y="5597525"/>
            <a:ext cx="615950" cy="0"/>
          </a:xfrm>
          <a:prstGeom prst="line">
            <a:avLst/>
          </a:prstGeom>
          <a:noFill/>
          <a:ln w="38100" cmpd="dbl">
            <a:solidFill>
              <a:srgbClr val="7E5502"/>
            </a:solidFill>
            <a:round/>
            <a:headEnd/>
            <a:tailEnd type="triangle" w="med" len="med"/>
          </a:ln>
        </p:spPr>
        <p:txBody>
          <a:bodyPr/>
          <a:lstStyle/>
          <a:p>
            <a:endParaRPr lang="en-US" dirty="0"/>
          </a:p>
        </p:txBody>
      </p:sp>
      <p:sp>
        <p:nvSpPr>
          <p:cNvPr id="29750" name="Line 65"/>
          <p:cNvSpPr>
            <a:spLocks noChangeShapeType="1"/>
          </p:cNvSpPr>
          <p:nvPr/>
        </p:nvSpPr>
        <p:spPr bwMode="auto">
          <a:xfrm flipH="1">
            <a:off x="6745288" y="5743575"/>
            <a:ext cx="681037" cy="0"/>
          </a:xfrm>
          <a:prstGeom prst="line">
            <a:avLst/>
          </a:prstGeom>
          <a:noFill/>
          <a:ln w="38100" cmpd="dbl">
            <a:solidFill>
              <a:srgbClr val="7E5502"/>
            </a:solidFill>
            <a:round/>
            <a:headEnd/>
            <a:tailEnd type="triangle" w="med" len="med"/>
          </a:ln>
        </p:spPr>
        <p:txBody>
          <a:bodyPr/>
          <a:lstStyle/>
          <a:p>
            <a:endParaRPr lang="en-US" dirty="0"/>
          </a:p>
        </p:txBody>
      </p:sp>
      <p:sp>
        <p:nvSpPr>
          <p:cNvPr id="29751" name="Text Box 66"/>
          <p:cNvSpPr txBox="1">
            <a:spLocks noChangeArrowheads="1"/>
          </p:cNvSpPr>
          <p:nvPr/>
        </p:nvSpPr>
        <p:spPr bwMode="auto">
          <a:xfrm>
            <a:off x="2259013" y="3832225"/>
            <a:ext cx="184150" cy="457200"/>
          </a:xfrm>
          <a:prstGeom prst="rect">
            <a:avLst/>
          </a:prstGeom>
          <a:noFill/>
          <a:ln w="9525">
            <a:noFill/>
            <a:miter lim="800000"/>
            <a:headEnd/>
            <a:tailEnd/>
          </a:ln>
        </p:spPr>
        <p:txBody>
          <a:bodyPr wrap="none">
            <a:spAutoFit/>
          </a:bodyPr>
          <a:lstStyle/>
          <a:p>
            <a:endParaRPr lang="en-GB" dirty="0"/>
          </a:p>
        </p:txBody>
      </p:sp>
      <p:sp>
        <p:nvSpPr>
          <p:cNvPr id="29752" name="Text Box 68"/>
          <p:cNvSpPr txBox="1">
            <a:spLocks noChangeArrowheads="1"/>
          </p:cNvSpPr>
          <p:nvPr/>
        </p:nvSpPr>
        <p:spPr bwMode="auto">
          <a:xfrm>
            <a:off x="1425575" y="3706813"/>
            <a:ext cx="1774825" cy="255587"/>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COMPLEMENTARY</a:t>
            </a:r>
          </a:p>
        </p:txBody>
      </p:sp>
      <p:sp>
        <p:nvSpPr>
          <p:cNvPr id="29753" name="Text Box 70"/>
          <p:cNvSpPr txBox="1">
            <a:spLocks noChangeArrowheads="1"/>
          </p:cNvSpPr>
          <p:nvPr/>
        </p:nvSpPr>
        <p:spPr bwMode="auto">
          <a:xfrm>
            <a:off x="3773488" y="3706813"/>
            <a:ext cx="1435100" cy="227012"/>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CROSSED</a:t>
            </a:r>
          </a:p>
        </p:txBody>
      </p:sp>
      <p:sp>
        <p:nvSpPr>
          <p:cNvPr id="29754" name="Text Box 71"/>
          <p:cNvSpPr txBox="1">
            <a:spLocks noChangeArrowheads="1"/>
          </p:cNvSpPr>
          <p:nvPr/>
        </p:nvSpPr>
        <p:spPr bwMode="auto">
          <a:xfrm>
            <a:off x="6400800" y="3706813"/>
            <a:ext cx="1435100" cy="227012"/>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ULTERIOR</a:t>
            </a:r>
          </a:p>
        </p:txBody>
      </p:sp>
      <p:sp>
        <p:nvSpPr>
          <p:cNvPr id="29755" name="Text Box 72"/>
          <p:cNvSpPr txBox="1">
            <a:spLocks noChangeArrowheads="1"/>
          </p:cNvSpPr>
          <p:nvPr/>
        </p:nvSpPr>
        <p:spPr bwMode="auto">
          <a:xfrm>
            <a:off x="1295400" y="5975350"/>
            <a:ext cx="1825625" cy="377825"/>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EXPECTED RESPONSE, NO CONFLICT</a:t>
            </a:r>
          </a:p>
        </p:txBody>
      </p:sp>
      <p:sp>
        <p:nvSpPr>
          <p:cNvPr id="29756" name="Text Box 73"/>
          <p:cNvSpPr txBox="1">
            <a:spLocks noChangeArrowheads="1"/>
          </p:cNvSpPr>
          <p:nvPr/>
        </p:nvSpPr>
        <p:spPr bwMode="auto">
          <a:xfrm>
            <a:off x="3251200" y="5975350"/>
            <a:ext cx="2544763" cy="377825"/>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PRODUCE CONFLICT, STOP COMMUNICATION, HURT FEELINGS</a:t>
            </a:r>
          </a:p>
        </p:txBody>
      </p:sp>
      <p:sp>
        <p:nvSpPr>
          <p:cNvPr id="29757" name="Text Box 77"/>
          <p:cNvSpPr txBox="1">
            <a:spLocks noChangeArrowheads="1"/>
          </p:cNvSpPr>
          <p:nvPr/>
        </p:nvSpPr>
        <p:spPr bwMode="auto">
          <a:xfrm>
            <a:off x="6251575" y="6172200"/>
            <a:ext cx="1435100" cy="274638"/>
          </a:xfrm>
          <a:prstGeom prst="rect">
            <a:avLst/>
          </a:prstGeom>
          <a:noFill/>
          <a:ln w="9525">
            <a:noFill/>
            <a:miter lim="800000"/>
            <a:headEnd/>
            <a:tailEnd/>
          </a:ln>
        </p:spPr>
        <p:txBody>
          <a:bodyPr>
            <a:spAutoFit/>
          </a:bodyPr>
          <a:lstStyle/>
          <a:p>
            <a:endParaRPr lang="en-GB" sz="1200" b="1" dirty="0"/>
          </a:p>
        </p:txBody>
      </p:sp>
      <p:sp>
        <p:nvSpPr>
          <p:cNvPr id="29758" name="Line 79"/>
          <p:cNvSpPr>
            <a:spLocks noChangeShapeType="1"/>
          </p:cNvSpPr>
          <p:nvPr/>
        </p:nvSpPr>
        <p:spPr bwMode="auto">
          <a:xfrm flipH="1">
            <a:off x="5913438" y="6056313"/>
            <a:ext cx="392112" cy="0"/>
          </a:xfrm>
          <a:prstGeom prst="line">
            <a:avLst/>
          </a:prstGeom>
          <a:noFill/>
          <a:ln w="9525">
            <a:solidFill>
              <a:srgbClr val="7E5502"/>
            </a:solidFill>
            <a:round/>
            <a:headEnd/>
            <a:tailEnd type="triangle" w="med" len="med"/>
          </a:ln>
        </p:spPr>
        <p:txBody>
          <a:bodyPr/>
          <a:lstStyle/>
          <a:p>
            <a:endParaRPr lang="en-US" dirty="0"/>
          </a:p>
        </p:txBody>
      </p:sp>
      <p:sp>
        <p:nvSpPr>
          <p:cNvPr id="29759" name="Text Box 81"/>
          <p:cNvSpPr txBox="1">
            <a:spLocks noChangeArrowheads="1"/>
          </p:cNvSpPr>
          <p:nvPr/>
        </p:nvSpPr>
        <p:spPr bwMode="auto">
          <a:xfrm>
            <a:off x="6121400" y="6108700"/>
            <a:ext cx="1435100" cy="274638"/>
          </a:xfrm>
          <a:prstGeom prst="rect">
            <a:avLst/>
          </a:prstGeom>
          <a:noFill/>
          <a:ln w="9525">
            <a:noFill/>
            <a:miter lim="800000"/>
            <a:headEnd/>
            <a:tailEnd/>
          </a:ln>
        </p:spPr>
        <p:txBody>
          <a:bodyPr>
            <a:spAutoFit/>
          </a:bodyPr>
          <a:lstStyle/>
          <a:p>
            <a:endParaRPr lang="en-GB" sz="1200" b="1" dirty="0"/>
          </a:p>
        </p:txBody>
      </p:sp>
      <p:sp>
        <p:nvSpPr>
          <p:cNvPr id="29760" name="Rectangle 83"/>
          <p:cNvSpPr>
            <a:spLocks noChangeArrowheads="1"/>
          </p:cNvSpPr>
          <p:nvPr/>
        </p:nvSpPr>
        <p:spPr bwMode="auto">
          <a:xfrm>
            <a:off x="6350000" y="5943600"/>
            <a:ext cx="2087563" cy="263525"/>
          </a:xfrm>
          <a:prstGeom prst="rect">
            <a:avLst/>
          </a:prstGeom>
          <a:noFill/>
          <a:ln w="9525">
            <a:noFill/>
            <a:miter lim="800000"/>
            <a:headEnd/>
            <a:tailEnd/>
          </a:ln>
        </p:spPr>
        <p:txBody>
          <a:bodyPr/>
          <a:lstStyle/>
          <a:p>
            <a:pPr algn="ctr">
              <a:spcBef>
                <a:spcPct val="20000"/>
              </a:spcBef>
            </a:pPr>
            <a:r>
              <a:rPr lang="en-US" sz="1000" b="1" dirty="0">
                <a:solidFill>
                  <a:schemeClr val="tx2"/>
                </a:solidFill>
                <a:latin typeface="Tahoma" pitchFamily="34" charset="0"/>
              </a:rPr>
              <a:t>VERBAL COMMUNICATION (A CRITICAL PARENT CAN BE SILENT !!!)</a:t>
            </a:r>
          </a:p>
        </p:txBody>
      </p:sp>
      <p:sp>
        <p:nvSpPr>
          <p:cNvPr id="29761" name="Line 84"/>
          <p:cNvSpPr>
            <a:spLocks noChangeShapeType="1"/>
          </p:cNvSpPr>
          <p:nvPr/>
        </p:nvSpPr>
        <p:spPr bwMode="auto">
          <a:xfrm>
            <a:off x="5926138" y="6477000"/>
            <a:ext cx="390525" cy="0"/>
          </a:xfrm>
          <a:prstGeom prst="line">
            <a:avLst/>
          </a:prstGeom>
          <a:noFill/>
          <a:ln w="38100" cmpd="dbl">
            <a:solidFill>
              <a:srgbClr val="7E5502"/>
            </a:solidFill>
            <a:round/>
            <a:headEnd/>
            <a:tailEnd type="triangle" w="med" len="med"/>
          </a:ln>
        </p:spPr>
        <p:txBody>
          <a:bodyPr/>
          <a:lstStyle/>
          <a:p>
            <a:endParaRPr lang="en-US" dirty="0"/>
          </a:p>
        </p:txBody>
      </p:sp>
      <p:sp>
        <p:nvSpPr>
          <p:cNvPr id="29762" name="Rectangle 86"/>
          <p:cNvSpPr>
            <a:spLocks noChangeArrowheads="1"/>
          </p:cNvSpPr>
          <p:nvPr/>
        </p:nvSpPr>
        <p:spPr bwMode="auto">
          <a:xfrm>
            <a:off x="6326188" y="6442075"/>
            <a:ext cx="2436812" cy="263525"/>
          </a:xfrm>
          <a:prstGeom prst="rect">
            <a:avLst/>
          </a:prstGeom>
          <a:noFill/>
          <a:ln w="9525">
            <a:noFill/>
            <a:miter lim="800000"/>
            <a:headEnd/>
            <a:tailEnd/>
          </a:ln>
        </p:spPr>
        <p:txBody>
          <a:bodyPr/>
          <a:lstStyle/>
          <a:p>
            <a:pPr algn="ctr">
              <a:spcBef>
                <a:spcPct val="20000"/>
              </a:spcBef>
            </a:pPr>
            <a:r>
              <a:rPr lang="en-US" sz="1000" b="1" dirty="0">
                <a:solidFill>
                  <a:schemeClr val="tx2"/>
                </a:solidFill>
                <a:latin typeface="Tahoma" pitchFamily="34" charset="0"/>
              </a:rPr>
              <a:t>NON-VERBAL HIDDEN MEANING</a:t>
            </a:r>
          </a:p>
        </p:txBody>
      </p:sp>
      <p:sp>
        <p:nvSpPr>
          <p:cNvPr id="29763" name="Line 87"/>
          <p:cNvSpPr>
            <a:spLocks noChangeShapeType="1"/>
          </p:cNvSpPr>
          <p:nvPr/>
        </p:nvSpPr>
        <p:spPr bwMode="auto">
          <a:xfrm>
            <a:off x="5978525" y="6119813"/>
            <a:ext cx="392113" cy="0"/>
          </a:xfrm>
          <a:prstGeom prst="line">
            <a:avLst/>
          </a:prstGeom>
          <a:noFill/>
          <a:ln w="9525">
            <a:solidFill>
              <a:srgbClr val="7E5502"/>
            </a:solidFill>
            <a:round/>
            <a:headEnd/>
            <a:tailEnd type="triangle" w="med" len="med"/>
          </a:ln>
        </p:spPr>
        <p:txBody>
          <a:bodyPr/>
          <a:lstStyle/>
          <a:p>
            <a:endParaRPr lang="en-US" dirty="0"/>
          </a:p>
        </p:txBody>
      </p:sp>
      <p:sp>
        <p:nvSpPr>
          <p:cNvPr id="29764" name="Line 88"/>
          <p:cNvSpPr>
            <a:spLocks noChangeShapeType="1"/>
          </p:cNvSpPr>
          <p:nvPr/>
        </p:nvSpPr>
        <p:spPr bwMode="auto">
          <a:xfrm flipH="1">
            <a:off x="5861050" y="6553200"/>
            <a:ext cx="455613" cy="0"/>
          </a:xfrm>
          <a:prstGeom prst="line">
            <a:avLst/>
          </a:prstGeom>
          <a:noFill/>
          <a:ln w="38100" cmpd="dbl">
            <a:solidFill>
              <a:srgbClr val="7E5502"/>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2"/>
          </p:nvPr>
        </p:nvSpPr>
        <p:spPr>
          <a:noFill/>
        </p:spPr>
        <p:txBody>
          <a:bodyPr/>
          <a:lstStyle/>
          <a:p>
            <a:fld id="{4E6A888D-6527-4BF3-8227-2109080EB114}" type="slidenum">
              <a:rPr lang="en-US" smtClean="0">
                <a:latin typeface="Arial" charset="0"/>
              </a:rPr>
              <a:pPr/>
              <a:t>9</a:t>
            </a:fld>
            <a:endParaRPr lang="en-US" dirty="0" smtClean="0">
              <a:latin typeface="Arial" charset="0"/>
            </a:endParaRPr>
          </a:p>
        </p:txBody>
      </p:sp>
      <p:sp>
        <p:nvSpPr>
          <p:cNvPr id="31746" name="Rectangle 2"/>
          <p:cNvSpPr>
            <a:spLocks noGrp="1" noChangeArrowheads="1"/>
          </p:cNvSpPr>
          <p:nvPr>
            <p:ph type="title"/>
          </p:nvPr>
        </p:nvSpPr>
        <p:spPr>
          <a:xfrm>
            <a:off x="762000" y="625475"/>
            <a:ext cx="7772400" cy="822325"/>
          </a:xfrm>
        </p:spPr>
        <p:txBody>
          <a:bodyPr/>
          <a:lstStyle/>
          <a:p>
            <a:pPr eaLnBrk="1" hangingPunct="1"/>
            <a:r>
              <a:rPr lang="en-US" sz="3600" dirty="0" smtClean="0"/>
              <a:t>Examples of Complementary Transactions on the Job</a:t>
            </a:r>
          </a:p>
        </p:txBody>
      </p:sp>
      <p:sp>
        <p:nvSpPr>
          <p:cNvPr id="31747" name="Oval 3"/>
          <p:cNvSpPr>
            <a:spLocks noChangeArrowheads="1"/>
          </p:cNvSpPr>
          <p:nvPr/>
        </p:nvSpPr>
        <p:spPr bwMode="auto">
          <a:xfrm>
            <a:off x="1066800" y="3581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1748" name="Oval 4"/>
          <p:cNvSpPr>
            <a:spLocks noChangeArrowheads="1"/>
          </p:cNvSpPr>
          <p:nvPr/>
        </p:nvSpPr>
        <p:spPr bwMode="auto">
          <a:xfrm>
            <a:off x="2438400" y="3581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1749" name="Oval 5"/>
          <p:cNvSpPr>
            <a:spLocks noChangeArrowheads="1"/>
          </p:cNvSpPr>
          <p:nvPr/>
        </p:nvSpPr>
        <p:spPr bwMode="auto">
          <a:xfrm>
            <a:off x="2438400" y="4343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1750" name="Oval 6"/>
          <p:cNvSpPr>
            <a:spLocks noChangeArrowheads="1"/>
          </p:cNvSpPr>
          <p:nvPr/>
        </p:nvSpPr>
        <p:spPr bwMode="auto">
          <a:xfrm>
            <a:off x="2438400" y="5105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1751" name="Oval 7"/>
          <p:cNvSpPr>
            <a:spLocks noChangeArrowheads="1"/>
          </p:cNvSpPr>
          <p:nvPr/>
        </p:nvSpPr>
        <p:spPr bwMode="auto">
          <a:xfrm>
            <a:off x="1066800" y="5105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1752" name="Oval 8"/>
          <p:cNvSpPr>
            <a:spLocks noChangeArrowheads="1"/>
          </p:cNvSpPr>
          <p:nvPr/>
        </p:nvSpPr>
        <p:spPr bwMode="auto">
          <a:xfrm>
            <a:off x="1066800" y="4343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1753" name="Oval 11"/>
          <p:cNvSpPr>
            <a:spLocks noChangeArrowheads="1"/>
          </p:cNvSpPr>
          <p:nvPr/>
        </p:nvSpPr>
        <p:spPr bwMode="auto">
          <a:xfrm>
            <a:off x="3733800" y="3581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1754" name="Oval 12"/>
          <p:cNvSpPr>
            <a:spLocks noChangeArrowheads="1"/>
          </p:cNvSpPr>
          <p:nvPr/>
        </p:nvSpPr>
        <p:spPr bwMode="auto">
          <a:xfrm>
            <a:off x="4953000" y="3581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1755" name="Oval 13"/>
          <p:cNvSpPr>
            <a:spLocks noChangeArrowheads="1"/>
          </p:cNvSpPr>
          <p:nvPr/>
        </p:nvSpPr>
        <p:spPr bwMode="auto">
          <a:xfrm>
            <a:off x="4953000" y="4343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1756" name="Oval 14"/>
          <p:cNvSpPr>
            <a:spLocks noChangeArrowheads="1"/>
          </p:cNvSpPr>
          <p:nvPr/>
        </p:nvSpPr>
        <p:spPr bwMode="auto">
          <a:xfrm>
            <a:off x="4953000" y="5105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1757" name="Oval 15"/>
          <p:cNvSpPr>
            <a:spLocks noChangeArrowheads="1"/>
          </p:cNvSpPr>
          <p:nvPr/>
        </p:nvSpPr>
        <p:spPr bwMode="auto">
          <a:xfrm>
            <a:off x="3733800" y="5105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1758" name="Oval 16"/>
          <p:cNvSpPr>
            <a:spLocks noChangeArrowheads="1"/>
          </p:cNvSpPr>
          <p:nvPr/>
        </p:nvSpPr>
        <p:spPr bwMode="auto">
          <a:xfrm>
            <a:off x="3733800" y="4343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1759" name="Oval 19"/>
          <p:cNvSpPr>
            <a:spLocks noChangeArrowheads="1"/>
          </p:cNvSpPr>
          <p:nvPr/>
        </p:nvSpPr>
        <p:spPr bwMode="auto">
          <a:xfrm>
            <a:off x="6477000" y="3581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1760" name="Oval 20"/>
          <p:cNvSpPr>
            <a:spLocks noChangeArrowheads="1"/>
          </p:cNvSpPr>
          <p:nvPr/>
        </p:nvSpPr>
        <p:spPr bwMode="auto">
          <a:xfrm>
            <a:off x="8001000" y="3581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P</a:t>
            </a:r>
          </a:p>
        </p:txBody>
      </p:sp>
      <p:sp>
        <p:nvSpPr>
          <p:cNvPr id="31761" name="Oval 21"/>
          <p:cNvSpPr>
            <a:spLocks noChangeArrowheads="1"/>
          </p:cNvSpPr>
          <p:nvPr/>
        </p:nvSpPr>
        <p:spPr bwMode="auto">
          <a:xfrm>
            <a:off x="8001000" y="4343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1762" name="Oval 22"/>
          <p:cNvSpPr>
            <a:spLocks noChangeArrowheads="1"/>
          </p:cNvSpPr>
          <p:nvPr/>
        </p:nvSpPr>
        <p:spPr bwMode="auto">
          <a:xfrm>
            <a:off x="8001000" y="5105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1763" name="Oval 23"/>
          <p:cNvSpPr>
            <a:spLocks noChangeArrowheads="1"/>
          </p:cNvSpPr>
          <p:nvPr/>
        </p:nvSpPr>
        <p:spPr bwMode="auto">
          <a:xfrm>
            <a:off x="6477000" y="5105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C</a:t>
            </a:r>
          </a:p>
        </p:txBody>
      </p:sp>
      <p:sp>
        <p:nvSpPr>
          <p:cNvPr id="31764" name="Oval 24"/>
          <p:cNvSpPr>
            <a:spLocks noChangeArrowheads="1"/>
          </p:cNvSpPr>
          <p:nvPr/>
        </p:nvSpPr>
        <p:spPr bwMode="auto">
          <a:xfrm>
            <a:off x="6477000" y="4343400"/>
            <a:ext cx="762000" cy="762000"/>
          </a:xfrm>
          <a:prstGeom prst="ellipse">
            <a:avLst/>
          </a:prstGeom>
          <a:gradFill rotWithShape="0">
            <a:gsLst>
              <a:gs pos="0">
                <a:srgbClr val="B09040"/>
              </a:gs>
              <a:gs pos="50000">
                <a:srgbClr val="E5D093"/>
              </a:gs>
              <a:gs pos="100000">
                <a:srgbClr val="B09040"/>
              </a:gs>
            </a:gsLst>
            <a:lin ang="18900000" scaled="1"/>
          </a:gradFill>
          <a:ln w="9525">
            <a:solidFill>
              <a:srgbClr val="7E5502"/>
            </a:solidFill>
            <a:round/>
            <a:headEnd/>
            <a:tailEnd/>
          </a:ln>
        </p:spPr>
        <p:txBody>
          <a:bodyPr anchor="ctr" anchorCtr="1"/>
          <a:lstStyle/>
          <a:p>
            <a:pPr algn="ctr">
              <a:lnSpc>
                <a:spcPct val="80000"/>
              </a:lnSpc>
              <a:spcBef>
                <a:spcPct val="20000"/>
              </a:spcBef>
              <a:buClr>
                <a:srgbClr val="B09040"/>
              </a:buClr>
              <a:buSzPct val="65000"/>
            </a:pPr>
            <a:r>
              <a:rPr lang="en-US" sz="2500" dirty="0">
                <a:solidFill>
                  <a:schemeClr val="tx2"/>
                </a:solidFill>
              </a:rPr>
              <a:t>A</a:t>
            </a:r>
          </a:p>
        </p:txBody>
      </p:sp>
      <p:sp>
        <p:nvSpPr>
          <p:cNvPr id="31765" name="Line 27"/>
          <p:cNvSpPr>
            <a:spLocks noChangeShapeType="1"/>
          </p:cNvSpPr>
          <p:nvPr/>
        </p:nvSpPr>
        <p:spPr bwMode="auto">
          <a:xfrm>
            <a:off x="3429000" y="1828800"/>
            <a:ext cx="0" cy="4800600"/>
          </a:xfrm>
          <a:prstGeom prst="line">
            <a:avLst/>
          </a:prstGeom>
          <a:noFill/>
          <a:ln w="9525">
            <a:solidFill>
              <a:schemeClr val="tx1"/>
            </a:solidFill>
            <a:round/>
            <a:headEnd/>
            <a:tailEnd/>
          </a:ln>
        </p:spPr>
        <p:txBody>
          <a:bodyPr/>
          <a:lstStyle/>
          <a:p>
            <a:endParaRPr lang="en-US" dirty="0"/>
          </a:p>
        </p:txBody>
      </p:sp>
      <p:sp>
        <p:nvSpPr>
          <p:cNvPr id="31766" name="Text Box 30"/>
          <p:cNvSpPr txBox="1">
            <a:spLocks noChangeArrowheads="1"/>
          </p:cNvSpPr>
          <p:nvPr/>
        </p:nvSpPr>
        <p:spPr bwMode="auto">
          <a:xfrm>
            <a:off x="990600" y="1676400"/>
            <a:ext cx="2362200" cy="1754326"/>
          </a:xfrm>
          <a:prstGeom prst="rect">
            <a:avLst/>
          </a:prstGeom>
          <a:noFill/>
          <a:ln w="9525">
            <a:noFill/>
            <a:miter lim="800000"/>
            <a:headEnd/>
            <a:tailEnd/>
          </a:ln>
        </p:spPr>
        <p:txBody>
          <a:bodyPr>
            <a:spAutoFit/>
          </a:bodyPr>
          <a:lstStyle/>
          <a:p>
            <a:pPr marL="457200" indent="-457200">
              <a:buFontTx/>
              <a:buAutoNum type="arabicParenBoth"/>
            </a:pPr>
            <a:r>
              <a:rPr lang="en-US" sz="1200" b="1" dirty="0" smtClean="0">
                <a:solidFill>
                  <a:srgbClr val="704B02"/>
                </a:solidFill>
                <a:latin typeface="Tahoma" pitchFamily="34" charset="0"/>
              </a:rPr>
              <a:t>RMO: </a:t>
            </a:r>
            <a:r>
              <a:rPr lang="en-US" sz="1200" b="1" dirty="0">
                <a:solidFill>
                  <a:srgbClr val="704B02"/>
                </a:solidFill>
                <a:latin typeface="Tahoma" pitchFamily="34" charset="0"/>
              </a:rPr>
              <a:t>“THE </a:t>
            </a:r>
            <a:r>
              <a:rPr lang="en-US" sz="1200" b="1" dirty="0" smtClean="0">
                <a:solidFill>
                  <a:srgbClr val="704B02"/>
                </a:solidFill>
                <a:latin typeface="Tahoma" pitchFamily="34" charset="0"/>
              </a:rPr>
              <a:t>PROJECTIONS WERE DUE NEXT WEEK BUT I FINISHED THEM EARLY”</a:t>
            </a:r>
            <a:endParaRPr lang="en-US" sz="1200" b="1" dirty="0">
              <a:solidFill>
                <a:srgbClr val="704B02"/>
              </a:solidFill>
              <a:latin typeface="Tahoma" pitchFamily="34" charset="0"/>
            </a:endParaRPr>
          </a:p>
          <a:p>
            <a:pPr marL="457200" indent="-457200">
              <a:buFontTx/>
              <a:buAutoNum type="arabicParenBoth"/>
            </a:pPr>
            <a:endParaRPr lang="en-US" sz="1200" b="1" dirty="0">
              <a:solidFill>
                <a:srgbClr val="704B02"/>
              </a:solidFill>
              <a:latin typeface="Tahoma" pitchFamily="34" charset="0"/>
            </a:endParaRPr>
          </a:p>
          <a:p>
            <a:pPr marL="457200" indent="-457200">
              <a:buFontTx/>
              <a:buAutoNum type="arabicParenBoth"/>
            </a:pPr>
            <a:r>
              <a:rPr lang="en-US" sz="1200" b="1" dirty="0">
                <a:solidFill>
                  <a:srgbClr val="704B02"/>
                </a:solidFill>
                <a:latin typeface="Tahoma" pitchFamily="34" charset="0"/>
              </a:rPr>
              <a:t>TTL: “YOU SURE KNOW HOW TO TAKE CARE OF ME, ”</a:t>
            </a:r>
          </a:p>
        </p:txBody>
      </p:sp>
      <p:sp>
        <p:nvSpPr>
          <p:cNvPr id="31767" name="Text Box 31"/>
          <p:cNvSpPr txBox="1">
            <a:spLocks noChangeArrowheads="1"/>
          </p:cNvSpPr>
          <p:nvPr/>
        </p:nvSpPr>
        <p:spPr bwMode="auto">
          <a:xfrm>
            <a:off x="1143000" y="6096000"/>
            <a:ext cx="1981200" cy="457200"/>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NURTURING PARENT TO ADAPTED CHILD</a:t>
            </a:r>
          </a:p>
        </p:txBody>
      </p:sp>
      <p:sp>
        <p:nvSpPr>
          <p:cNvPr id="31768" name="Line 35"/>
          <p:cNvSpPr>
            <a:spLocks noChangeShapeType="1"/>
          </p:cNvSpPr>
          <p:nvPr/>
        </p:nvSpPr>
        <p:spPr bwMode="auto">
          <a:xfrm flipH="1" flipV="1">
            <a:off x="1752600" y="4191000"/>
            <a:ext cx="685800" cy="1295400"/>
          </a:xfrm>
          <a:prstGeom prst="line">
            <a:avLst/>
          </a:prstGeom>
          <a:noFill/>
          <a:ln w="9525">
            <a:solidFill>
              <a:srgbClr val="7E5502"/>
            </a:solidFill>
            <a:round/>
            <a:headEnd/>
            <a:tailEnd type="triangle" w="med" len="med"/>
          </a:ln>
        </p:spPr>
        <p:txBody>
          <a:bodyPr/>
          <a:lstStyle/>
          <a:p>
            <a:endParaRPr lang="en-US" dirty="0"/>
          </a:p>
        </p:txBody>
      </p:sp>
      <p:sp>
        <p:nvSpPr>
          <p:cNvPr id="31769" name="Line 36"/>
          <p:cNvSpPr>
            <a:spLocks noChangeShapeType="1"/>
          </p:cNvSpPr>
          <p:nvPr/>
        </p:nvSpPr>
        <p:spPr bwMode="auto">
          <a:xfrm>
            <a:off x="1828800" y="3810000"/>
            <a:ext cx="685800" cy="1371600"/>
          </a:xfrm>
          <a:prstGeom prst="line">
            <a:avLst/>
          </a:prstGeom>
          <a:noFill/>
          <a:ln w="9525">
            <a:solidFill>
              <a:srgbClr val="7E5502"/>
            </a:solidFill>
            <a:round/>
            <a:headEnd/>
            <a:tailEnd type="triangle" w="med" len="med"/>
          </a:ln>
        </p:spPr>
        <p:txBody>
          <a:bodyPr/>
          <a:lstStyle/>
          <a:p>
            <a:endParaRPr lang="en-US" dirty="0"/>
          </a:p>
        </p:txBody>
      </p:sp>
      <p:sp>
        <p:nvSpPr>
          <p:cNvPr id="31770" name="Text Box 38"/>
          <p:cNvSpPr txBox="1">
            <a:spLocks noChangeArrowheads="1"/>
          </p:cNvSpPr>
          <p:nvPr/>
        </p:nvSpPr>
        <p:spPr bwMode="auto">
          <a:xfrm>
            <a:off x="1981200" y="4038600"/>
            <a:ext cx="457200" cy="274638"/>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(1)</a:t>
            </a:r>
          </a:p>
        </p:txBody>
      </p:sp>
      <p:sp>
        <p:nvSpPr>
          <p:cNvPr id="31771" name="Text Box 39"/>
          <p:cNvSpPr txBox="1">
            <a:spLocks noChangeArrowheads="1"/>
          </p:cNvSpPr>
          <p:nvPr/>
        </p:nvSpPr>
        <p:spPr bwMode="auto">
          <a:xfrm>
            <a:off x="1828800" y="5029200"/>
            <a:ext cx="457200" cy="274638"/>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(2)</a:t>
            </a:r>
          </a:p>
        </p:txBody>
      </p:sp>
      <p:sp>
        <p:nvSpPr>
          <p:cNvPr id="31772" name="Text Box 40"/>
          <p:cNvSpPr txBox="1">
            <a:spLocks noChangeArrowheads="1"/>
          </p:cNvSpPr>
          <p:nvPr/>
        </p:nvSpPr>
        <p:spPr bwMode="auto">
          <a:xfrm>
            <a:off x="3505200" y="1725613"/>
            <a:ext cx="2362200" cy="1717137"/>
          </a:xfrm>
          <a:prstGeom prst="rect">
            <a:avLst/>
          </a:prstGeom>
          <a:noFill/>
          <a:ln w="9525">
            <a:noFill/>
            <a:miter lim="800000"/>
            <a:headEnd/>
            <a:tailEnd/>
          </a:ln>
        </p:spPr>
        <p:txBody>
          <a:bodyPr>
            <a:spAutoFit/>
          </a:bodyPr>
          <a:lstStyle/>
          <a:p>
            <a:pPr marL="457200" indent="-457200">
              <a:lnSpc>
                <a:spcPct val="88000"/>
              </a:lnSpc>
              <a:buFontTx/>
              <a:buAutoNum type="arabicParenBoth"/>
            </a:pPr>
            <a:r>
              <a:rPr lang="en-US" sz="1200" b="1" dirty="0">
                <a:solidFill>
                  <a:srgbClr val="704B02"/>
                </a:solidFill>
                <a:latin typeface="Tahoma" pitchFamily="34" charset="0"/>
              </a:rPr>
              <a:t>SECTOR MANAGER: “WHAT CAN WE DO TO </a:t>
            </a:r>
            <a:r>
              <a:rPr lang="en-US" sz="1200" b="1" dirty="0" smtClean="0">
                <a:solidFill>
                  <a:srgbClr val="704B02"/>
                </a:solidFill>
                <a:latin typeface="Tahoma" pitchFamily="34" charset="0"/>
              </a:rPr>
              <a:t>BALANCE THE BUDGET?”</a:t>
            </a:r>
            <a:endParaRPr lang="en-US" sz="1200" b="1" dirty="0">
              <a:solidFill>
                <a:srgbClr val="704B02"/>
              </a:solidFill>
              <a:latin typeface="Tahoma" pitchFamily="34" charset="0"/>
            </a:endParaRPr>
          </a:p>
          <a:p>
            <a:pPr marL="457200" indent="-457200">
              <a:lnSpc>
                <a:spcPct val="88000"/>
              </a:lnSpc>
              <a:buFontTx/>
              <a:buAutoNum type="arabicParenBoth"/>
            </a:pPr>
            <a:endParaRPr lang="en-US" sz="1200" b="1" dirty="0">
              <a:solidFill>
                <a:srgbClr val="704B02"/>
              </a:solidFill>
              <a:latin typeface="Tahoma" pitchFamily="34" charset="0"/>
            </a:endParaRPr>
          </a:p>
          <a:p>
            <a:pPr marL="457200" indent="-457200">
              <a:lnSpc>
                <a:spcPct val="88000"/>
              </a:lnSpc>
              <a:buFontTx/>
              <a:buAutoNum type="arabicParenBoth"/>
            </a:pPr>
            <a:r>
              <a:rPr lang="en-US" sz="1200" b="1" dirty="0" smtClean="0">
                <a:solidFill>
                  <a:srgbClr val="704B02"/>
                </a:solidFill>
                <a:latin typeface="Tahoma" pitchFamily="34" charset="0"/>
              </a:rPr>
              <a:t>RMO: ONE OF MY COLLEAGUS HAS AN UNDERRUN , MAYBE HE CAN HELP US OUT IN Q4.”</a:t>
            </a:r>
            <a:endParaRPr lang="en-US" sz="1200" b="1" dirty="0">
              <a:solidFill>
                <a:srgbClr val="704B02"/>
              </a:solidFill>
              <a:latin typeface="Tahoma" pitchFamily="34" charset="0"/>
            </a:endParaRPr>
          </a:p>
        </p:txBody>
      </p:sp>
      <p:sp>
        <p:nvSpPr>
          <p:cNvPr id="31773" name="Text Box 41"/>
          <p:cNvSpPr txBox="1">
            <a:spLocks noChangeArrowheads="1"/>
          </p:cNvSpPr>
          <p:nvPr/>
        </p:nvSpPr>
        <p:spPr bwMode="auto">
          <a:xfrm>
            <a:off x="6400800" y="1809750"/>
            <a:ext cx="2362200" cy="1392176"/>
          </a:xfrm>
          <a:prstGeom prst="rect">
            <a:avLst/>
          </a:prstGeom>
          <a:noFill/>
          <a:ln w="9525">
            <a:noFill/>
            <a:miter lim="800000"/>
            <a:headEnd/>
            <a:tailEnd/>
          </a:ln>
        </p:spPr>
        <p:txBody>
          <a:bodyPr>
            <a:spAutoFit/>
          </a:bodyPr>
          <a:lstStyle/>
          <a:p>
            <a:pPr marL="457200" indent="-457200">
              <a:lnSpc>
                <a:spcPct val="88000"/>
              </a:lnSpc>
              <a:buFontTx/>
              <a:buAutoNum type="arabicParenBoth"/>
            </a:pPr>
            <a:r>
              <a:rPr lang="en-US" sz="1200" b="1" dirty="0" smtClean="0">
                <a:solidFill>
                  <a:srgbClr val="704B02"/>
                </a:solidFill>
                <a:latin typeface="Tahoma" pitchFamily="34" charset="0"/>
              </a:rPr>
              <a:t>RMO: </a:t>
            </a:r>
            <a:r>
              <a:rPr lang="en-US" sz="1200" b="1" dirty="0">
                <a:solidFill>
                  <a:srgbClr val="704B02"/>
                </a:solidFill>
                <a:latin typeface="Tahoma" pitchFamily="34" charset="0"/>
              </a:rPr>
              <a:t>“DON’T FORGET </a:t>
            </a:r>
            <a:r>
              <a:rPr lang="en-US" sz="1200" b="1" dirty="0" smtClean="0">
                <a:solidFill>
                  <a:srgbClr val="704B02"/>
                </a:solidFill>
                <a:latin typeface="Tahoma" pitchFamily="34" charset="0"/>
              </a:rPr>
              <a:t>TO BRING YOUR TENNIS </a:t>
            </a:r>
            <a:r>
              <a:rPr lang="en-US" sz="1200" b="1" dirty="0">
                <a:solidFill>
                  <a:srgbClr val="704B02"/>
                </a:solidFill>
                <a:latin typeface="Tahoma" pitchFamily="34" charset="0"/>
              </a:rPr>
              <a:t>RACQUET </a:t>
            </a:r>
            <a:r>
              <a:rPr lang="en-US" sz="1200" b="1" dirty="0" smtClean="0">
                <a:solidFill>
                  <a:srgbClr val="704B02"/>
                </a:solidFill>
                <a:latin typeface="Tahoma" pitchFamily="34" charset="0"/>
              </a:rPr>
              <a:t>TO </a:t>
            </a:r>
            <a:r>
              <a:rPr lang="en-US" sz="1200" b="1" dirty="0">
                <a:solidFill>
                  <a:srgbClr val="704B02"/>
                </a:solidFill>
                <a:latin typeface="Tahoma" pitchFamily="34" charset="0"/>
              </a:rPr>
              <a:t>THE </a:t>
            </a:r>
            <a:r>
              <a:rPr lang="en-US" sz="1200" b="1" dirty="0" smtClean="0">
                <a:solidFill>
                  <a:srgbClr val="704B02"/>
                </a:solidFill>
                <a:latin typeface="Tahoma" pitchFamily="34" charset="0"/>
              </a:rPr>
              <a:t>RM FORUM ”</a:t>
            </a:r>
            <a:endParaRPr lang="en-US" sz="1200" b="1" dirty="0">
              <a:solidFill>
                <a:srgbClr val="704B02"/>
              </a:solidFill>
              <a:latin typeface="Tahoma" pitchFamily="34" charset="0"/>
            </a:endParaRPr>
          </a:p>
          <a:p>
            <a:pPr marL="457200" indent="-457200">
              <a:lnSpc>
                <a:spcPct val="88000"/>
              </a:lnSpc>
              <a:buFontTx/>
              <a:buAutoNum type="arabicParenBoth"/>
            </a:pPr>
            <a:endParaRPr lang="en-US" sz="1200" b="1" dirty="0">
              <a:solidFill>
                <a:srgbClr val="704B02"/>
              </a:solidFill>
              <a:latin typeface="Tahoma" pitchFamily="34" charset="0"/>
            </a:endParaRPr>
          </a:p>
          <a:p>
            <a:pPr marL="457200" indent="-457200">
              <a:lnSpc>
                <a:spcPct val="88000"/>
              </a:lnSpc>
              <a:buFontTx/>
              <a:buAutoNum type="arabicParenBoth"/>
            </a:pPr>
            <a:r>
              <a:rPr lang="en-US" sz="1200" b="1" dirty="0" smtClean="0">
                <a:solidFill>
                  <a:srgbClr val="704B02"/>
                </a:solidFill>
                <a:latin typeface="Tahoma" pitchFamily="34" charset="0"/>
              </a:rPr>
              <a:t>RMA: </a:t>
            </a:r>
            <a:r>
              <a:rPr lang="en-US" sz="1200" b="1" dirty="0">
                <a:solidFill>
                  <a:srgbClr val="704B02"/>
                </a:solidFill>
                <a:latin typeface="Tahoma" pitchFamily="34" charset="0"/>
              </a:rPr>
              <a:t>“I’M GLAD YOU HAVE YOUR PRIORITIES RIGHT”</a:t>
            </a:r>
          </a:p>
        </p:txBody>
      </p:sp>
      <p:sp>
        <p:nvSpPr>
          <p:cNvPr id="31774" name="Text Box 42"/>
          <p:cNvSpPr txBox="1">
            <a:spLocks noChangeArrowheads="1"/>
          </p:cNvSpPr>
          <p:nvPr/>
        </p:nvSpPr>
        <p:spPr bwMode="auto">
          <a:xfrm>
            <a:off x="3886200" y="6172200"/>
            <a:ext cx="1981200" cy="457200"/>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ADULT TO ADULT TRANSACTION</a:t>
            </a:r>
          </a:p>
        </p:txBody>
      </p:sp>
      <p:sp>
        <p:nvSpPr>
          <p:cNvPr id="31775" name="Text Box 43"/>
          <p:cNvSpPr txBox="1">
            <a:spLocks noChangeArrowheads="1"/>
          </p:cNvSpPr>
          <p:nvPr/>
        </p:nvSpPr>
        <p:spPr bwMode="auto">
          <a:xfrm>
            <a:off x="6629400" y="6096000"/>
            <a:ext cx="1981200" cy="457200"/>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NATURAL CHILD TO NATURAL CHILD</a:t>
            </a:r>
          </a:p>
        </p:txBody>
      </p:sp>
      <p:sp>
        <p:nvSpPr>
          <p:cNvPr id="31776" name="Line 44"/>
          <p:cNvSpPr>
            <a:spLocks noChangeShapeType="1"/>
          </p:cNvSpPr>
          <p:nvPr/>
        </p:nvSpPr>
        <p:spPr bwMode="auto">
          <a:xfrm>
            <a:off x="4495800" y="4648200"/>
            <a:ext cx="457200" cy="0"/>
          </a:xfrm>
          <a:prstGeom prst="line">
            <a:avLst/>
          </a:prstGeom>
          <a:noFill/>
          <a:ln w="9525">
            <a:solidFill>
              <a:srgbClr val="7E5502"/>
            </a:solidFill>
            <a:round/>
            <a:headEnd/>
            <a:tailEnd type="triangle" w="med" len="med"/>
          </a:ln>
        </p:spPr>
        <p:txBody>
          <a:bodyPr/>
          <a:lstStyle/>
          <a:p>
            <a:endParaRPr lang="en-US" dirty="0"/>
          </a:p>
        </p:txBody>
      </p:sp>
      <p:sp>
        <p:nvSpPr>
          <p:cNvPr id="31777" name="Line 45"/>
          <p:cNvSpPr>
            <a:spLocks noChangeShapeType="1"/>
          </p:cNvSpPr>
          <p:nvPr/>
        </p:nvSpPr>
        <p:spPr bwMode="auto">
          <a:xfrm flipH="1">
            <a:off x="4495800" y="4876800"/>
            <a:ext cx="457200" cy="0"/>
          </a:xfrm>
          <a:prstGeom prst="line">
            <a:avLst/>
          </a:prstGeom>
          <a:noFill/>
          <a:ln w="9525">
            <a:solidFill>
              <a:srgbClr val="7E5502"/>
            </a:solidFill>
            <a:round/>
            <a:headEnd/>
            <a:tailEnd type="triangle" w="med" len="med"/>
          </a:ln>
        </p:spPr>
        <p:txBody>
          <a:bodyPr/>
          <a:lstStyle/>
          <a:p>
            <a:endParaRPr lang="en-US" dirty="0"/>
          </a:p>
        </p:txBody>
      </p:sp>
      <p:sp>
        <p:nvSpPr>
          <p:cNvPr id="31778" name="Text Box 47"/>
          <p:cNvSpPr txBox="1">
            <a:spLocks noChangeArrowheads="1"/>
          </p:cNvSpPr>
          <p:nvPr/>
        </p:nvSpPr>
        <p:spPr bwMode="auto">
          <a:xfrm>
            <a:off x="4495800" y="4267200"/>
            <a:ext cx="457200" cy="274638"/>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(1)</a:t>
            </a:r>
          </a:p>
        </p:txBody>
      </p:sp>
      <p:sp>
        <p:nvSpPr>
          <p:cNvPr id="31779" name="Text Box 48"/>
          <p:cNvSpPr txBox="1">
            <a:spLocks noChangeArrowheads="1"/>
          </p:cNvSpPr>
          <p:nvPr/>
        </p:nvSpPr>
        <p:spPr bwMode="auto">
          <a:xfrm>
            <a:off x="4495800" y="5029200"/>
            <a:ext cx="457200" cy="274638"/>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(2)</a:t>
            </a:r>
          </a:p>
        </p:txBody>
      </p:sp>
      <p:sp>
        <p:nvSpPr>
          <p:cNvPr id="31780" name="Line 49"/>
          <p:cNvSpPr>
            <a:spLocks noChangeShapeType="1"/>
          </p:cNvSpPr>
          <p:nvPr/>
        </p:nvSpPr>
        <p:spPr bwMode="auto">
          <a:xfrm>
            <a:off x="7239000" y="5638800"/>
            <a:ext cx="838200" cy="0"/>
          </a:xfrm>
          <a:prstGeom prst="line">
            <a:avLst/>
          </a:prstGeom>
          <a:noFill/>
          <a:ln w="9525">
            <a:solidFill>
              <a:srgbClr val="7E5502"/>
            </a:solidFill>
            <a:round/>
            <a:headEnd/>
            <a:tailEnd type="triangle" w="med" len="med"/>
          </a:ln>
        </p:spPr>
        <p:txBody>
          <a:bodyPr/>
          <a:lstStyle/>
          <a:p>
            <a:endParaRPr lang="en-US" dirty="0"/>
          </a:p>
        </p:txBody>
      </p:sp>
      <p:sp>
        <p:nvSpPr>
          <p:cNvPr id="31781" name="Line 50"/>
          <p:cNvSpPr>
            <a:spLocks noChangeShapeType="1"/>
          </p:cNvSpPr>
          <p:nvPr/>
        </p:nvSpPr>
        <p:spPr bwMode="auto">
          <a:xfrm flipH="1">
            <a:off x="7239000" y="5410200"/>
            <a:ext cx="762000" cy="0"/>
          </a:xfrm>
          <a:prstGeom prst="line">
            <a:avLst/>
          </a:prstGeom>
          <a:noFill/>
          <a:ln w="9525">
            <a:solidFill>
              <a:srgbClr val="7E5502"/>
            </a:solidFill>
            <a:round/>
            <a:headEnd/>
            <a:tailEnd type="triangle" w="med" len="med"/>
          </a:ln>
        </p:spPr>
        <p:txBody>
          <a:bodyPr/>
          <a:lstStyle/>
          <a:p>
            <a:endParaRPr lang="en-US" dirty="0"/>
          </a:p>
        </p:txBody>
      </p:sp>
      <p:sp>
        <p:nvSpPr>
          <p:cNvPr id="31782" name="Text Box 51"/>
          <p:cNvSpPr txBox="1">
            <a:spLocks noChangeArrowheads="1"/>
          </p:cNvSpPr>
          <p:nvPr/>
        </p:nvSpPr>
        <p:spPr bwMode="auto">
          <a:xfrm>
            <a:off x="7315200" y="5029200"/>
            <a:ext cx="457200" cy="274638"/>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(1)</a:t>
            </a:r>
          </a:p>
        </p:txBody>
      </p:sp>
      <p:sp>
        <p:nvSpPr>
          <p:cNvPr id="31783" name="Text Box 52"/>
          <p:cNvSpPr txBox="1">
            <a:spLocks noChangeArrowheads="1"/>
          </p:cNvSpPr>
          <p:nvPr/>
        </p:nvSpPr>
        <p:spPr bwMode="auto">
          <a:xfrm>
            <a:off x="7391400" y="5715000"/>
            <a:ext cx="457200" cy="274638"/>
          </a:xfrm>
          <a:prstGeom prst="rect">
            <a:avLst/>
          </a:prstGeom>
          <a:noFill/>
          <a:ln w="9525">
            <a:noFill/>
            <a:miter lim="800000"/>
            <a:headEnd/>
            <a:tailEnd/>
          </a:ln>
        </p:spPr>
        <p:txBody>
          <a:bodyPr/>
          <a:lstStyle/>
          <a:p>
            <a:pPr algn="ctr">
              <a:spcBef>
                <a:spcPct val="20000"/>
              </a:spcBef>
            </a:pPr>
            <a:r>
              <a:rPr lang="en-US" sz="1200" b="1" dirty="0">
                <a:solidFill>
                  <a:schemeClr val="tx2"/>
                </a:solidFill>
                <a:latin typeface="Tahoma" pitchFamily="34" charset="0"/>
              </a:rPr>
              <a:t>(2)</a:t>
            </a:r>
          </a:p>
        </p:txBody>
      </p:sp>
      <p:sp>
        <p:nvSpPr>
          <p:cNvPr id="31784" name="Line 54"/>
          <p:cNvSpPr>
            <a:spLocks noChangeShapeType="1"/>
          </p:cNvSpPr>
          <p:nvPr/>
        </p:nvSpPr>
        <p:spPr bwMode="auto">
          <a:xfrm>
            <a:off x="6248400" y="1828800"/>
            <a:ext cx="0" cy="480060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2773</TotalTime>
  <Words>5360</Words>
  <Application>Microsoft Office PowerPoint</Application>
  <PresentationFormat>On-screen Show (4:3)</PresentationFormat>
  <Paragraphs>730</Paragraphs>
  <Slides>50</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Expedition</vt:lpstr>
      <vt:lpstr>Photo Editor Photo</vt:lpstr>
      <vt:lpstr>Dealing with Difficult People:  The Art of Conflict Management</vt:lpstr>
      <vt:lpstr>What is T.A.?</vt:lpstr>
      <vt:lpstr>Reasons for Popularity of T.A. In Management</vt:lpstr>
      <vt:lpstr>Basic Human Ego States (Personality States)</vt:lpstr>
      <vt:lpstr>Critical vs. Nurturing Parent</vt:lpstr>
      <vt:lpstr>Natural Child vs. Adult</vt:lpstr>
      <vt:lpstr>Typical Ways of Expressing Ego States on the Job</vt:lpstr>
      <vt:lpstr>Types of Interpersonal Transactions</vt:lpstr>
      <vt:lpstr>Examples of Complementary Transactions on the Job</vt:lpstr>
      <vt:lpstr>PowerPoint Presentation</vt:lpstr>
      <vt:lpstr>Examples of Ulterior Transactions  </vt:lpstr>
      <vt:lpstr>Stroking The Types of Strokes You Seek Depend on Your Okayness</vt:lpstr>
      <vt:lpstr>Critical Parent - Damaged</vt:lpstr>
      <vt:lpstr>Basic Psychological (Life) Positions: Your Self Image</vt:lpstr>
      <vt:lpstr>I’m OK, I’m Not Sure About You</vt:lpstr>
      <vt:lpstr>I’m OK, Your OK – One of It’s Most Common Forms</vt:lpstr>
      <vt:lpstr>I’m OK, Your Not OK – One of It’s Most Common Forms</vt:lpstr>
      <vt:lpstr>I’m Not OK, Your OK – One of It’s Most Common Forms</vt:lpstr>
      <vt:lpstr>I’M Not OK, Your Not OK – One of It’s Worst Forms</vt:lpstr>
      <vt:lpstr>Conflict at Work: I</vt:lpstr>
      <vt:lpstr>Conflict at Work: II</vt:lpstr>
      <vt:lpstr>Conflict at Work: III</vt:lpstr>
      <vt:lpstr>Conflict at Work: IV</vt:lpstr>
      <vt:lpstr>Conflict at Work: V</vt:lpstr>
      <vt:lpstr>Conflict at Work: VI</vt:lpstr>
      <vt:lpstr>Conflict at Work: VII</vt:lpstr>
      <vt:lpstr>Conflict at Work: IX</vt:lpstr>
      <vt:lpstr>Conflict at Work: XI</vt:lpstr>
      <vt:lpstr>Transference</vt:lpstr>
      <vt:lpstr>First Party Transference</vt:lpstr>
      <vt:lpstr>An Example of Second Party Transference</vt:lpstr>
      <vt:lpstr>Third-Party Team Transference </vt:lpstr>
      <vt:lpstr>Image Transference</vt:lpstr>
      <vt:lpstr>Emissary Transference</vt:lpstr>
      <vt:lpstr>New Manager Transference</vt:lpstr>
      <vt:lpstr>Old Manager Transference</vt:lpstr>
      <vt:lpstr>Clicks vs. Team Transference</vt:lpstr>
      <vt:lpstr>How Bad Managers Survive: Understanding Stockholm Syndrome</vt:lpstr>
      <vt:lpstr>Transactional Analysis</vt:lpstr>
      <vt:lpstr>Transactional Analysis</vt:lpstr>
      <vt:lpstr>Transactional Analysis</vt:lpstr>
      <vt:lpstr>Transactional Analysis</vt:lpstr>
      <vt:lpstr>Transactional Analysis</vt:lpstr>
      <vt:lpstr>How to Minimize Conflict </vt:lpstr>
      <vt:lpstr>How to Manage Conflict </vt:lpstr>
      <vt:lpstr>Basic Guides Which Can Help You in Working With People</vt:lpstr>
      <vt:lpstr>A Few Final Words of Wisdom </vt:lpstr>
      <vt:lpstr>Closing Thoughts</vt:lpstr>
      <vt:lpstr>Closing Thoughts</vt:lpstr>
      <vt:lpstr>Review of Buzz Words (But They Can Also Be Tools for Better Understanding)</vt:lpstr>
    </vt:vector>
  </TitlesOfParts>
  <Company>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T.A.?</dc:title>
  <dc:creator>WB147959</dc:creator>
  <cp:lastModifiedBy>Khaled F. Sherif</cp:lastModifiedBy>
  <cp:revision>133</cp:revision>
  <dcterms:created xsi:type="dcterms:W3CDTF">2001-09-20T17:30:42Z</dcterms:created>
  <dcterms:modified xsi:type="dcterms:W3CDTF">2012-12-19T19:07:05Z</dcterms:modified>
</cp:coreProperties>
</file>