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8"/>
  </p:notesMasterIdLst>
  <p:handoutMasterIdLst>
    <p:handoutMasterId r:id="rId59"/>
  </p:handoutMasterIdLst>
  <p:sldIdLst>
    <p:sldId id="400" r:id="rId2"/>
    <p:sldId id="478" r:id="rId3"/>
    <p:sldId id="430" r:id="rId4"/>
    <p:sldId id="431" r:id="rId5"/>
    <p:sldId id="433" r:id="rId6"/>
    <p:sldId id="434" r:id="rId7"/>
    <p:sldId id="469" r:id="rId8"/>
    <p:sldId id="475" r:id="rId9"/>
    <p:sldId id="470" r:id="rId10"/>
    <p:sldId id="494" r:id="rId11"/>
    <p:sldId id="493" r:id="rId12"/>
    <p:sldId id="481" r:id="rId13"/>
    <p:sldId id="472" r:id="rId14"/>
    <p:sldId id="435" r:id="rId15"/>
    <p:sldId id="436" r:id="rId16"/>
    <p:sldId id="474" r:id="rId17"/>
    <p:sldId id="437" r:id="rId18"/>
    <p:sldId id="439" r:id="rId19"/>
    <p:sldId id="440" r:id="rId20"/>
    <p:sldId id="441" r:id="rId21"/>
    <p:sldId id="468" r:id="rId22"/>
    <p:sldId id="483" r:id="rId23"/>
    <p:sldId id="477" r:id="rId24"/>
    <p:sldId id="484" r:id="rId25"/>
    <p:sldId id="442" r:id="rId26"/>
    <p:sldId id="467" r:id="rId27"/>
    <p:sldId id="485" r:id="rId28"/>
    <p:sldId id="443" r:id="rId29"/>
    <p:sldId id="464" r:id="rId30"/>
    <p:sldId id="486" r:id="rId31"/>
    <p:sldId id="465" r:id="rId32"/>
    <p:sldId id="487" r:id="rId33"/>
    <p:sldId id="466" r:id="rId34"/>
    <p:sldId id="488" r:id="rId35"/>
    <p:sldId id="444" r:id="rId36"/>
    <p:sldId id="458" r:id="rId37"/>
    <p:sldId id="492" r:id="rId38"/>
    <p:sldId id="460" r:id="rId39"/>
    <p:sldId id="491" r:id="rId40"/>
    <p:sldId id="445" r:id="rId41"/>
    <p:sldId id="461" r:id="rId42"/>
    <p:sldId id="490" r:id="rId43"/>
    <p:sldId id="495" r:id="rId44"/>
    <p:sldId id="496" r:id="rId45"/>
    <p:sldId id="479" r:id="rId46"/>
    <p:sldId id="498" r:id="rId47"/>
    <p:sldId id="499" r:id="rId48"/>
    <p:sldId id="500" r:id="rId49"/>
    <p:sldId id="501" r:id="rId50"/>
    <p:sldId id="505" r:id="rId51"/>
    <p:sldId id="502" r:id="rId52"/>
    <p:sldId id="503" r:id="rId53"/>
    <p:sldId id="504" r:id="rId54"/>
    <p:sldId id="480" r:id="rId55"/>
    <p:sldId id="448" r:id="rId56"/>
    <p:sldId id="449" r:id="rId57"/>
  </p:sldIdLst>
  <p:sldSz cx="9144000" cy="6858000" type="screen4x3"/>
  <p:notesSz cx="6934200" cy="92329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0000"/>
    <a:srgbClr val="FFFF99"/>
    <a:srgbClr val="FFCC99"/>
    <a:srgbClr val="FFCC66"/>
    <a:srgbClr val="969696"/>
    <a:srgbClr val="93B7FF"/>
    <a:srgbClr val="97B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08" autoAdjust="0"/>
    <p:restoredTop sz="97212" autoAdjust="0"/>
  </p:normalViewPr>
  <p:slideViewPr>
    <p:cSldViewPr snapToGrid="0">
      <p:cViewPr>
        <p:scale>
          <a:sx n="90" d="100"/>
          <a:sy n="90" d="100"/>
        </p:scale>
        <p:origin x="-1503" y="-524"/>
      </p:cViewPr>
      <p:guideLst>
        <p:guide orient="horz" pos="2627"/>
        <p:guide pos="3000"/>
      </p:guideLst>
    </p:cSldViewPr>
  </p:slideViewPr>
  <p:outlineViewPr>
    <p:cViewPr>
      <p:scale>
        <a:sx n="20" d="100"/>
        <a:sy n="20" d="100"/>
      </p:scale>
      <p:origin x="12" y="0"/>
    </p:cViewPr>
  </p:outlineViewPr>
  <p:notesTextViewPr>
    <p:cViewPr>
      <p:scale>
        <a:sx n="100" d="100"/>
        <a:sy n="100" d="100"/>
      </p:scale>
      <p:origin x="0" y="0"/>
    </p:cViewPr>
  </p:notesTextViewPr>
  <p:sorterViewPr>
    <p:cViewPr>
      <p:scale>
        <a:sx n="66" d="100"/>
        <a:sy n="66" d="100"/>
      </p:scale>
      <p:origin x="0" y="566"/>
    </p:cViewPr>
  </p:sorterViewPr>
  <p:notesViewPr>
    <p:cSldViewPr snapToGrid="0">
      <p:cViewPr varScale="1">
        <p:scale>
          <a:sx n="46" d="100"/>
          <a:sy n="46" d="100"/>
        </p:scale>
        <p:origin x="-1998" y="-10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defRPr sz="1200" dirty="0"/>
            </a:lvl1pPr>
          </a:lstStyle>
          <a:p>
            <a:pPr>
              <a:defRPr/>
            </a:pPr>
            <a:endParaRPr lang="en-US"/>
          </a:p>
        </p:txBody>
      </p:sp>
      <p:sp>
        <p:nvSpPr>
          <p:cNvPr id="71683" name="Rectangle 3"/>
          <p:cNvSpPr>
            <a:spLocks noGrp="1" noChangeArrowheads="1"/>
          </p:cNvSpPr>
          <p:nvPr>
            <p:ph type="dt" sz="quarter" idx="1"/>
          </p:nvPr>
        </p:nvSpPr>
        <p:spPr bwMode="auto">
          <a:xfrm>
            <a:off x="3927279"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lgn="r">
              <a:defRPr sz="1200" dirty="0"/>
            </a:lvl1pPr>
          </a:lstStyle>
          <a:p>
            <a:pPr>
              <a:defRPr/>
            </a:pPr>
            <a:endParaRPr lang="en-US"/>
          </a:p>
        </p:txBody>
      </p:sp>
      <p:sp>
        <p:nvSpPr>
          <p:cNvPr id="71684" name="Rectangle 4"/>
          <p:cNvSpPr>
            <a:spLocks noGrp="1" noChangeArrowheads="1"/>
          </p:cNvSpPr>
          <p:nvPr>
            <p:ph type="ftr" sz="quarter" idx="2"/>
          </p:nvPr>
        </p:nvSpPr>
        <p:spPr bwMode="auto">
          <a:xfrm>
            <a:off x="0"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defRPr sz="1200" dirty="0"/>
            </a:lvl1pPr>
          </a:lstStyle>
          <a:p>
            <a:pPr>
              <a:defRPr/>
            </a:pPr>
            <a:endParaRPr lang="en-US"/>
          </a:p>
        </p:txBody>
      </p:sp>
      <p:sp>
        <p:nvSpPr>
          <p:cNvPr id="71685" name="Rectangle 5"/>
          <p:cNvSpPr>
            <a:spLocks noGrp="1" noChangeArrowheads="1"/>
          </p:cNvSpPr>
          <p:nvPr>
            <p:ph type="sldNum" sz="quarter" idx="3"/>
          </p:nvPr>
        </p:nvSpPr>
        <p:spPr bwMode="auto">
          <a:xfrm>
            <a:off x="3927279"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lgn="r">
              <a:defRPr sz="1200"/>
            </a:lvl1pPr>
          </a:lstStyle>
          <a:p>
            <a:pPr>
              <a:defRPr/>
            </a:pPr>
            <a:fld id="{0EC3F467-0BC9-41AF-A5D3-D921E634B464}" type="slidenum">
              <a:rPr lang="en-US"/>
              <a:pPr>
                <a:defRPr/>
              </a:pPr>
              <a:t>‹#›</a:t>
            </a:fld>
            <a:endParaRPr lang="en-US" dirty="0"/>
          </a:p>
        </p:txBody>
      </p:sp>
    </p:spTree>
    <p:extLst>
      <p:ext uri="{BB962C8B-B14F-4D97-AF65-F5344CB8AC3E}">
        <p14:creationId xmlns:p14="http://schemas.microsoft.com/office/powerpoint/2010/main" val="82826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defRPr sz="1200" dirty="0"/>
            </a:lvl1pPr>
          </a:lstStyle>
          <a:p>
            <a:pPr>
              <a:defRPr/>
            </a:pPr>
            <a:endParaRPr lang="en-US"/>
          </a:p>
        </p:txBody>
      </p:sp>
      <p:sp>
        <p:nvSpPr>
          <p:cNvPr id="6147" name="Rectangle 3"/>
          <p:cNvSpPr>
            <a:spLocks noGrp="1" noChangeArrowheads="1"/>
          </p:cNvSpPr>
          <p:nvPr>
            <p:ph type="dt" idx="1"/>
          </p:nvPr>
        </p:nvSpPr>
        <p:spPr bwMode="auto">
          <a:xfrm>
            <a:off x="3927279" y="0"/>
            <a:ext cx="3006921" cy="462593"/>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lvl1pPr algn="r">
              <a:defRPr sz="1200" dirty="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0463" y="692150"/>
            <a:ext cx="4616450" cy="346233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26662" y="4385943"/>
            <a:ext cx="5080877" cy="4155437"/>
          </a:xfrm>
          <a:prstGeom prst="rect">
            <a:avLst/>
          </a:prstGeom>
          <a:noFill/>
          <a:ln w="9525">
            <a:noFill/>
            <a:miter lim="800000"/>
            <a:headEnd/>
            <a:tailEnd/>
          </a:ln>
          <a:effectLst/>
        </p:spPr>
        <p:txBody>
          <a:bodyPr vert="horz" wrap="square" lIns="91624" tIns="45813" rIns="91624"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defRPr sz="1200" dirty="0"/>
            </a:lvl1pPr>
          </a:lstStyle>
          <a:p>
            <a:pPr>
              <a:defRPr/>
            </a:pPr>
            <a:endParaRPr lang="en-US"/>
          </a:p>
        </p:txBody>
      </p:sp>
      <p:sp>
        <p:nvSpPr>
          <p:cNvPr id="6151" name="Rectangle 7"/>
          <p:cNvSpPr>
            <a:spLocks noGrp="1" noChangeArrowheads="1"/>
          </p:cNvSpPr>
          <p:nvPr>
            <p:ph type="sldNum" sz="quarter" idx="5"/>
          </p:nvPr>
        </p:nvSpPr>
        <p:spPr bwMode="auto">
          <a:xfrm>
            <a:off x="3927279" y="8770309"/>
            <a:ext cx="3006921" cy="462592"/>
          </a:xfrm>
          <a:prstGeom prst="rect">
            <a:avLst/>
          </a:prstGeom>
          <a:noFill/>
          <a:ln w="9525">
            <a:noFill/>
            <a:miter lim="800000"/>
            <a:headEnd/>
            <a:tailEnd/>
          </a:ln>
          <a:effectLst/>
        </p:spPr>
        <p:txBody>
          <a:bodyPr vert="horz" wrap="square" lIns="91624" tIns="45813" rIns="91624" bIns="45813" numCol="1" anchor="b" anchorCtr="0" compatLnSpc="1">
            <a:prstTxWarp prst="textNoShape">
              <a:avLst/>
            </a:prstTxWarp>
          </a:bodyPr>
          <a:lstStyle>
            <a:lvl1pPr algn="r">
              <a:defRPr sz="1200"/>
            </a:lvl1pPr>
          </a:lstStyle>
          <a:p>
            <a:pPr>
              <a:defRPr/>
            </a:pPr>
            <a:fld id="{FD0CDF2F-86D0-4668-8954-FA0C4E3E3190}" type="slidenum">
              <a:rPr lang="en-US"/>
              <a:pPr>
                <a:defRPr/>
              </a:pPr>
              <a:t>‹#›</a:t>
            </a:fld>
            <a:endParaRPr lang="en-US" dirty="0"/>
          </a:p>
        </p:txBody>
      </p:sp>
    </p:spTree>
    <p:extLst>
      <p:ext uri="{BB962C8B-B14F-4D97-AF65-F5344CB8AC3E}">
        <p14:creationId xmlns:p14="http://schemas.microsoft.com/office/powerpoint/2010/main" val="795691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Khaled</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Marc</a:t>
            </a:r>
            <a:endParaRPr lang="en-US" u="none"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u="none"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none" dirty="0" smtClean="0"/>
              <a:t>Marc</a:t>
            </a:r>
            <a:endParaRPr lang="en-US" u="none"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21322D10-1B5D-419E-9C0E-37882DB9F7C2}"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55</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56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Dinka</a:t>
            </a:r>
            <a:endParaRPr lang="en-US" dirty="0"/>
          </a:p>
        </p:txBody>
      </p:sp>
      <p:sp>
        <p:nvSpPr>
          <p:cNvPr id="4" name="Slide Number Placeholder 3"/>
          <p:cNvSpPr>
            <a:spLocks noGrp="1"/>
          </p:cNvSpPr>
          <p:nvPr>
            <p:ph type="sldNum" sz="quarter" idx="10"/>
          </p:nvPr>
        </p:nvSpPr>
        <p:spPr/>
        <p:txBody>
          <a:bodyPr/>
          <a:lstStyle/>
          <a:p>
            <a:pPr>
              <a:defRPr/>
            </a:pPr>
            <a:fld id="{FD0CDF2F-86D0-4668-8954-FA0C4E3E3190}"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8677275" y="1724025"/>
            <a:ext cx="0" cy="1028700"/>
          </a:xfrm>
          <a:prstGeom prst="line">
            <a:avLst/>
          </a:prstGeom>
          <a:noFill/>
          <a:ln w="38100">
            <a:solidFill>
              <a:schemeClr val="bg1"/>
            </a:solidFill>
            <a:miter lim="800000"/>
            <a:headEnd/>
            <a:tailEnd/>
          </a:ln>
          <a:effectLst/>
        </p:spPr>
        <p:txBody>
          <a:bodyPr wrap="none"/>
          <a:lstStyle/>
          <a:p>
            <a:pPr>
              <a:defRPr/>
            </a:pPr>
            <a:endParaRPr lang="en-US" dirty="0"/>
          </a:p>
        </p:txBody>
      </p:sp>
      <p:pic>
        <p:nvPicPr>
          <p:cNvPr id="3" name="Picture 3" descr="Master_Slide_Bgr"/>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Line 4"/>
          <p:cNvSpPr>
            <a:spLocks noChangeShapeType="1"/>
          </p:cNvSpPr>
          <p:nvPr userDrawn="1"/>
        </p:nvSpPr>
        <p:spPr bwMode="auto">
          <a:xfrm>
            <a:off x="8677275" y="1724025"/>
            <a:ext cx="0" cy="1028700"/>
          </a:xfrm>
          <a:prstGeom prst="line">
            <a:avLst/>
          </a:prstGeom>
          <a:noFill/>
          <a:ln w="38100">
            <a:solidFill>
              <a:schemeClr val="bg1"/>
            </a:solidFill>
            <a:miter lim="800000"/>
            <a:headEnd/>
            <a:tailEnd/>
          </a:ln>
          <a:effectLst/>
        </p:spPr>
        <p:txBody>
          <a:bodyPr wrap="none"/>
          <a:lstStyle/>
          <a:p>
            <a:pPr>
              <a:defRPr/>
            </a:pPr>
            <a:endParaRPr lang="en-US"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6526" y="5563265"/>
            <a:ext cx="19907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0525"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75" y="-79375"/>
            <a:ext cx="2124075" cy="6167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5750" y="-79375"/>
            <a:ext cx="6219825" cy="616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2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0525"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5750" y="-79375"/>
            <a:ext cx="84963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4325" y="828675"/>
            <a:ext cx="8458200" cy="5259388"/>
          </a:xfrm>
        </p:spPr>
        <p:txBody>
          <a:bodyPr/>
          <a:lstStyle/>
          <a:p>
            <a:pPr lvl="0"/>
            <a:endParaRPr lang="en-US" noProof="0" dirty="0" smtClean="0"/>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0525" y="6384851"/>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6" descr="pptinsideslide_v11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7" descr="pptinsideslide_v12.png"/>
          <p:cNvPicPr>
            <a:picLocks noChangeAspect="1"/>
          </p:cNvPicPr>
          <p:nvPr userDrawn="1"/>
        </p:nvPicPr>
        <p:blipFill>
          <a:blip r:embed="rId3" cstate="print"/>
          <a:srcRect/>
          <a:stretch>
            <a:fillRect/>
          </a:stretch>
        </p:blipFill>
        <p:spPr bwMode="auto">
          <a:xfrm>
            <a:off x="4533900" y="5854700"/>
            <a:ext cx="4610100" cy="1003300"/>
          </a:xfrm>
          <a:prstGeom prst="rect">
            <a:avLst/>
          </a:prstGeom>
          <a:noFill/>
          <a:ln w="9525">
            <a:noFill/>
            <a:miter lim="800000"/>
            <a:headEnd/>
            <a:tailEnd/>
          </a:ln>
        </p:spPr>
      </p:pic>
      <p:sp>
        <p:nvSpPr>
          <p:cNvPr id="10" name="Content Placeholder 2"/>
          <p:cNvSpPr>
            <a:spLocks noGrp="1"/>
          </p:cNvSpPr>
          <p:nvPr>
            <p:ph idx="1"/>
          </p:nvPr>
        </p:nvSpPr>
        <p:spPr>
          <a:xfrm>
            <a:off x="457200" y="1371600"/>
            <a:ext cx="8229600" cy="4525963"/>
          </a:xfrm>
        </p:spPr>
        <p:txBody>
          <a:bodyPr>
            <a:normAutofit/>
          </a:bodyPr>
          <a:lstStyle/>
          <a:p>
            <a:endParaRPr lang="en-US" dirty="0" smtClean="0"/>
          </a:p>
          <a:p>
            <a:endParaRPr lang="en-US" dirty="0"/>
          </a:p>
        </p:txBody>
      </p:sp>
      <p:sp>
        <p:nvSpPr>
          <p:cNvPr id="5" name="Slide Number Placeholder 7"/>
          <p:cNvSpPr>
            <a:spLocks noGrp="1"/>
          </p:cNvSpPr>
          <p:nvPr userDrawn="1">
            <p:ph type="sldNum" sz="quarter" idx="10"/>
          </p:nvPr>
        </p:nvSpPr>
        <p:spPr>
          <a:xfrm>
            <a:off x="6553200" y="6356350"/>
            <a:ext cx="2133600" cy="365125"/>
          </a:xfrm>
          <a:prstGeom prst="rect">
            <a:avLst/>
          </a:prstGeom>
        </p:spPr>
        <p:txBody>
          <a:bodyPr/>
          <a:lstStyle>
            <a:lvl1pPr>
              <a:defRPr smtClean="0">
                <a:solidFill>
                  <a:schemeClr val="bg1">
                    <a:lumMod val="95000"/>
                  </a:schemeClr>
                </a:solidFill>
              </a:defRPr>
            </a:lvl1pPr>
          </a:lstStyle>
          <a:p>
            <a:pPr>
              <a:defRPr/>
            </a:pPr>
            <a:fld id="{05B77579-58EF-41A2-ACCC-617AE81B9A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300"/>
              </a:spcBef>
              <a:defRPr sz="2200">
                <a:solidFill>
                  <a:schemeClr val="tx1"/>
                </a:solidFill>
              </a:defRPr>
            </a:lvl1pPr>
            <a:lvl2pPr marL="517525" indent="-288925">
              <a:lnSpc>
                <a:spcPct val="100000"/>
              </a:lnSpc>
              <a:spcBef>
                <a:spcPts val="300"/>
              </a:spcBef>
              <a:defRPr sz="2000"/>
            </a:lvl2pPr>
            <a:lvl3pPr marL="685800" indent="-228600">
              <a:lnSpc>
                <a:spcPct val="100000"/>
              </a:lnSpc>
              <a:spcBef>
                <a:spcPts val="300"/>
              </a:spcBef>
              <a:defRPr sz="2000"/>
            </a:lvl3pPr>
            <a:lvl4pPr marL="914400" indent="-228600">
              <a:lnSpc>
                <a:spcPct val="100000"/>
              </a:lnSpc>
              <a:spcBef>
                <a:spcPts val="300"/>
              </a:spcBef>
              <a:defRPr sz="2000"/>
            </a:lvl4pPr>
            <a:lvl5pPr marL="1143000" indent="-228600">
              <a:lnSpc>
                <a:spcPct val="100000"/>
              </a:lnSpc>
              <a:spcBef>
                <a:spcPts val="30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6638" y="2905125"/>
            <a:ext cx="199072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10525" y="6368904"/>
            <a:ext cx="1133475" cy="48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7412"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828675"/>
            <a:ext cx="4152900"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828675"/>
            <a:ext cx="4152900" cy="525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0525"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0525"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10525"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8045"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6779"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7412" y="6400800"/>
            <a:ext cx="1133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ub_Slide_Bgr"/>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85750" y="-79375"/>
            <a:ext cx="84963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add title of the slide</a:t>
            </a:r>
          </a:p>
        </p:txBody>
      </p:sp>
      <p:sp>
        <p:nvSpPr>
          <p:cNvPr id="1028" name="Rectangle 4"/>
          <p:cNvSpPr>
            <a:spLocks noGrp="1" noChangeArrowheads="1"/>
          </p:cNvSpPr>
          <p:nvPr>
            <p:ph type="body" idx="1"/>
          </p:nvPr>
        </p:nvSpPr>
        <p:spPr bwMode="auto">
          <a:xfrm>
            <a:off x="314325" y="828675"/>
            <a:ext cx="8458200"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69" name="Text Box 5"/>
          <p:cNvSpPr txBox="1">
            <a:spLocks noChangeArrowheads="1"/>
          </p:cNvSpPr>
          <p:nvPr/>
        </p:nvSpPr>
        <p:spPr bwMode="auto">
          <a:xfrm>
            <a:off x="8794750" y="6142038"/>
            <a:ext cx="412750" cy="228600"/>
          </a:xfrm>
          <a:prstGeom prst="rect">
            <a:avLst/>
          </a:prstGeom>
          <a:noFill/>
          <a:ln w="9525">
            <a:noFill/>
            <a:miter lim="800000"/>
            <a:headEnd/>
            <a:tailEnd/>
          </a:ln>
          <a:effectLst/>
        </p:spPr>
        <p:txBody>
          <a:bodyPr>
            <a:spAutoFit/>
          </a:bodyPr>
          <a:lstStyle/>
          <a:p>
            <a:pPr>
              <a:spcBef>
                <a:spcPct val="50000"/>
              </a:spcBef>
              <a:defRPr/>
            </a:pPr>
            <a:fld id="{A662CB81-5018-4CF6-98DB-16D3BB3E0ABA}" type="slidenum">
              <a:rPr lang="en-US" sz="900">
                <a:solidFill>
                  <a:srgbClr val="333333"/>
                </a:solidFill>
                <a:latin typeface="Arial" charset="0"/>
                <a:cs typeface="Arial" charset="0"/>
              </a:rPr>
              <a:pPr>
                <a:spcBef>
                  <a:spcPct val="50000"/>
                </a:spcBef>
                <a:defRPr/>
              </a:pPr>
              <a:t>‹#›</a:t>
            </a:fld>
            <a:endParaRPr lang="en-US" sz="900" dirty="0">
              <a:solidFill>
                <a:srgbClr val="333333"/>
              </a:solidFill>
              <a:latin typeface="Arial" charset="0"/>
              <a:cs typeface="Arial" charset="0"/>
            </a:endParaRPr>
          </a:p>
        </p:txBody>
      </p:sp>
      <p:pic>
        <p:nvPicPr>
          <p:cNvPr id="1030" name="Picture 6" descr="Sub_Slide_Bgr"/>
          <p:cNvPicPr>
            <a:picLocks noChangeAspect="1" noChangeArrowheads="1"/>
          </p:cNvPicPr>
          <p:nvPr userDrawn="1"/>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64871" name="Text Box 7"/>
          <p:cNvSpPr txBox="1">
            <a:spLocks noChangeArrowheads="1"/>
          </p:cNvSpPr>
          <p:nvPr userDrawn="1"/>
        </p:nvSpPr>
        <p:spPr bwMode="auto">
          <a:xfrm>
            <a:off x="8794750" y="6142038"/>
            <a:ext cx="412750" cy="228600"/>
          </a:xfrm>
          <a:prstGeom prst="rect">
            <a:avLst/>
          </a:prstGeom>
          <a:noFill/>
          <a:ln w="9525">
            <a:noFill/>
            <a:miter lim="800000"/>
            <a:headEnd/>
            <a:tailEnd/>
          </a:ln>
          <a:effectLst/>
        </p:spPr>
        <p:txBody>
          <a:bodyPr>
            <a:spAutoFit/>
          </a:bodyPr>
          <a:lstStyle/>
          <a:p>
            <a:pPr>
              <a:spcBef>
                <a:spcPct val="50000"/>
              </a:spcBef>
              <a:defRPr/>
            </a:pPr>
            <a:fld id="{63066050-2D38-4BA8-B951-98752E378AD9}" type="slidenum">
              <a:rPr lang="en-US" sz="900">
                <a:solidFill>
                  <a:srgbClr val="333333"/>
                </a:solidFill>
                <a:latin typeface="Arial" charset="0"/>
                <a:cs typeface="Arial" charset="0"/>
              </a:rPr>
              <a:pPr>
                <a:spcBef>
                  <a:spcPct val="50000"/>
                </a:spcBef>
                <a:defRPr/>
              </a:pPr>
              <a:t>‹#›</a:t>
            </a:fld>
            <a:endParaRPr lang="en-US" sz="900" dirty="0">
              <a:solidFill>
                <a:srgbClr val="333333"/>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68" r:id="rId13"/>
  </p:sldLayoutIdLst>
  <p:txStyles>
    <p:title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2pPr>
      <a:lvl3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3pPr>
      <a:lvl4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4pPr>
      <a:lvl5pPr algn="l" rtl="0" eaLnBrk="0" fontAlgn="base" hangingPunct="0">
        <a:lnSpc>
          <a:spcPct val="90000"/>
        </a:lnSpc>
        <a:spcBef>
          <a:spcPct val="0"/>
        </a:spcBef>
        <a:spcAft>
          <a:spcPct val="0"/>
        </a:spcAft>
        <a:defRPr sz="2200" b="1">
          <a:solidFill>
            <a:schemeClr val="bg1"/>
          </a:solidFill>
          <a:latin typeface="Arial" charset="0"/>
          <a:cs typeface="Times New Roman" pitchFamily="18" charset="0"/>
        </a:defRPr>
      </a:lvl5pPr>
      <a:lvl6pPr marL="457200" algn="l" rtl="0" fontAlgn="base">
        <a:lnSpc>
          <a:spcPct val="90000"/>
        </a:lnSpc>
        <a:spcBef>
          <a:spcPct val="0"/>
        </a:spcBef>
        <a:spcAft>
          <a:spcPct val="0"/>
        </a:spcAft>
        <a:defRPr sz="2200" b="1">
          <a:solidFill>
            <a:schemeClr val="bg1"/>
          </a:solidFill>
          <a:latin typeface="Arial" charset="0"/>
          <a:cs typeface="Times New Roman" pitchFamily="18" charset="0"/>
        </a:defRPr>
      </a:lvl6pPr>
      <a:lvl7pPr marL="914400" algn="l" rtl="0" fontAlgn="base">
        <a:lnSpc>
          <a:spcPct val="90000"/>
        </a:lnSpc>
        <a:spcBef>
          <a:spcPct val="0"/>
        </a:spcBef>
        <a:spcAft>
          <a:spcPct val="0"/>
        </a:spcAft>
        <a:defRPr sz="2200" b="1">
          <a:solidFill>
            <a:schemeClr val="bg1"/>
          </a:solidFill>
          <a:latin typeface="Arial" charset="0"/>
          <a:cs typeface="Times New Roman" pitchFamily="18" charset="0"/>
        </a:defRPr>
      </a:lvl7pPr>
      <a:lvl8pPr marL="1371600" algn="l" rtl="0" fontAlgn="base">
        <a:lnSpc>
          <a:spcPct val="90000"/>
        </a:lnSpc>
        <a:spcBef>
          <a:spcPct val="0"/>
        </a:spcBef>
        <a:spcAft>
          <a:spcPct val="0"/>
        </a:spcAft>
        <a:defRPr sz="2200" b="1">
          <a:solidFill>
            <a:schemeClr val="bg1"/>
          </a:solidFill>
          <a:latin typeface="Arial" charset="0"/>
          <a:cs typeface="Times New Roman" pitchFamily="18" charset="0"/>
        </a:defRPr>
      </a:lvl8pPr>
      <a:lvl9pPr marL="1828800" algn="l" rtl="0" fontAlgn="base">
        <a:lnSpc>
          <a:spcPct val="90000"/>
        </a:lnSpc>
        <a:spcBef>
          <a:spcPct val="0"/>
        </a:spcBef>
        <a:spcAft>
          <a:spcPct val="0"/>
        </a:spcAft>
        <a:defRPr sz="2200" b="1">
          <a:solidFill>
            <a:schemeClr val="bg1"/>
          </a:solidFill>
          <a:latin typeface="Arial" charset="0"/>
          <a:cs typeface="Times New Roman" pitchFamily="18" charset="0"/>
        </a:defRPr>
      </a:lvl9pPr>
    </p:titleStyle>
    <p:bodyStyle>
      <a:lvl1pPr marL="234950" indent="-234950" algn="l" rtl="0" eaLnBrk="0" fontAlgn="base" hangingPunct="0">
        <a:lnSpc>
          <a:spcPct val="125000"/>
        </a:lnSpc>
        <a:spcBef>
          <a:spcPct val="20000"/>
        </a:spcBef>
        <a:spcAft>
          <a:spcPct val="0"/>
        </a:spcAft>
        <a:buClr>
          <a:srgbClr val="006600"/>
        </a:buClr>
        <a:buFont typeface="Wingdings" pitchFamily="2" charset="2"/>
        <a:buChar char="§"/>
        <a:defRPr sz="2000" b="1">
          <a:solidFill>
            <a:srgbClr val="006600"/>
          </a:solidFill>
          <a:latin typeface="+mn-lt"/>
          <a:ea typeface="+mn-ea"/>
          <a:cs typeface="+mn-cs"/>
        </a:defRPr>
      </a:lvl1pPr>
      <a:lvl2pPr marL="692150" indent="-234950" algn="l" rtl="0" eaLnBrk="0" fontAlgn="base" hangingPunct="0">
        <a:lnSpc>
          <a:spcPct val="125000"/>
        </a:lnSpc>
        <a:spcBef>
          <a:spcPct val="20000"/>
        </a:spcBef>
        <a:spcAft>
          <a:spcPct val="0"/>
        </a:spcAft>
        <a:buClr>
          <a:srgbClr val="006600"/>
        </a:buClr>
        <a:buFont typeface="Wingdings" pitchFamily="2" charset="2"/>
        <a:buChar char="§"/>
        <a:defRPr>
          <a:solidFill>
            <a:srgbClr val="333333"/>
          </a:solidFill>
          <a:latin typeface="+mn-lt"/>
          <a:cs typeface="+mn-cs"/>
        </a:defRPr>
      </a:lvl2pPr>
      <a:lvl3pPr marL="1143000" indent="-228600" algn="l" rtl="0" eaLnBrk="0" fontAlgn="base" hangingPunct="0">
        <a:lnSpc>
          <a:spcPct val="125000"/>
        </a:lnSpc>
        <a:spcBef>
          <a:spcPct val="20000"/>
        </a:spcBef>
        <a:spcAft>
          <a:spcPct val="0"/>
        </a:spcAft>
        <a:buClr>
          <a:srgbClr val="006600"/>
        </a:buClr>
        <a:buFont typeface="Wingdings" pitchFamily="2" charset="2"/>
        <a:buChar char="§"/>
        <a:defRPr sz="1600">
          <a:solidFill>
            <a:srgbClr val="333333"/>
          </a:solidFill>
          <a:latin typeface="+mn-lt"/>
          <a:cs typeface="+mn-cs"/>
        </a:defRPr>
      </a:lvl3pPr>
      <a:lvl4pPr marL="1600200" indent="-228600" algn="l" rtl="0" eaLnBrk="0" fontAlgn="base" hangingPunct="0">
        <a:lnSpc>
          <a:spcPct val="125000"/>
        </a:lnSpc>
        <a:spcBef>
          <a:spcPct val="20000"/>
        </a:spcBef>
        <a:spcAft>
          <a:spcPct val="0"/>
        </a:spcAft>
        <a:buClr>
          <a:srgbClr val="006600"/>
        </a:buClr>
        <a:buFont typeface="Wingdings" pitchFamily="2" charset="2"/>
        <a:buChar char="§"/>
        <a:defRPr sz="1400">
          <a:solidFill>
            <a:srgbClr val="333333"/>
          </a:solidFill>
          <a:latin typeface="+mn-lt"/>
          <a:cs typeface="+mn-cs"/>
        </a:defRPr>
      </a:lvl4pPr>
      <a:lvl5pPr marL="2057400" indent="-228600" algn="l" rtl="0" eaLnBrk="0" fontAlgn="base" hangingPunct="0">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5pPr>
      <a:lvl6pPr marL="25146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6pPr>
      <a:lvl7pPr marL="29718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7pPr>
      <a:lvl8pPr marL="34290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8pPr>
      <a:lvl9pPr marL="3886200" indent="-228600" algn="l" rtl="0" fontAlgn="base">
        <a:lnSpc>
          <a:spcPct val="125000"/>
        </a:lnSpc>
        <a:spcBef>
          <a:spcPct val="20000"/>
        </a:spcBef>
        <a:spcAft>
          <a:spcPct val="0"/>
        </a:spcAft>
        <a:buClr>
          <a:srgbClr val="006600"/>
        </a:buClr>
        <a:buFont typeface="Wingdings" pitchFamily="2" charset="2"/>
        <a:buChar char="§"/>
        <a:defRPr sz="1200">
          <a:solidFill>
            <a:srgbClr val="33333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5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idx="4294967295"/>
          </p:nvPr>
        </p:nvSpPr>
        <p:spPr>
          <a:xfrm>
            <a:off x="819150" y="1903413"/>
            <a:ext cx="7772400" cy="1470025"/>
          </a:xfrm>
        </p:spPr>
        <p:txBody>
          <a:bodyPr/>
          <a:lstStyle/>
          <a:p>
            <a:pPr algn="r"/>
            <a:r>
              <a:rPr lang="en-US" sz="2900" dirty="0" smtClean="0"/>
              <a:t>A Manager’s Guide on</a:t>
            </a:r>
            <a:br>
              <a:rPr lang="en-US" sz="2900" dirty="0" smtClean="0"/>
            </a:br>
            <a:r>
              <a:rPr lang="en-US" sz="2900" dirty="0" smtClean="0"/>
              <a:t> Fiduciary Responsibilities</a:t>
            </a:r>
            <a:br>
              <a:rPr lang="en-US" sz="2900" dirty="0" smtClean="0"/>
            </a:br>
            <a:r>
              <a:rPr lang="en-US" sz="2500" dirty="0" smtClean="0"/>
              <a:t/>
            </a:r>
            <a:br>
              <a:rPr lang="en-US" sz="2500" dirty="0" smtClean="0"/>
            </a:br>
            <a:r>
              <a:rPr lang="en-US" sz="2500" dirty="0" smtClean="0"/>
              <a:t>Resource Management</a:t>
            </a:r>
          </a:p>
        </p:txBody>
      </p:sp>
      <p:sp>
        <p:nvSpPr>
          <p:cNvPr id="17410" name="TextBox 2"/>
          <p:cNvSpPr txBox="1">
            <a:spLocks noChangeArrowheads="1"/>
          </p:cNvSpPr>
          <p:nvPr/>
        </p:nvSpPr>
        <p:spPr bwMode="auto">
          <a:xfrm>
            <a:off x="196850" y="6134100"/>
            <a:ext cx="4527550" cy="369332"/>
          </a:xfrm>
          <a:prstGeom prst="rect">
            <a:avLst/>
          </a:prstGeom>
          <a:noFill/>
          <a:ln w="9525">
            <a:noFill/>
            <a:miter lim="800000"/>
            <a:headEnd/>
            <a:tailEnd/>
          </a:ln>
        </p:spPr>
        <p:txBody>
          <a:bodyPr wrap="square">
            <a:spAutoFit/>
          </a:bodyPr>
          <a:lstStyle/>
          <a:p>
            <a:r>
              <a:rPr lang="en-US" sz="1800" dirty="0" smtClean="0"/>
              <a:t>November 9, 2012,</a:t>
            </a:r>
            <a:r>
              <a:rPr lang="en-US" sz="1800" dirty="0"/>
              <a:t> </a:t>
            </a:r>
            <a:r>
              <a:rPr lang="en-US" sz="1800" dirty="0" smtClean="0"/>
              <a:t>Washington</a:t>
            </a:r>
            <a:r>
              <a:rPr lang="en-US" sz="1800" dirty="0"/>
              <a:t>, DC</a:t>
            </a:r>
          </a:p>
        </p:txBody>
      </p:sp>
      <p:sp>
        <p:nvSpPr>
          <p:cNvPr id="17412" name="TextBox 2"/>
          <p:cNvSpPr txBox="1">
            <a:spLocks noChangeArrowheads="1"/>
          </p:cNvSpPr>
          <p:nvPr/>
        </p:nvSpPr>
        <p:spPr bwMode="auto">
          <a:xfrm>
            <a:off x="192089" y="4848225"/>
            <a:ext cx="1693861" cy="1007408"/>
          </a:xfrm>
          <a:prstGeom prst="rect">
            <a:avLst/>
          </a:prstGeom>
          <a:noFill/>
          <a:ln w="9525">
            <a:noFill/>
            <a:miter lim="800000"/>
            <a:headEnd/>
            <a:tailEnd/>
          </a:ln>
        </p:spPr>
        <p:txBody>
          <a:bodyPr wrap="square">
            <a:spAutoFit/>
          </a:bodyPr>
          <a:lstStyle/>
          <a:p>
            <a:pPr algn="ctr">
              <a:tabLst>
                <a:tab pos="914400" algn="ctr"/>
                <a:tab pos="2628900" algn="ctr"/>
              </a:tabLst>
            </a:pPr>
            <a:r>
              <a:rPr lang="en-US" sz="2000" dirty="0" err="1"/>
              <a:t>Khaled</a:t>
            </a:r>
            <a:r>
              <a:rPr lang="en-US" sz="2000" dirty="0"/>
              <a:t> </a:t>
            </a:r>
            <a:r>
              <a:rPr lang="en-US" sz="2000" dirty="0" err="1" smtClean="0"/>
              <a:t>Sherif</a:t>
            </a:r>
            <a:endParaRPr lang="en-US" sz="2000" dirty="0"/>
          </a:p>
          <a:p>
            <a:pPr algn="ctr">
              <a:tabLst>
                <a:tab pos="2628900" algn="ctr"/>
              </a:tabLst>
            </a:pPr>
            <a:r>
              <a:rPr lang="en-US" sz="2000" dirty="0" smtClean="0"/>
              <a:t>CAO                       </a:t>
            </a:r>
          </a:p>
          <a:p>
            <a:pPr algn="ctr">
              <a:tabLst>
                <a:tab pos="914400" algn="ctr"/>
                <a:tab pos="2628900" algn="ctr"/>
              </a:tabLst>
            </a:pPr>
            <a:r>
              <a:rPr lang="en-US" sz="2000" dirty="0" smtClean="0"/>
              <a:t>Africa Region </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311150"/>
          </a:xfrm>
          <a:prstGeom prst="rect">
            <a:avLst/>
          </a:prstGeom>
          <a:noFill/>
          <a:ln w="25400">
            <a:noFill/>
            <a:miter lim="800000"/>
            <a:headEnd/>
            <a:tailEnd/>
          </a:ln>
        </p:spPr>
        <p:txBody>
          <a:bodyPr>
            <a:spAutoFit/>
          </a:bodyPr>
          <a:lstStyle/>
          <a:p>
            <a:pPr marL="114300" lvl="1">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Note:</a:t>
            </a:r>
            <a:r>
              <a:rPr lang="en-US" sz="900" dirty="0">
                <a:solidFill>
                  <a:schemeClr val="bg1"/>
                </a:solidFill>
                <a:latin typeface="Gill Sans"/>
                <a:sym typeface="Gill Sans"/>
              </a:rPr>
              <a:t>  Review Controller’s Fixed Assets Accounting Policy for further details on Capital Budget Rules, and consult and  coordinate with your </a:t>
            </a:r>
            <a:r>
              <a:rPr lang="en-US" sz="900" dirty="0" smtClean="0">
                <a:solidFill>
                  <a:schemeClr val="bg1"/>
                </a:solidFill>
                <a:latin typeface="Gill Sans"/>
                <a:sym typeface="Gill Sans"/>
              </a:rPr>
              <a:t>CAO’s </a:t>
            </a:r>
            <a:r>
              <a:rPr lang="en-US" sz="900" dirty="0">
                <a:solidFill>
                  <a:schemeClr val="bg1"/>
                </a:solidFill>
                <a:latin typeface="Gill Sans"/>
                <a:sym typeface="Gill Sans"/>
              </a:rPr>
              <a:t>Office.   </a:t>
            </a: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368300" y="1917700"/>
            <a:ext cx="8439777" cy="4247317"/>
          </a:xfrm>
          <a:prstGeom prst="rect">
            <a:avLst/>
          </a:prstGeom>
          <a:noFill/>
        </p:spPr>
        <p:txBody>
          <a:bodyPr wrap="square" rtlCol="0">
            <a:spAutoFit/>
          </a:bodyPr>
          <a:lstStyle/>
          <a:p>
            <a:pPr algn="just"/>
            <a:r>
              <a:rPr lang="en-US" sz="2000" dirty="0" smtClean="0">
                <a:latin typeface="Calibri" pitchFamily="34" charset="0"/>
              </a:rPr>
              <a:t>No, you should not proceed with the approval of the purchase. Purchasing the vehicle for your office would be tantamount to disaggregating  the earlier VPU purchase.  Controller’s would penalize your office for an amount equivalent to the cost of the vehicle. </a:t>
            </a:r>
          </a:p>
          <a:p>
            <a:pPr algn="just"/>
            <a:endParaRPr lang="en-US" sz="2000" dirty="0" smtClean="0">
              <a:latin typeface="Calibri" pitchFamily="34" charset="0"/>
            </a:endParaRPr>
          </a:p>
          <a:p>
            <a:pPr lvl="1" algn="just"/>
            <a:r>
              <a:rPr lang="en-US" sz="1400" dirty="0" smtClean="0">
                <a:latin typeface="Calibri" pitchFamily="34" charset="0"/>
              </a:rPr>
              <a:t>Fixed Asset Accounting Policy (Para. 2):  A qualifying expenditure threshold of US$200,000 is applied to avoid capitalizing items that have insignificant values. The threshold can be applied to either a single asset or a group of assets. In addition, plans for fixed asset acquisitions at a VPU level over a period of 1-3 fiscal years that are designed to achieve a common objective should be aggregated for the purpose of applying the US$200,000 equivalent threshold.</a:t>
            </a:r>
          </a:p>
          <a:p>
            <a:pPr algn="just"/>
            <a:r>
              <a:rPr lang="en-US" sz="2000" dirty="0" smtClean="0">
                <a:latin typeface="Calibri" pitchFamily="34" charset="0"/>
              </a:rPr>
              <a:t> </a:t>
            </a:r>
          </a:p>
          <a:p>
            <a:pPr algn="just"/>
            <a:r>
              <a:rPr lang="en-US" sz="2000" dirty="0" smtClean="0">
                <a:latin typeface="Calibri" pitchFamily="34" charset="0"/>
              </a:rPr>
              <a:t>You must discuss the matter with your CAO and provide a compelling justification for the need of a new vehicle by the office, so that he may consider reassigning one of the purchased vehicles to your office.  Alternatively, the purchase of your vehicle will be included in next year’s VPU purchase.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311150"/>
          </a:xfrm>
          <a:prstGeom prst="rect">
            <a:avLst/>
          </a:prstGeom>
          <a:noFill/>
          <a:ln w="25400">
            <a:noFill/>
            <a:miter lim="800000"/>
            <a:headEnd/>
            <a:tailEnd/>
          </a:ln>
        </p:spPr>
        <p:txBody>
          <a:bodyPr>
            <a:spAutoFit/>
          </a:bodyPr>
          <a:lstStyle/>
          <a:p>
            <a:pPr marL="114300" lvl="1">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Note:</a:t>
            </a:r>
            <a:r>
              <a:rPr lang="en-US" sz="900" dirty="0">
                <a:solidFill>
                  <a:schemeClr val="bg1"/>
                </a:solidFill>
                <a:latin typeface="Gill Sans"/>
                <a:sym typeface="Gill Sans"/>
              </a:rPr>
              <a:t>  Review Controller’s Fixed Assets Accounting Policy for further details on Capital Budget Rules, and consult and  coordinate with your </a:t>
            </a:r>
            <a:r>
              <a:rPr lang="en-US" sz="900" dirty="0" smtClean="0">
                <a:solidFill>
                  <a:schemeClr val="bg1"/>
                </a:solidFill>
                <a:latin typeface="Gill Sans"/>
                <a:sym typeface="Gill Sans"/>
              </a:rPr>
              <a:t>CAO’s </a:t>
            </a:r>
            <a:r>
              <a:rPr lang="en-US" sz="900" dirty="0">
                <a:solidFill>
                  <a:schemeClr val="bg1"/>
                </a:solidFill>
                <a:latin typeface="Gill Sans"/>
                <a:sym typeface="Gill Sans"/>
              </a:rPr>
              <a:t>Office.   </a:t>
            </a: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Remember the Capital Budget Rules</a:t>
            </a:r>
            <a:endParaRPr lang="en-US" sz="1800" b="1" dirty="0">
              <a:solidFill>
                <a:srgbClr val="FF0000"/>
              </a:solidFill>
              <a:latin typeface="Gill Sans"/>
            </a:endParaRPr>
          </a:p>
        </p:txBody>
      </p:sp>
      <p:sp>
        <p:nvSpPr>
          <p:cNvPr id="26" name="TextBox 25"/>
          <p:cNvSpPr txBox="1"/>
          <p:nvPr/>
        </p:nvSpPr>
        <p:spPr>
          <a:xfrm>
            <a:off x="421315" y="1998921"/>
            <a:ext cx="8386762" cy="4401205"/>
          </a:xfrm>
          <a:prstGeom prst="rect">
            <a:avLst/>
          </a:prstGeom>
          <a:noFill/>
        </p:spPr>
        <p:txBody>
          <a:bodyPr wrap="square" rtlCol="0">
            <a:spAutoFit/>
          </a:bodyPr>
          <a:lstStyle/>
          <a:p>
            <a:pPr algn="just"/>
            <a:r>
              <a:rPr lang="en-US" sz="2000" u="sng" dirty="0" smtClean="0">
                <a:latin typeface="Calibri" pitchFamily="34" charset="0"/>
              </a:rPr>
              <a:t>Follow-up Scenario</a:t>
            </a:r>
            <a:r>
              <a:rPr lang="en-US" sz="2000" dirty="0" smtClean="0">
                <a:latin typeface="Calibri" pitchFamily="34" charset="0"/>
              </a:rPr>
              <a:t>:  Your CAO commits to providing your office with a new vehicle within the next month.  You have not yet received your personal car, which is stuck in Customs.  You request the office driver to follow up with Customs and take the necessary steps to obtain your diplomatic tags.  This has already taken a few weeks and, daily, on his way to Customs, the driver drops your kids off at school.  Because of the relative isolation of your residence, on the weekend, you must use the office car to attend official events.  You also use the office car to drive your family to the country club.  (On weekends, the driver is not willing to work at the regular pay rate; there is no budget for overtime pay.)</a:t>
            </a:r>
          </a:p>
          <a:p>
            <a:endParaRPr lang="en-US" sz="2000" dirty="0" smtClean="0">
              <a:latin typeface="Calibri" pitchFamily="34" charset="0"/>
            </a:endParaRPr>
          </a:p>
          <a:p>
            <a:r>
              <a:rPr lang="en-US" sz="2000" dirty="0" smtClean="0">
                <a:latin typeface="Calibri" pitchFamily="34" charset="0"/>
              </a:rPr>
              <a:t>In the above scenario, which actions taken are considered acceptable, and which ones are not, and why ?</a:t>
            </a:r>
          </a:p>
          <a:p>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311150"/>
          </a:xfrm>
          <a:prstGeom prst="rect">
            <a:avLst/>
          </a:prstGeom>
          <a:noFill/>
          <a:ln w="25400">
            <a:noFill/>
            <a:miter lim="800000"/>
            <a:headEnd/>
            <a:tailEnd/>
          </a:ln>
        </p:spPr>
        <p:txBody>
          <a:bodyPr>
            <a:spAutoFit/>
          </a:bodyPr>
          <a:lstStyle/>
          <a:p>
            <a:pPr marL="114300" lvl="1">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Note:</a:t>
            </a:r>
            <a:r>
              <a:rPr lang="en-US" sz="900" dirty="0">
                <a:solidFill>
                  <a:schemeClr val="bg1"/>
                </a:solidFill>
                <a:latin typeface="Gill Sans"/>
                <a:sym typeface="Gill Sans"/>
              </a:rPr>
              <a:t>  Review Controller’s Fixed Assets Accounting Policy for further details on Capital Budget Rules, and consult and  coordinate with your </a:t>
            </a:r>
            <a:r>
              <a:rPr lang="en-US" sz="900" dirty="0" smtClean="0">
                <a:solidFill>
                  <a:schemeClr val="bg1"/>
                </a:solidFill>
                <a:latin typeface="Gill Sans"/>
                <a:sym typeface="Gill Sans"/>
              </a:rPr>
              <a:t>CAO’s </a:t>
            </a:r>
            <a:r>
              <a:rPr lang="en-US" sz="900" dirty="0">
                <a:solidFill>
                  <a:schemeClr val="bg1"/>
                </a:solidFill>
                <a:latin typeface="Gill Sans"/>
                <a:sym typeface="Gill Sans"/>
              </a:rPr>
              <a:t>Office.   </a:t>
            </a: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508000" y="2197099"/>
            <a:ext cx="8350877" cy="3785652"/>
          </a:xfrm>
          <a:prstGeom prst="rect">
            <a:avLst/>
          </a:prstGeom>
          <a:noFill/>
        </p:spPr>
        <p:txBody>
          <a:bodyPr wrap="square" rtlCol="0">
            <a:spAutoFit/>
          </a:bodyPr>
          <a:lstStyle/>
          <a:p>
            <a:pPr algn="just"/>
            <a:r>
              <a:rPr lang="en-US" sz="2000" dirty="0" smtClean="0">
                <a:latin typeface="Calibri" pitchFamily="34" charset="0"/>
              </a:rPr>
              <a:t>None of the actions set out in the follow-up scenario are acceptable:</a:t>
            </a:r>
            <a:r>
              <a:rPr lang="en-US" sz="2000" u="sng" dirty="0" smtClean="0">
                <a:latin typeface="Calibri" pitchFamily="34" charset="0"/>
              </a:rPr>
              <a:t> </a:t>
            </a:r>
            <a:endParaRPr lang="en-US" sz="2000" dirty="0" smtClean="0">
              <a:latin typeface="Calibri" pitchFamily="34" charset="0"/>
            </a:endParaRPr>
          </a:p>
          <a:p>
            <a:pPr algn="just"/>
            <a:endParaRPr lang="en-US" sz="2000" dirty="0" smtClean="0">
              <a:latin typeface="Calibri" pitchFamily="34" charset="0"/>
            </a:endParaRPr>
          </a:p>
          <a:p>
            <a:pPr lvl="1" algn="just"/>
            <a:r>
              <a:rPr lang="en-US" sz="2000" dirty="0" smtClean="0">
                <a:latin typeface="Calibri" pitchFamily="34" charset="0"/>
              </a:rPr>
              <a:t>The office driver should not be attending to your personal affairs during business hours;</a:t>
            </a:r>
          </a:p>
          <a:p>
            <a:pPr lvl="1" algn="just"/>
            <a:endParaRPr lang="en-US" sz="2000" dirty="0" smtClean="0">
              <a:latin typeface="Calibri" pitchFamily="34" charset="0"/>
            </a:endParaRPr>
          </a:p>
          <a:p>
            <a:pPr lvl="1" algn="just"/>
            <a:r>
              <a:rPr lang="en-US" sz="2000" dirty="0" smtClean="0">
                <a:latin typeface="Calibri" pitchFamily="34" charset="0"/>
              </a:rPr>
              <a:t>The office car should be used for official purposes only;</a:t>
            </a:r>
          </a:p>
          <a:p>
            <a:pPr lvl="1" algn="just"/>
            <a:endParaRPr lang="en-US" sz="2000" dirty="0" smtClean="0">
              <a:latin typeface="Calibri" pitchFamily="34" charset="0"/>
            </a:endParaRPr>
          </a:p>
          <a:p>
            <a:pPr lvl="1" algn="just"/>
            <a:r>
              <a:rPr lang="en-US" sz="2000" dirty="0" smtClean="0">
                <a:latin typeface="Calibri" pitchFamily="34" charset="0"/>
              </a:rPr>
              <a:t>Your family should not be in the office car, except when required to accompany you to an official event; and</a:t>
            </a:r>
          </a:p>
          <a:p>
            <a:pPr lvl="1" algn="just"/>
            <a:endParaRPr lang="en-US" sz="2000" dirty="0" smtClean="0">
              <a:latin typeface="Calibri" pitchFamily="34" charset="0"/>
            </a:endParaRPr>
          </a:p>
          <a:p>
            <a:pPr lvl="1" algn="just"/>
            <a:r>
              <a:rPr lang="en-US" sz="2000" dirty="0" smtClean="0">
                <a:latin typeface="Calibri" pitchFamily="34" charset="0"/>
              </a:rPr>
              <a:t>You are not allowed to drive Bank vehicles.  (Further, drivers must complete extensive training to meet the requirements of AMS 6.58.)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6"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6</a:t>
              </a:r>
            </a:p>
          </p:txBody>
        </p:sp>
      </p:grpSp>
      <p:sp>
        <p:nvSpPr>
          <p:cNvPr id="7"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a:t>
            </a:r>
            <a:endParaRPr lang="en-US" sz="1800" b="1" dirty="0">
              <a:solidFill>
                <a:schemeClr val="bg1"/>
              </a:solidFill>
              <a:latin typeface="Arial" pitchFamily="34" charset="0"/>
            </a:endParaRPr>
          </a:p>
        </p:txBody>
      </p:sp>
      <p:sp>
        <p:nvSpPr>
          <p:cNvPr id="8"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Manage your Learning Budget</a:t>
            </a:r>
            <a:endParaRPr lang="en-US" sz="2800" b="1" dirty="0">
              <a:solidFill>
                <a:srgbClr val="006699"/>
              </a:solidFill>
              <a:latin typeface="Gill Sans"/>
            </a:endParaRPr>
          </a:p>
        </p:txBody>
      </p:sp>
      <p:sp>
        <p:nvSpPr>
          <p:cNvPr id="10" name="TextBox 9"/>
          <p:cNvSpPr txBox="1"/>
          <p:nvPr/>
        </p:nvSpPr>
        <p:spPr>
          <a:xfrm>
            <a:off x="469900" y="2082800"/>
            <a:ext cx="8525244" cy="4739759"/>
          </a:xfrm>
          <a:prstGeom prst="rect">
            <a:avLst/>
          </a:prstGeom>
          <a:noFill/>
        </p:spPr>
        <p:txBody>
          <a:bodyPr wrap="square" rtlCol="0">
            <a:spAutoFit/>
          </a:bodyPr>
          <a:lstStyle/>
          <a:p>
            <a:pPr>
              <a:buFont typeface="Arial" pitchFamily="34" charset="0"/>
              <a:buChar char="•"/>
            </a:pPr>
            <a:r>
              <a:rPr lang="en-US" sz="1800" dirty="0" smtClean="0"/>
              <a:t> </a:t>
            </a:r>
            <a:r>
              <a:rPr lang="en-US" sz="2000" dirty="0" smtClean="0">
                <a:latin typeface="Calibri" pitchFamily="34" charset="0"/>
              </a:rPr>
              <a:t>Managers are responsible for staff learning and need to incorporate learning plans into  their budgets. </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Learning budget is monitored separately by CFR and Learning Board. </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 Learning Budget  comes as part of the base budget : Learning Board issues a recommendation on the learning budget, but the actual envelope provided to VPU by the CFR assumes that VPU will allocate a portion of its budget to learning, following the recommendation provided by the Learning Board. </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CMU receives budget for Manager/CD and GA-GD staff training</a:t>
            </a:r>
          </a:p>
          <a:p>
            <a:endParaRPr lang="en-US" sz="2000" dirty="0" smtClean="0">
              <a:latin typeface="Calibri" pitchFamily="34" charset="0"/>
            </a:endParaRPr>
          </a:p>
          <a:p>
            <a:pPr>
              <a:buFont typeface="Arial" pitchFamily="34" charset="0"/>
              <a:buChar char="•"/>
            </a:pPr>
            <a:r>
              <a:rPr lang="en-US" sz="2000" dirty="0" smtClean="0">
                <a:latin typeface="Calibri" pitchFamily="34" charset="0"/>
              </a:rPr>
              <a:t>SMU staff’s training is funded through their SMUs.</a:t>
            </a:r>
          </a:p>
          <a:p>
            <a:endParaRPr lang="en-US" sz="18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323850" y="146050"/>
            <a:ext cx="847725" cy="552450"/>
            <a:chOff x="105" y="92"/>
            <a:chExt cx="534" cy="348"/>
          </a:xfrm>
        </p:grpSpPr>
        <p:pic>
          <p:nvPicPr>
            <p:cNvPr id="27651"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7652"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Focus On Your Internal</a:t>
            </a:r>
            <a:br>
              <a:rPr lang="en-US" sz="2800" b="1">
                <a:solidFill>
                  <a:srgbClr val="006699"/>
                </a:solidFill>
                <a:latin typeface="Gill Sans"/>
              </a:rPr>
            </a:br>
            <a:r>
              <a:rPr lang="en-US" sz="2800" b="1">
                <a:solidFill>
                  <a:srgbClr val="006699"/>
                </a:solidFill>
                <a:latin typeface="Gill Sans"/>
              </a:rPr>
              <a:t>Control Responsibilities!</a:t>
            </a:r>
          </a:p>
        </p:txBody>
      </p:sp>
      <p:pic>
        <p:nvPicPr>
          <p:cNvPr id="27656" name="Picture 8"/>
          <p:cNvPicPr>
            <a:picLocks noChangeAspect="1"/>
          </p:cNvPicPr>
          <p:nvPr/>
        </p:nvPicPr>
        <p:blipFill>
          <a:blip r:embed="rId4" cstate="print"/>
          <a:srcRect/>
          <a:stretch>
            <a:fillRect/>
          </a:stretch>
        </p:blipFill>
        <p:spPr bwMode="auto">
          <a:xfrm>
            <a:off x="249238" y="2327275"/>
            <a:ext cx="8658225" cy="3297238"/>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323850" y="146050"/>
            <a:ext cx="847725" cy="552450"/>
            <a:chOff x="105" y="92"/>
            <a:chExt cx="534" cy="348"/>
          </a:xfrm>
        </p:grpSpPr>
        <p:pic>
          <p:nvPicPr>
            <p:cNvPr id="2867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8676"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8</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Only Delegate These Responsibilities To Staff Acting In Your Capacity!</a:t>
            </a:r>
          </a:p>
        </p:txBody>
      </p:sp>
      <p:pic>
        <p:nvPicPr>
          <p:cNvPr id="28680" name="Picture 8"/>
          <p:cNvPicPr>
            <a:picLocks noChangeAspect="1"/>
          </p:cNvPicPr>
          <p:nvPr/>
        </p:nvPicPr>
        <p:blipFill>
          <a:blip r:embed="rId4" cstate="print"/>
          <a:srcRect/>
          <a:stretch>
            <a:fillRect/>
          </a:stretch>
        </p:blipFill>
        <p:spPr bwMode="auto">
          <a:xfrm>
            <a:off x="222250" y="2095500"/>
            <a:ext cx="8683625" cy="4049713"/>
          </a:xfrm>
          <a:prstGeom prst="rect">
            <a:avLst/>
          </a:prstGeom>
          <a:noFill/>
          <a:ln w="25400">
            <a:noFill/>
            <a:miter lim="800000"/>
            <a:headEnd/>
            <a:tailEnd/>
          </a:ln>
          <a:effectLst/>
        </p:spPr>
      </p:pic>
      <p:sp>
        <p:nvSpPr>
          <p:cNvPr id="8" name="TextBox 7"/>
          <p:cNvSpPr txBox="1"/>
          <p:nvPr/>
        </p:nvSpPr>
        <p:spPr>
          <a:xfrm>
            <a:off x="2386013" y="6396335"/>
            <a:ext cx="4672012" cy="787908"/>
          </a:xfrm>
          <a:prstGeom prst="rect">
            <a:avLst/>
          </a:prstGeom>
          <a:noFill/>
        </p:spPr>
        <p:txBody>
          <a:bodyPr wrap="square" rtlCol="0">
            <a:spAutoFit/>
          </a:bodyPr>
          <a:lstStyle/>
          <a:p>
            <a:pPr algn="just">
              <a:lnSpc>
                <a:spcPct val="80000"/>
              </a:lnSpc>
              <a:spcBef>
                <a:spcPct val="25000"/>
              </a:spcBef>
              <a:spcAft>
                <a:spcPct val="25000"/>
              </a:spcAft>
              <a:buClr>
                <a:srgbClr val="4D4D4D"/>
              </a:buClr>
              <a:buSzPct val="55000"/>
              <a:buFont typeface="Gill Sans"/>
              <a:buNone/>
            </a:pPr>
            <a:r>
              <a:rPr lang="en-US" sz="800" u="sng" dirty="0" smtClean="0">
                <a:solidFill>
                  <a:schemeClr val="bg1"/>
                </a:solidFill>
                <a:latin typeface="Gill Sans"/>
                <a:sym typeface="Gill Sans"/>
              </a:rPr>
              <a:t>Policies:</a:t>
            </a:r>
            <a:r>
              <a:rPr lang="en-US" sz="800" dirty="0" smtClean="0">
                <a:solidFill>
                  <a:schemeClr val="bg1"/>
                </a:solidFill>
                <a:latin typeface="Gill Sans"/>
                <a:sym typeface="Gill Sans"/>
              </a:rPr>
              <a:t> AMS 1.30: Approval Authority for </a:t>
            </a:r>
            <a:r>
              <a:rPr lang="en-US" sz="800" dirty="0" smtClean="0">
                <a:solidFill>
                  <a:schemeClr val="bg1"/>
                </a:solidFill>
                <a:latin typeface="Gill Sans"/>
              </a:rPr>
              <a:t>Lending, Technical Assistance and </a:t>
            </a:r>
            <a:r>
              <a:rPr lang="en-US" sz="800" dirty="0" err="1" smtClean="0">
                <a:solidFill>
                  <a:schemeClr val="bg1"/>
                </a:solidFill>
                <a:latin typeface="Gill Sans"/>
              </a:rPr>
              <a:t>Cofinancing</a:t>
            </a:r>
            <a:r>
              <a:rPr lang="en-US" sz="800" dirty="0" smtClean="0">
                <a:solidFill>
                  <a:schemeClr val="bg1"/>
                </a:solidFill>
                <a:latin typeface="Gill Sans"/>
              </a:rPr>
              <a:t> Operations (Annex C); </a:t>
            </a:r>
            <a:r>
              <a:rPr lang="en-US" sz="800" dirty="0" smtClean="0">
                <a:solidFill>
                  <a:schemeClr val="bg1"/>
                </a:solidFill>
                <a:latin typeface="Gill Sans"/>
                <a:sym typeface="Gill Sans"/>
              </a:rPr>
              <a:t>AMS 1.40: Approval Authority For Administrative Expense And Bank-executed Trust Fund Payments - Procedure for Delegation of Approval Authority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6"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9</a:t>
              </a:r>
              <a:endParaRPr lang="en-US" sz="2800" b="1" dirty="0">
                <a:solidFill>
                  <a:srgbClr val="006699"/>
                </a:solidFill>
                <a:latin typeface="Gill Sans"/>
                <a:sym typeface="Gill Sans"/>
              </a:endParaRPr>
            </a:p>
          </p:txBody>
        </p:sp>
      </p:grpSp>
      <p:sp>
        <p:nvSpPr>
          <p:cNvPr id="7" name="Title 1"/>
          <p:cNvSpPr>
            <a:spLocks/>
          </p:cNvSpPr>
          <p:nvPr/>
        </p:nvSpPr>
        <p:spPr bwMode="auto">
          <a:xfrm>
            <a:off x="1428751" y="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8"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Delegate These Responsibilities As Appropriate…Even Permanently!</a:t>
            </a:r>
          </a:p>
        </p:txBody>
      </p:sp>
      <p:pic>
        <p:nvPicPr>
          <p:cNvPr id="9" name="Picture 7"/>
          <p:cNvPicPr>
            <a:picLocks noChangeAspect="1"/>
          </p:cNvPicPr>
          <p:nvPr/>
        </p:nvPicPr>
        <p:blipFill>
          <a:blip r:embed="rId4" cstate="print"/>
          <a:srcRect/>
          <a:stretch>
            <a:fillRect/>
          </a:stretch>
        </p:blipFill>
        <p:spPr bwMode="auto">
          <a:xfrm>
            <a:off x="596900" y="2106613"/>
            <a:ext cx="8116888" cy="3573462"/>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323850" y="146050"/>
            <a:ext cx="847725" cy="552450"/>
            <a:chOff x="105" y="92"/>
            <a:chExt cx="534" cy="348"/>
          </a:xfrm>
        </p:grpSpPr>
        <p:pic>
          <p:nvPicPr>
            <p:cNvPr id="2969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9700"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10</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Don’t Share Your Password </a:t>
            </a:r>
            <a:br>
              <a:rPr lang="en-US" sz="2800" b="1">
                <a:solidFill>
                  <a:srgbClr val="006699"/>
                </a:solidFill>
                <a:latin typeface="Gill Sans"/>
              </a:rPr>
            </a:br>
            <a:r>
              <a:rPr lang="en-US" sz="2800" b="1">
                <a:solidFill>
                  <a:srgbClr val="006699"/>
                </a:solidFill>
                <a:latin typeface="Gill Sans"/>
              </a:rPr>
              <a:t>Under Any Circumstances!</a:t>
            </a:r>
          </a:p>
        </p:txBody>
      </p:sp>
      <p:pic>
        <p:nvPicPr>
          <p:cNvPr id="29710" name="Picture 14"/>
          <p:cNvPicPr>
            <a:picLocks noChangeAspect="1"/>
          </p:cNvPicPr>
          <p:nvPr/>
        </p:nvPicPr>
        <p:blipFill>
          <a:blip cstate="print"/>
          <a:srcRect/>
          <a:stretch>
            <a:fillRect/>
          </a:stretch>
        </p:blipFill>
        <p:spPr bwMode="auto">
          <a:xfrm>
            <a:off x="209550" y="2292350"/>
            <a:ext cx="8683625" cy="3649663"/>
          </a:xfrm>
          <a:prstGeom prst="rect">
            <a:avLst/>
          </a:prstGeom>
          <a:noFill/>
          <a:ln w="25400">
            <a:noFill/>
            <a:miter lim="800000"/>
            <a:headEnd/>
            <a:tailEnd/>
          </a:ln>
          <a:effectLst/>
        </p:spPr>
      </p:pic>
      <p:sp>
        <p:nvSpPr>
          <p:cNvPr id="29711" name="Rectangle 11"/>
          <p:cNvSpPr>
            <a:spLocks noChangeArrowheads="1"/>
          </p:cNvSpPr>
          <p:nvPr/>
        </p:nvSpPr>
        <p:spPr bwMode="auto">
          <a:xfrm>
            <a:off x="2565400" y="6416675"/>
            <a:ext cx="2895600" cy="560388"/>
          </a:xfrm>
          <a:prstGeom prst="rect">
            <a:avLst/>
          </a:prstGeom>
          <a:noFill/>
          <a:ln w="9525">
            <a:noFill/>
            <a:miter lim="800000"/>
            <a:headEnd/>
            <a:tailEnd/>
          </a:ln>
        </p:spPr>
        <p:txBody>
          <a:bodyPr>
            <a:spAutoFit/>
          </a:bodyPr>
          <a:lstStyle/>
          <a:p>
            <a:pPr algn="just">
              <a:lnSpc>
                <a:spcPct val="80000"/>
              </a:lnSpc>
              <a:spcBef>
                <a:spcPct val="25000"/>
              </a:spcBef>
              <a:spcAft>
                <a:spcPct val="25000"/>
              </a:spcAft>
              <a:buClr>
                <a:srgbClr val="4D4D4D"/>
              </a:buClr>
              <a:buSzPct val="55000"/>
              <a:buFont typeface="Gill Sans"/>
              <a:buNone/>
            </a:pPr>
            <a:r>
              <a:rPr lang="en-US" sz="900" u="sng">
                <a:solidFill>
                  <a:schemeClr val="bg1"/>
                </a:solidFill>
                <a:latin typeface="Gill Sans"/>
                <a:sym typeface="Gill Sans"/>
              </a:rPr>
              <a:t>Policy</a:t>
            </a:r>
          </a:p>
          <a:p>
            <a:pPr algn="just">
              <a:lnSpc>
                <a:spcPct val="80000"/>
              </a:lnSpc>
              <a:spcBef>
                <a:spcPct val="25000"/>
              </a:spcBef>
              <a:spcAft>
                <a:spcPct val="25000"/>
              </a:spcAft>
              <a:buClr>
                <a:srgbClr val="4D4D4D"/>
              </a:buClr>
              <a:buSzPct val="55000"/>
            </a:pPr>
            <a:r>
              <a:rPr lang="en-US" sz="900">
                <a:solidFill>
                  <a:schemeClr val="bg1"/>
                </a:solidFill>
                <a:latin typeface="Gill Sans"/>
                <a:sym typeface="Gill Sans"/>
              </a:rPr>
              <a:t>AMS 6.21P: </a:t>
            </a:r>
            <a:r>
              <a:rPr lang="en-US" sz="900" b="1">
                <a:solidFill>
                  <a:schemeClr val="bg1"/>
                </a:solidFill>
                <a:latin typeface="Gill Sans"/>
                <a:sym typeface="Gill Sans"/>
              </a:rPr>
              <a:t>Password Management</a:t>
            </a:r>
          </a:p>
          <a:p>
            <a:pPr algn="just">
              <a:lnSpc>
                <a:spcPct val="80000"/>
              </a:lnSpc>
              <a:spcBef>
                <a:spcPct val="25000"/>
              </a:spcBef>
              <a:spcAft>
                <a:spcPct val="25000"/>
              </a:spcAft>
              <a:buClr>
                <a:srgbClr val="4D4D4D"/>
              </a:buClr>
              <a:buSzPct val="55000"/>
            </a:pPr>
            <a:endParaRPr lang="en-US" sz="900" b="1">
              <a:solidFill>
                <a:schemeClr val="bg1"/>
              </a:solidFill>
              <a:latin typeface="Gill Sans"/>
              <a:sym typeface="Gill San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323850" y="146050"/>
            <a:ext cx="847725" cy="552450"/>
            <a:chOff x="105" y="92"/>
            <a:chExt cx="534" cy="348"/>
          </a:xfrm>
        </p:grpSpPr>
        <p:pic>
          <p:nvPicPr>
            <p:cNvPr id="31747"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1748" name="Rectangle 11"/>
            <p:cNvSpPr>
              <a:spLocks noChangeArrowheads="1"/>
            </p:cNvSpPr>
            <p:nvPr/>
          </p:nvSpPr>
          <p:spPr bwMode="auto">
            <a:xfrm>
              <a:off x="316" y="130"/>
              <a:ext cx="240"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11</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Remember the SAP Approval</a:t>
            </a:r>
            <a:br>
              <a:rPr lang="en-US" sz="2800" b="1">
                <a:solidFill>
                  <a:srgbClr val="006699"/>
                </a:solidFill>
                <a:latin typeface="Gill Sans"/>
              </a:rPr>
            </a:br>
            <a:r>
              <a:rPr lang="en-US" sz="2800" b="1">
                <a:solidFill>
                  <a:srgbClr val="006699"/>
                </a:solidFill>
                <a:latin typeface="Gill Sans"/>
              </a:rPr>
              <a:t>Authority Rules!</a:t>
            </a:r>
          </a:p>
        </p:txBody>
      </p:sp>
      <p:sp>
        <p:nvSpPr>
          <p:cNvPr id="31753" name="Rectangle 15"/>
          <p:cNvSpPr>
            <a:spLocks noChangeArrowheads="1"/>
          </p:cNvSpPr>
          <p:nvPr/>
        </p:nvSpPr>
        <p:spPr bwMode="auto">
          <a:xfrm>
            <a:off x="2336800" y="6345238"/>
            <a:ext cx="4495800" cy="669925"/>
          </a:xfrm>
          <a:prstGeom prst="rect">
            <a:avLst/>
          </a:prstGeom>
          <a:noFill/>
          <a:ln w="9525">
            <a:noFill/>
            <a:miter lim="800000"/>
            <a:headEnd/>
            <a:tailEnd/>
          </a:ln>
        </p:spPr>
        <p:txBody>
          <a:bodyPr>
            <a:spAutoFit/>
          </a:bodyPr>
          <a:lstStyle/>
          <a:p>
            <a:pPr algn="just">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Policy</a:t>
            </a:r>
          </a:p>
          <a:p>
            <a:pPr algn="just">
              <a:lnSpc>
                <a:spcPct val="80000"/>
              </a:lnSpc>
              <a:spcBef>
                <a:spcPct val="25000"/>
              </a:spcBef>
              <a:spcAft>
                <a:spcPct val="25000"/>
              </a:spcAft>
              <a:buClr>
                <a:srgbClr val="4D4D4D"/>
              </a:buClr>
              <a:buSzPct val="55000"/>
            </a:pPr>
            <a:r>
              <a:rPr lang="en-US" sz="900" dirty="0">
                <a:solidFill>
                  <a:schemeClr val="bg1"/>
                </a:solidFill>
                <a:latin typeface="Gill Sans"/>
                <a:sym typeface="Gill Sans"/>
              </a:rPr>
              <a:t>AMS 1.40: </a:t>
            </a:r>
            <a:r>
              <a:rPr lang="en-US" sz="900" b="1" dirty="0">
                <a:solidFill>
                  <a:schemeClr val="bg1"/>
                </a:solidFill>
                <a:latin typeface="Gill Sans"/>
                <a:sym typeface="Gill Sans"/>
              </a:rPr>
              <a:t>Approval Authority For Administrative Expense And Bank-executed Trust Fund Payments - Procedure for Delegation of Approval Authority</a:t>
            </a:r>
          </a:p>
          <a:p>
            <a:pPr algn="just">
              <a:lnSpc>
                <a:spcPct val="80000"/>
              </a:lnSpc>
              <a:spcBef>
                <a:spcPct val="25000"/>
              </a:spcBef>
              <a:spcAft>
                <a:spcPct val="25000"/>
              </a:spcAft>
              <a:buClr>
                <a:srgbClr val="4D4D4D"/>
              </a:buClr>
              <a:buSzPct val="55000"/>
            </a:pPr>
            <a:endParaRPr lang="en-US" sz="900" b="1" dirty="0">
              <a:solidFill>
                <a:schemeClr val="bg1"/>
              </a:solidFill>
              <a:latin typeface="Gill Sans"/>
              <a:sym typeface="Gill Sans"/>
            </a:endParaRPr>
          </a:p>
        </p:txBody>
      </p:sp>
      <p:pic>
        <p:nvPicPr>
          <p:cNvPr id="31754" name="Picture 10"/>
          <p:cNvPicPr>
            <a:picLocks noChangeAspect="1"/>
          </p:cNvPicPr>
          <p:nvPr/>
        </p:nvPicPr>
        <p:blipFill>
          <a:blip r:embed="rId4" cstate="print"/>
          <a:srcRect/>
          <a:stretch>
            <a:fillRect/>
          </a:stretch>
        </p:blipFill>
        <p:spPr bwMode="auto">
          <a:xfrm>
            <a:off x="230188" y="2154238"/>
            <a:ext cx="8683625" cy="3763962"/>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323850" y="146050"/>
            <a:ext cx="847725" cy="552450"/>
            <a:chOff x="105" y="92"/>
            <a:chExt cx="534" cy="348"/>
          </a:xfrm>
        </p:grpSpPr>
        <p:pic>
          <p:nvPicPr>
            <p:cNvPr id="32771"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2772"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12</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a:t>
            </a:r>
            <a:endParaRPr lang="en-US" sz="2100" b="1" dirty="0">
              <a:solidFill>
                <a:schemeClr val="bg1"/>
              </a:solidFill>
              <a:latin typeface="Arial" pitchFamily="34" charset="0"/>
            </a:endParaRP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Follow the Correct Steps While Making an Out of Office Change!</a:t>
            </a:r>
          </a:p>
        </p:txBody>
      </p:sp>
      <p:sp>
        <p:nvSpPr>
          <p:cNvPr id="32775" name="Rectangle 15"/>
          <p:cNvSpPr>
            <a:spLocks noChangeArrowheads="1"/>
          </p:cNvSpPr>
          <p:nvPr/>
        </p:nvSpPr>
        <p:spPr bwMode="auto">
          <a:xfrm>
            <a:off x="2336800" y="6450013"/>
            <a:ext cx="4495800" cy="311150"/>
          </a:xfrm>
          <a:prstGeom prst="rect">
            <a:avLst/>
          </a:prstGeom>
          <a:noFill/>
          <a:ln w="9525">
            <a:noFill/>
            <a:miter lim="800000"/>
            <a:headEnd/>
            <a:tailEnd/>
          </a:ln>
        </p:spPr>
        <p:txBody>
          <a:bodyPr>
            <a:spAutoFit/>
          </a:bodyPr>
          <a:lstStyle/>
          <a:p>
            <a:pPr algn="just">
              <a:lnSpc>
                <a:spcPct val="80000"/>
              </a:lnSpc>
              <a:spcBef>
                <a:spcPct val="25000"/>
              </a:spcBef>
              <a:spcAft>
                <a:spcPct val="25000"/>
              </a:spcAft>
              <a:buClr>
                <a:srgbClr val="4D4D4D"/>
              </a:buClr>
              <a:buSzPct val="55000"/>
              <a:buFont typeface="Gill Sans"/>
              <a:buNone/>
            </a:pPr>
            <a:r>
              <a:rPr lang="en-US" sz="900" u="sng">
                <a:solidFill>
                  <a:schemeClr val="bg1"/>
                </a:solidFill>
                <a:latin typeface="Gill Sans"/>
                <a:sym typeface="Gill Sans"/>
              </a:rPr>
              <a:t>Note:</a:t>
            </a:r>
            <a:r>
              <a:rPr lang="en-US" sz="900">
                <a:solidFill>
                  <a:schemeClr val="bg1"/>
                </a:solidFill>
                <a:latin typeface="Gill Sans"/>
                <a:sym typeface="Gill Sans"/>
              </a:rPr>
              <a:t>  For assistance, consult with your VPU Authorization Administrator (VAA) in your CAO’s Office. </a:t>
            </a:r>
          </a:p>
        </p:txBody>
      </p:sp>
      <p:pic>
        <p:nvPicPr>
          <p:cNvPr id="32777" name="Picture 9"/>
          <p:cNvPicPr>
            <a:picLocks noChangeAspect="1"/>
          </p:cNvPicPr>
          <p:nvPr/>
        </p:nvPicPr>
        <p:blipFill>
          <a:blip r:embed="rId4" cstate="print"/>
          <a:srcRect/>
          <a:stretch>
            <a:fillRect/>
          </a:stretch>
        </p:blipFill>
        <p:spPr bwMode="auto">
          <a:xfrm>
            <a:off x="1012825" y="2208213"/>
            <a:ext cx="7031038" cy="3768725"/>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p:cNvSpPr>
          <p:nvPr/>
        </p:nvSpPr>
        <p:spPr bwMode="auto">
          <a:xfrm>
            <a:off x="319088" y="69850"/>
            <a:ext cx="8445500" cy="685800"/>
          </a:xfrm>
          <a:prstGeom prst="rect">
            <a:avLst/>
          </a:prstGeom>
          <a:noFill/>
          <a:ln w="9525">
            <a:noFill/>
            <a:miter lim="800000"/>
            <a:headEnd/>
            <a:tailEnd/>
          </a:ln>
        </p:spPr>
        <p:txBody>
          <a:bodyPr anchor="b"/>
          <a:lstStyle/>
          <a:p>
            <a:pPr algn="ctr" eaLnBrk="0" hangingPunct="0">
              <a:lnSpc>
                <a:spcPct val="90000"/>
              </a:lnSpc>
            </a:pPr>
            <a:r>
              <a:rPr lang="en-US" sz="2100" b="1">
                <a:solidFill>
                  <a:schemeClr val="bg1"/>
                </a:solidFill>
                <a:latin typeface="Arial" pitchFamily="34" charset="0"/>
              </a:rPr>
              <a:t>World Bank Budget Process Overview</a:t>
            </a:r>
            <a:endParaRPr lang="en-US" sz="1000" b="1">
              <a:solidFill>
                <a:schemeClr val="bg1"/>
              </a:solidFill>
              <a:latin typeface="Arial" pitchFamily="34" charset="0"/>
            </a:endParaRPr>
          </a:p>
          <a:p>
            <a:pPr algn="ctr" eaLnBrk="0" hangingPunct="0">
              <a:lnSpc>
                <a:spcPct val="90000"/>
              </a:lnSpc>
            </a:pPr>
            <a:endParaRPr lang="en-US" sz="1000" b="1">
              <a:solidFill>
                <a:schemeClr val="bg1"/>
              </a:solidFill>
              <a:latin typeface="Arial" pitchFamily="34" charset="0"/>
            </a:endParaRPr>
          </a:p>
        </p:txBody>
      </p:sp>
      <p:pic>
        <p:nvPicPr>
          <p:cNvPr id="5" name="Picture 11"/>
          <p:cNvPicPr>
            <a:picLocks noChangeAspect="1" noChangeArrowheads="1"/>
          </p:cNvPicPr>
          <p:nvPr/>
        </p:nvPicPr>
        <p:blipFill>
          <a:blip r:embed="rId2" cstate="print"/>
          <a:srcRect r="50000" b="14252"/>
          <a:stretch>
            <a:fillRect/>
          </a:stretch>
        </p:blipFill>
        <p:spPr bwMode="auto">
          <a:xfrm>
            <a:off x="1295400" y="1303338"/>
            <a:ext cx="1238250" cy="477837"/>
          </a:xfrm>
          <a:prstGeom prst="rect">
            <a:avLst/>
          </a:prstGeom>
          <a:noFill/>
          <a:ln w="9525">
            <a:noFill/>
            <a:miter lim="800000"/>
            <a:headEnd/>
            <a:tailEnd/>
          </a:ln>
        </p:spPr>
      </p:pic>
      <p:pic>
        <p:nvPicPr>
          <p:cNvPr id="6" name="Picture 12"/>
          <p:cNvPicPr>
            <a:picLocks noChangeAspect="1" noChangeArrowheads="1"/>
          </p:cNvPicPr>
          <p:nvPr/>
        </p:nvPicPr>
        <p:blipFill>
          <a:blip r:embed="rId3" cstate="print"/>
          <a:srcRect t="15094" b="11320"/>
          <a:stretch>
            <a:fillRect/>
          </a:stretch>
        </p:blipFill>
        <p:spPr bwMode="auto">
          <a:xfrm>
            <a:off x="4857750" y="957263"/>
            <a:ext cx="2419350" cy="1114425"/>
          </a:xfrm>
          <a:prstGeom prst="rect">
            <a:avLst/>
          </a:prstGeom>
          <a:noFill/>
          <a:ln w="9525">
            <a:noFill/>
            <a:miter lim="800000"/>
            <a:headEnd/>
            <a:tailEnd/>
          </a:ln>
        </p:spPr>
      </p:pic>
      <p:sp>
        <p:nvSpPr>
          <p:cNvPr id="7" name="Line 13"/>
          <p:cNvSpPr>
            <a:spLocks noChangeShapeType="1"/>
          </p:cNvSpPr>
          <p:nvPr/>
        </p:nvSpPr>
        <p:spPr bwMode="auto">
          <a:xfrm>
            <a:off x="2609850" y="1524000"/>
            <a:ext cx="2343150" cy="0"/>
          </a:xfrm>
          <a:prstGeom prst="line">
            <a:avLst/>
          </a:prstGeom>
          <a:noFill/>
          <a:ln w="9525">
            <a:solidFill>
              <a:srgbClr val="969696"/>
            </a:solidFill>
            <a:round/>
            <a:headEnd/>
            <a:tailEnd type="triangle" w="med" len="med"/>
          </a:ln>
        </p:spPr>
        <p:txBody>
          <a:bodyPr/>
          <a:lstStyle/>
          <a:p>
            <a:endParaRPr lang="en-US"/>
          </a:p>
        </p:txBody>
      </p:sp>
      <p:sp>
        <p:nvSpPr>
          <p:cNvPr id="8" name="Text Box 14"/>
          <p:cNvSpPr txBox="1">
            <a:spLocks noChangeArrowheads="1"/>
          </p:cNvSpPr>
          <p:nvPr/>
        </p:nvSpPr>
        <p:spPr bwMode="auto">
          <a:xfrm>
            <a:off x="2784475" y="1235075"/>
            <a:ext cx="1841500" cy="304800"/>
          </a:xfrm>
          <a:prstGeom prst="rect">
            <a:avLst/>
          </a:prstGeom>
          <a:noFill/>
          <a:ln w="9525">
            <a:noFill/>
            <a:miter lim="800000"/>
            <a:headEnd/>
            <a:tailEnd/>
          </a:ln>
        </p:spPr>
        <p:txBody>
          <a:bodyPr wrap="none">
            <a:spAutoFit/>
          </a:bodyPr>
          <a:lstStyle/>
          <a:p>
            <a:r>
              <a:rPr lang="en-US" sz="1400" b="1">
                <a:solidFill>
                  <a:srgbClr val="336699"/>
                </a:solidFill>
                <a:latin typeface="Calibri" pitchFamily="34" charset="0"/>
              </a:rPr>
              <a:t>CFR Funds Regions’ BB</a:t>
            </a:r>
          </a:p>
        </p:txBody>
      </p:sp>
      <p:sp>
        <p:nvSpPr>
          <p:cNvPr id="9" name="Rectangle 15"/>
          <p:cNvSpPr>
            <a:spLocks noChangeArrowheads="1"/>
          </p:cNvSpPr>
          <p:nvPr/>
        </p:nvSpPr>
        <p:spPr bwMode="auto">
          <a:xfrm>
            <a:off x="91440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Learning and Quality</a:t>
            </a:r>
          </a:p>
        </p:txBody>
      </p:sp>
      <p:sp>
        <p:nvSpPr>
          <p:cNvPr id="10" name="Rectangle 16"/>
          <p:cNvSpPr>
            <a:spLocks noChangeArrowheads="1"/>
          </p:cNvSpPr>
          <p:nvPr/>
        </p:nvSpPr>
        <p:spPr bwMode="auto">
          <a:xfrm>
            <a:off x="2333625"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Sustaining &amp; Regional Accounts</a:t>
            </a:r>
          </a:p>
        </p:txBody>
      </p:sp>
      <p:sp>
        <p:nvSpPr>
          <p:cNvPr id="11" name="Rectangle 17"/>
          <p:cNvSpPr>
            <a:spLocks noChangeArrowheads="1"/>
          </p:cNvSpPr>
          <p:nvPr/>
        </p:nvSpPr>
        <p:spPr bwMode="auto">
          <a:xfrm>
            <a:off x="379730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Indirects</a:t>
            </a:r>
          </a:p>
        </p:txBody>
      </p:sp>
      <p:sp>
        <p:nvSpPr>
          <p:cNvPr id="12" name="Rectangle 18"/>
          <p:cNvSpPr>
            <a:spLocks noChangeArrowheads="1"/>
          </p:cNvSpPr>
          <p:nvPr/>
        </p:nvSpPr>
        <p:spPr bwMode="auto">
          <a:xfrm>
            <a:off x="516890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Central Accounts &amp; Regional Commit.</a:t>
            </a:r>
          </a:p>
        </p:txBody>
      </p:sp>
      <p:sp>
        <p:nvSpPr>
          <p:cNvPr id="13" name="Rectangle 19"/>
          <p:cNvSpPr>
            <a:spLocks noChangeArrowheads="1"/>
          </p:cNvSpPr>
          <p:nvPr/>
        </p:nvSpPr>
        <p:spPr bwMode="auto">
          <a:xfrm>
            <a:off x="6610350" y="2447925"/>
            <a:ext cx="1104900" cy="723900"/>
          </a:xfrm>
          <a:prstGeom prst="rect">
            <a:avLst/>
          </a:prstGeom>
          <a:solidFill>
            <a:srgbClr val="336699"/>
          </a:solidFill>
          <a:ln w="9525">
            <a:solidFill>
              <a:srgbClr val="969696"/>
            </a:solidFill>
            <a:miter lim="800000"/>
            <a:headEnd/>
            <a:tailEnd/>
          </a:ln>
        </p:spPr>
        <p:txBody>
          <a:bodyPr anchor="ctr"/>
          <a:lstStyle/>
          <a:p>
            <a:pPr algn="ctr">
              <a:lnSpc>
                <a:spcPct val="80000"/>
              </a:lnSpc>
            </a:pPr>
            <a:r>
              <a:rPr lang="en-US" sz="1400">
                <a:solidFill>
                  <a:schemeClr val="bg1"/>
                </a:solidFill>
                <a:latin typeface="Calibri" pitchFamily="34" charset="0"/>
              </a:rPr>
              <a:t>Country Envelopes</a:t>
            </a:r>
          </a:p>
        </p:txBody>
      </p:sp>
      <p:cxnSp>
        <p:nvCxnSpPr>
          <p:cNvPr id="14" name="AutoShape 20"/>
          <p:cNvCxnSpPr>
            <a:cxnSpLocks noChangeShapeType="1"/>
            <a:endCxn id="9" idx="0"/>
          </p:cNvCxnSpPr>
          <p:nvPr/>
        </p:nvCxnSpPr>
        <p:spPr bwMode="auto">
          <a:xfrm rot="5400000">
            <a:off x="3579019" y="-40481"/>
            <a:ext cx="376237" cy="4600575"/>
          </a:xfrm>
          <a:prstGeom prst="bentConnector3">
            <a:avLst>
              <a:gd name="adj1" fmla="val 49787"/>
            </a:avLst>
          </a:prstGeom>
          <a:noFill/>
          <a:ln w="9525">
            <a:solidFill>
              <a:srgbClr val="969696"/>
            </a:solidFill>
            <a:miter lim="800000"/>
            <a:headEnd/>
            <a:tailEnd type="triangle" w="med" len="med"/>
          </a:ln>
        </p:spPr>
      </p:cxnSp>
      <p:cxnSp>
        <p:nvCxnSpPr>
          <p:cNvPr id="15" name="AutoShape 21"/>
          <p:cNvCxnSpPr>
            <a:cxnSpLocks noChangeShapeType="1"/>
            <a:endCxn id="10" idx="0"/>
          </p:cNvCxnSpPr>
          <p:nvPr/>
        </p:nvCxnSpPr>
        <p:spPr bwMode="auto">
          <a:xfrm rot="5400000">
            <a:off x="4288631" y="669132"/>
            <a:ext cx="376237" cy="3181350"/>
          </a:xfrm>
          <a:prstGeom prst="bentConnector3">
            <a:avLst>
              <a:gd name="adj1" fmla="val 49787"/>
            </a:avLst>
          </a:prstGeom>
          <a:noFill/>
          <a:ln w="9525">
            <a:solidFill>
              <a:srgbClr val="969696"/>
            </a:solidFill>
            <a:miter lim="800000"/>
            <a:headEnd/>
            <a:tailEnd type="triangle" w="med" len="med"/>
          </a:ln>
        </p:spPr>
      </p:cxnSp>
      <p:cxnSp>
        <p:nvCxnSpPr>
          <p:cNvPr id="16" name="AutoShape 22"/>
          <p:cNvCxnSpPr>
            <a:cxnSpLocks noChangeShapeType="1"/>
            <a:endCxn id="11" idx="0"/>
          </p:cNvCxnSpPr>
          <p:nvPr/>
        </p:nvCxnSpPr>
        <p:spPr bwMode="auto">
          <a:xfrm rot="5400000">
            <a:off x="5020469" y="1400969"/>
            <a:ext cx="376237" cy="1717675"/>
          </a:xfrm>
          <a:prstGeom prst="bentConnector3">
            <a:avLst>
              <a:gd name="adj1" fmla="val 49787"/>
            </a:avLst>
          </a:prstGeom>
          <a:noFill/>
          <a:ln w="9525">
            <a:solidFill>
              <a:srgbClr val="969696"/>
            </a:solidFill>
            <a:miter lim="800000"/>
            <a:headEnd/>
            <a:tailEnd type="triangle" w="med" len="med"/>
          </a:ln>
        </p:spPr>
      </p:cxnSp>
      <p:cxnSp>
        <p:nvCxnSpPr>
          <p:cNvPr id="17" name="AutoShape 23"/>
          <p:cNvCxnSpPr>
            <a:cxnSpLocks noChangeShapeType="1"/>
            <a:endCxn id="12" idx="0"/>
          </p:cNvCxnSpPr>
          <p:nvPr/>
        </p:nvCxnSpPr>
        <p:spPr bwMode="auto">
          <a:xfrm rot="5400000">
            <a:off x="5706269" y="2086769"/>
            <a:ext cx="376237" cy="346075"/>
          </a:xfrm>
          <a:prstGeom prst="bentConnector3">
            <a:avLst>
              <a:gd name="adj1" fmla="val 49787"/>
            </a:avLst>
          </a:prstGeom>
          <a:noFill/>
          <a:ln w="9525">
            <a:solidFill>
              <a:srgbClr val="969696"/>
            </a:solidFill>
            <a:miter lim="800000"/>
            <a:headEnd/>
            <a:tailEnd type="triangle" w="med" len="med"/>
          </a:ln>
        </p:spPr>
      </p:cxnSp>
      <p:cxnSp>
        <p:nvCxnSpPr>
          <p:cNvPr id="18" name="AutoShape 24"/>
          <p:cNvCxnSpPr>
            <a:cxnSpLocks noChangeShapeType="1"/>
            <a:endCxn id="13" idx="0"/>
          </p:cNvCxnSpPr>
          <p:nvPr/>
        </p:nvCxnSpPr>
        <p:spPr bwMode="auto">
          <a:xfrm rot="16200000" flipH="1">
            <a:off x="6426994" y="1712119"/>
            <a:ext cx="376237" cy="1095375"/>
          </a:xfrm>
          <a:prstGeom prst="bentConnector3">
            <a:avLst>
              <a:gd name="adj1" fmla="val 49787"/>
            </a:avLst>
          </a:prstGeom>
          <a:noFill/>
          <a:ln w="9525">
            <a:solidFill>
              <a:srgbClr val="969696"/>
            </a:solidFill>
            <a:miter lim="800000"/>
            <a:headEnd/>
            <a:tailEnd type="triangle" w="med" len="med"/>
          </a:ln>
        </p:spPr>
      </p:cxnSp>
      <p:sp>
        <p:nvSpPr>
          <p:cNvPr id="19" name="Text Box 25"/>
          <p:cNvSpPr txBox="1">
            <a:spLocks noChangeArrowheads="1"/>
          </p:cNvSpPr>
          <p:nvPr/>
        </p:nvSpPr>
        <p:spPr bwMode="auto">
          <a:xfrm>
            <a:off x="1851025" y="1939925"/>
            <a:ext cx="3052763" cy="304800"/>
          </a:xfrm>
          <a:prstGeom prst="rect">
            <a:avLst/>
          </a:prstGeom>
          <a:noFill/>
          <a:ln w="9525">
            <a:noFill/>
            <a:miter lim="800000"/>
            <a:headEnd/>
            <a:tailEnd/>
          </a:ln>
        </p:spPr>
        <p:txBody>
          <a:bodyPr wrap="none">
            <a:spAutoFit/>
          </a:bodyPr>
          <a:lstStyle/>
          <a:p>
            <a:r>
              <a:rPr lang="en-US" sz="1400" b="1">
                <a:solidFill>
                  <a:srgbClr val="336699"/>
                </a:solidFill>
                <a:latin typeface="Calibri" pitchFamily="34" charset="0"/>
              </a:rPr>
              <a:t>Regions Make “Big Bucket” Allocations</a:t>
            </a:r>
          </a:p>
        </p:txBody>
      </p:sp>
      <p:sp>
        <p:nvSpPr>
          <p:cNvPr id="20" name="Text Box 26"/>
          <p:cNvSpPr txBox="1">
            <a:spLocks noChangeArrowheads="1"/>
          </p:cNvSpPr>
          <p:nvPr/>
        </p:nvSpPr>
        <p:spPr bwMode="auto">
          <a:xfrm>
            <a:off x="2192338" y="322262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Managers, ACS, RM, IT, Chief Economist, RVP, Partnerships</a:t>
            </a:r>
          </a:p>
        </p:txBody>
      </p:sp>
      <p:sp>
        <p:nvSpPr>
          <p:cNvPr id="21" name="Text Box 28"/>
          <p:cNvSpPr txBox="1">
            <a:spLocks noChangeArrowheads="1"/>
          </p:cNvSpPr>
          <p:nvPr/>
        </p:nvSpPr>
        <p:spPr bwMode="auto">
          <a:xfrm>
            <a:off x="3659188" y="322262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Field Benefits, Comm., IT, Local Benefits, Office </a:t>
            </a:r>
            <a:br>
              <a:rPr lang="en-US" sz="1100" b="1">
                <a:solidFill>
                  <a:srgbClr val="969696"/>
                </a:solidFill>
                <a:latin typeface="Calibri" pitchFamily="34" charset="0"/>
              </a:rPr>
            </a:br>
            <a:r>
              <a:rPr lang="en-US" sz="1100" b="1">
                <a:solidFill>
                  <a:srgbClr val="969696"/>
                </a:solidFill>
                <a:latin typeface="Calibri" pitchFamily="34" charset="0"/>
              </a:rPr>
              <a:t>Space/Equipment</a:t>
            </a:r>
          </a:p>
        </p:txBody>
      </p:sp>
      <p:sp>
        <p:nvSpPr>
          <p:cNvPr id="22" name="Text Box 29"/>
          <p:cNvSpPr txBox="1">
            <a:spLocks noChangeArrowheads="1"/>
          </p:cNvSpPr>
          <p:nvPr/>
        </p:nvSpPr>
        <p:spPr bwMode="auto">
          <a:xfrm>
            <a:off x="801688" y="324167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Knowledge Mgmt, Safeguards, Financial Mgmt, Procurement</a:t>
            </a:r>
          </a:p>
        </p:txBody>
      </p:sp>
      <p:sp>
        <p:nvSpPr>
          <p:cNvPr id="23" name="Text Box 31"/>
          <p:cNvSpPr txBox="1">
            <a:spLocks noChangeArrowheads="1"/>
          </p:cNvSpPr>
          <p:nvPr/>
        </p:nvSpPr>
        <p:spPr bwMode="auto">
          <a:xfrm>
            <a:off x="5030788" y="3260725"/>
            <a:ext cx="1381125" cy="596900"/>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Business Development, Special Programs</a:t>
            </a:r>
          </a:p>
        </p:txBody>
      </p:sp>
      <p:sp>
        <p:nvSpPr>
          <p:cNvPr id="24" name="AutoShape 32"/>
          <p:cNvSpPr>
            <a:spLocks noChangeArrowheads="1"/>
          </p:cNvSpPr>
          <p:nvPr/>
        </p:nvSpPr>
        <p:spPr bwMode="auto">
          <a:xfrm>
            <a:off x="6638925" y="4343400"/>
            <a:ext cx="1047750" cy="4318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sz="1400">
                <a:latin typeface="Calibri" pitchFamily="34" charset="0"/>
              </a:rPr>
              <a:t>CMUs</a:t>
            </a:r>
          </a:p>
        </p:txBody>
      </p:sp>
      <p:cxnSp>
        <p:nvCxnSpPr>
          <p:cNvPr id="25" name="AutoShape 33"/>
          <p:cNvCxnSpPr>
            <a:cxnSpLocks noChangeShapeType="1"/>
            <a:stCxn id="13" idx="2"/>
            <a:endCxn id="24" idx="0"/>
          </p:cNvCxnSpPr>
          <p:nvPr/>
        </p:nvCxnSpPr>
        <p:spPr bwMode="auto">
          <a:xfrm rot="5400000">
            <a:off x="6577012" y="3757613"/>
            <a:ext cx="1171575" cy="0"/>
          </a:xfrm>
          <a:prstGeom prst="straightConnector1">
            <a:avLst/>
          </a:prstGeom>
          <a:noFill/>
          <a:ln w="9525">
            <a:solidFill>
              <a:srgbClr val="969696"/>
            </a:solidFill>
            <a:round/>
            <a:headEnd/>
            <a:tailEnd type="triangle" w="med" len="med"/>
          </a:ln>
        </p:spPr>
      </p:cxnSp>
      <p:sp>
        <p:nvSpPr>
          <p:cNvPr id="26" name="AutoShape 34"/>
          <p:cNvSpPr>
            <a:spLocks noChangeArrowheads="1"/>
          </p:cNvSpPr>
          <p:nvPr/>
        </p:nvSpPr>
        <p:spPr bwMode="auto">
          <a:xfrm>
            <a:off x="5197475" y="5114925"/>
            <a:ext cx="1047750" cy="4318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sz="1400">
                <a:latin typeface="Calibri" pitchFamily="34" charset="0"/>
              </a:rPr>
              <a:t>SMUs</a:t>
            </a:r>
          </a:p>
        </p:txBody>
      </p:sp>
      <p:sp>
        <p:nvSpPr>
          <p:cNvPr id="27" name="AutoShape 35"/>
          <p:cNvSpPr>
            <a:spLocks noChangeArrowheads="1"/>
          </p:cNvSpPr>
          <p:nvPr/>
        </p:nvSpPr>
        <p:spPr bwMode="auto">
          <a:xfrm>
            <a:off x="3825875" y="5114925"/>
            <a:ext cx="1047750" cy="431800"/>
          </a:xfrm>
          <a:prstGeom prst="roundRect">
            <a:avLst>
              <a:gd name="adj" fmla="val 16667"/>
            </a:avLst>
          </a:prstGeom>
          <a:solidFill>
            <a:srgbClr val="C0C0C0"/>
          </a:solidFill>
          <a:ln w="9525">
            <a:solidFill>
              <a:schemeClr val="tx1"/>
            </a:solidFill>
            <a:round/>
            <a:headEnd/>
            <a:tailEnd/>
          </a:ln>
        </p:spPr>
        <p:txBody>
          <a:bodyPr wrap="none" anchor="ctr"/>
          <a:lstStyle/>
          <a:p>
            <a:pPr algn="ctr">
              <a:lnSpc>
                <a:spcPct val="85000"/>
              </a:lnSpc>
            </a:pPr>
            <a:r>
              <a:rPr lang="en-US" sz="1400">
                <a:latin typeface="Calibri" pitchFamily="34" charset="0"/>
              </a:rPr>
              <a:t>Regional </a:t>
            </a:r>
            <a:br>
              <a:rPr lang="en-US" sz="1400">
                <a:latin typeface="Calibri" pitchFamily="34" charset="0"/>
              </a:rPr>
            </a:br>
            <a:r>
              <a:rPr lang="en-US" sz="1400">
                <a:latin typeface="Calibri" pitchFamily="34" charset="0"/>
              </a:rPr>
              <a:t>Units</a:t>
            </a:r>
          </a:p>
        </p:txBody>
      </p:sp>
      <p:cxnSp>
        <p:nvCxnSpPr>
          <p:cNvPr id="28" name="AutoShape 36"/>
          <p:cNvCxnSpPr>
            <a:cxnSpLocks noChangeShapeType="1"/>
            <a:stCxn id="22" idx="2"/>
            <a:endCxn id="27" idx="0"/>
          </p:cNvCxnSpPr>
          <p:nvPr/>
        </p:nvCxnSpPr>
        <p:spPr bwMode="auto">
          <a:xfrm rot="16200000" flipH="1">
            <a:off x="2366962" y="3132138"/>
            <a:ext cx="1108075" cy="2857500"/>
          </a:xfrm>
          <a:prstGeom prst="bentConnector3">
            <a:avLst>
              <a:gd name="adj1" fmla="val 50000"/>
            </a:avLst>
          </a:prstGeom>
          <a:noFill/>
          <a:ln w="9525">
            <a:solidFill>
              <a:srgbClr val="969696"/>
            </a:solidFill>
            <a:prstDash val="dash"/>
            <a:miter lim="800000"/>
            <a:headEnd/>
            <a:tailEnd type="triangle" w="med" len="med"/>
          </a:ln>
        </p:spPr>
      </p:cxnSp>
      <p:cxnSp>
        <p:nvCxnSpPr>
          <p:cNvPr id="29" name="AutoShape 37"/>
          <p:cNvCxnSpPr>
            <a:cxnSpLocks noChangeShapeType="1"/>
            <a:stCxn id="22" idx="2"/>
            <a:endCxn id="26" idx="0"/>
          </p:cNvCxnSpPr>
          <p:nvPr/>
        </p:nvCxnSpPr>
        <p:spPr bwMode="auto">
          <a:xfrm rot="16200000" flipH="1">
            <a:off x="3052762" y="2446338"/>
            <a:ext cx="1108075" cy="4229100"/>
          </a:xfrm>
          <a:prstGeom prst="bentConnector3">
            <a:avLst>
              <a:gd name="adj1" fmla="val 50000"/>
            </a:avLst>
          </a:prstGeom>
          <a:noFill/>
          <a:ln w="9525">
            <a:solidFill>
              <a:srgbClr val="969696"/>
            </a:solidFill>
            <a:prstDash val="dash"/>
            <a:miter lim="800000"/>
            <a:headEnd/>
            <a:tailEnd type="triangle" w="med" len="med"/>
          </a:ln>
        </p:spPr>
      </p:cxnSp>
      <p:cxnSp>
        <p:nvCxnSpPr>
          <p:cNvPr id="30" name="AutoShape 38"/>
          <p:cNvCxnSpPr>
            <a:cxnSpLocks noChangeShapeType="1"/>
            <a:stCxn id="22" idx="2"/>
            <a:endCxn id="24" idx="1"/>
          </p:cNvCxnSpPr>
          <p:nvPr/>
        </p:nvCxnSpPr>
        <p:spPr bwMode="auto">
          <a:xfrm rot="16200000" flipH="1">
            <a:off x="3789363" y="1709737"/>
            <a:ext cx="552450" cy="5146675"/>
          </a:xfrm>
          <a:prstGeom prst="bentConnector2">
            <a:avLst/>
          </a:prstGeom>
          <a:noFill/>
          <a:ln w="9525">
            <a:solidFill>
              <a:srgbClr val="969696"/>
            </a:solidFill>
            <a:prstDash val="dash"/>
            <a:miter lim="800000"/>
            <a:headEnd/>
            <a:tailEnd type="triangle" w="med" len="med"/>
          </a:ln>
        </p:spPr>
      </p:cxnSp>
      <p:cxnSp>
        <p:nvCxnSpPr>
          <p:cNvPr id="31" name="AutoShape 39"/>
          <p:cNvCxnSpPr>
            <a:cxnSpLocks noChangeShapeType="1"/>
            <a:endCxn id="24" idx="1"/>
          </p:cNvCxnSpPr>
          <p:nvPr/>
        </p:nvCxnSpPr>
        <p:spPr bwMode="auto">
          <a:xfrm>
            <a:off x="2806700" y="3854450"/>
            <a:ext cx="3832225" cy="704850"/>
          </a:xfrm>
          <a:prstGeom prst="bentConnector3">
            <a:avLst>
              <a:gd name="adj1" fmla="val -704"/>
            </a:avLst>
          </a:prstGeom>
          <a:noFill/>
          <a:ln w="9525">
            <a:solidFill>
              <a:srgbClr val="969696"/>
            </a:solidFill>
            <a:prstDash val="dash"/>
            <a:miter lim="800000"/>
            <a:headEnd/>
            <a:tailEnd type="triangle" w="med" len="med"/>
          </a:ln>
        </p:spPr>
      </p:cxnSp>
      <p:cxnSp>
        <p:nvCxnSpPr>
          <p:cNvPr id="32" name="AutoShape 40"/>
          <p:cNvCxnSpPr>
            <a:cxnSpLocks noChangeShapeType="1"/>
            <a:stCxn id="21" idx="2"/>
            <a:endCxn id="27" idx="0"/>
          </p:cNvCxnSpPr>
          <p:nvPr/>
        </p:nvCxnSpPr>
        <p:spPr bwMode="auto">
          <a:xfrm rot="5400000">
            <a:off x="3786187" y="4551363"/>
            <a:ext cx="1127125" cy="0"/>
          </a:xfrm>
          <a:prstGeom prst="straightConnector1">
            <a:avLst/>
          </a:prstGeom>
          <a:noFill/>
          <a:ln w="9525">
            <a:solidFill>
              <a:srgbClr val="969696"/>
            </a:solidFill>
            <a:prstDash val="dash"/>
            <a:round/>
            <a:headEnd/>
            <a:tailEnd type="triangle" w="med" len="med"/>
          </a:ln>
        </p:spPr>
      </p:cxnSp>
      <p:cxnSp>
        <p:nvCxnSpPr>
          <p:cNvPr id="33" name="AutoShape 41"/>
          <p:cNvCxnSpPr>
            <a:cxnSpLocks noChangeShapeType="1"/>
            <a:stCxn id="23" idx="2"/>
            <a:endCxn id="26" idx="0"/>
          </p:cNvCxnSpPr>
          <p:nvPr/>
        </p:nvCxnSpPr>
        <p:spPr bwMode="auto">
          <a:xfrm rot="5400000">
            <a:off x="5092700" y="4486275"/>
            <a:ext cx="1257300" cy="0"/>
          </a:xfrm>
          <a:prstGeom prst="straightConnector1">
            <a:avLst/>
          </a:prstGeom>
          <a:noFill/>
          <a:ln w="9525">
            <a:solidFill>
              <a:srgbClr val="969696"/>
            </a:solidFill>
            <a:prstDash val="dash"/>
            <a:round/>
            <a:headEnd/>
            <a:tailEnd type="triangle" w="med" len="med"/>
          </a:ln>
        </p:spPr>
      </p:cxnSp>
      <p:sp>
        <p:nvSpPr>
          <p:cNvPr id="34" name="Text Box 42"/>
          <p:cNvSpPr txBox="1">
            <a:spLocks noChangeArrowheads="1"/>
          </p:cNvSpPr>
          <p:nvPr/>
        </p:nvSpPr>
        <p:spPr bwMode="auto">
          <a:xfrm>
            <a:off x="5030788" y="5584825"/>
            <a:ext cx="1381125" cy="765175"/>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e.g. Lending/ Preparation, Supervision, AAA,  Indirects</a:t>
            </a:r>
          </a:p>
        </p:txBody>
      </p:sp>
      <p:cxnSp>
        <p:nvCxnSpPr>
          <p:cNvPr id="35" name="AutoShape 44"/>
          <p:cNvCxnSpPr>
            <a:cxnSpLocks noChangeShapeType="1"/>
            <a:stCxn id="24" idx="2"/>
            <a:endCxn id="26" idx="3"/>
          </p:cNvCxnSpPr>
          <p:nvPr/>
        </p:nvCxnSpPr>
        <p:spPr bwMode="auto">
          <a:xfrm rot="5400000">
            <a:off x="6426200" y="4594225"/>
            <a:ext cx="555625" cy="917575"/>
          </a:xfrm>
          <a:prstGeom prst="bentConnector2">
            <a:avLst/>
          </a:prstGeom>
          <a:noFill/>
          <a:ln w="9525">
            <a:solidFill>
              <a:srgbClr val="969696"/>
            </a:solidFill>
            <a:miter lim="800000"/>
            <a:headEnd/>
            <a:tailEnd type="triangle" w="med" len="med"/>
          </a:ln>
        </p:spPr>
      </p:cxnSp>
      <p:sp>
        <p:nvSpPr>
          <p:cNvPr id="36" name="Text Box 46"/>
          <p:cNvSpPr txBox="1">
            <a:spLocks noChangeArrowheads="1"/>
          </p:cNvSpPr>
          <p:nvPr/>
        </p:nvSpPr>
        <p:spPr bwMode="auto">
          <a:xfrm>
            <a:off x="7240588" y="4860925"/>
            <a:ext cx="1381125" cy="596900"/>
          </a:xfrm>
          <a:prstGeom prst="rect">
            <a:avLst/>
          </a:prstGeom>
          <a:noFill/>
          <a:ln w="9525">
            <a:noFill/>
            <a:miter lim="800000"/>
            <a:headEnd/>
            <a:tailEnd/>
          </a:ln>
        </p:spPr>
        <p:txBody>
          <a:bodyPr>
            <a:spAutoFit/>
          </a:bodyPr>
          <a:lstStyle/>
          <a:p>
            <a:pPr algn="ctr"/>
            <a:r>
              <a:rPr lang="en-US" sz="1100" b="1">
                <a:solidFill>
                  <a:srgbClr val="969696"/>
                </a:solidFill>
                <a:latin typeface="Calibri" pitchFamily="34" charset="0"/>
              </a:rPr>
              <a:t>≈ 12% Own Managed,</a:t>
            </a:r>
          </a:p>
          <a:p>
            <a:pPr algn="ctr"/>
            <a:r>
              <a:rPr lang="en-US" sz="1100" b="1">
                <a:solidFill>
                  <a:srgbClr val="969696"/>
                </a:solidFill>
                <a:latin typeface="Calibri" pitchFamily="34" charset="0"/>
              </a:rPr>
              <a:t>5% Contingency</a:t>
            </a:r>
          </a:p>
        </p:txBody>
      </p:sp>
      <p:sp>
        <p:nvSpPr>
          <p:cNvPr id="37" name="Text Box 47"/>
          <p:cNvSpPr txBox="1">
            <a:spLocks noChangeArrowheads="1"/>
          </p:cNvSpPr>
          <p:nvPr/>
        </p:nvSpPr>
        <p:spPr bwMode="auto">
          <a:xfrm>
            <a:off x="6097588" y="4937125"/>
            <a:ext cx="1381125" cy="304800"/>
          </a:xfrm>
          <a:prstGeom prst="rect">
            <a:avLst/>
          </a:prstGeom>
          <a:noFill/>
          <a:ln w="9525">
            <a:noFill/>
            <a:miter lim="800000"/>
            <a:headEnd/>
            <a:tailEnd/>
          </a:ln>
        </p:spPr>
        <p:txBody>
          <a:bodyPr>
            <a:spAutoFit/>
          </a:bodyPr>
          <a:lstStyle/>
          <a:p>
            <a:pPr algn="ctr"/>
            <a:r>
              <a:rPr lang="en-US" sz="1400" b="1">
                <a:solidFill>
                  <a:srgbClr val="336699"/>
                </a:solidFill>
                <a:latin typeface="Calibri" pitchFamily="34" charset="0"/>
              </a:rPr>
              <a:t>WPAs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323850" y="146050"/>
            <a:ext cx="847725" cy="552450"/>
            <a:chOff x="105" y="92"/>
            <a:chExt cx="534" cy="348"/>
          </a:xfrm>
        </p:grpSpPr>
        <p:pic>
          <p:nvPicPr>
            <p:cNvPr id="3379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379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13</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Before Making a Procurement Approval!</a:t>
            </a:r>
          </a:p>
        </p:txBody>
      </p:sp>
      <p:pic>
        <p:nvPicPr>
          <p:cNvPr id="33801" name="Picture 9"/>
          <p:cNvPicPr>
            <a:picLocks noChangeAspect="1"/>
          </p:cNvPicPr>
          <p:nvPr/>
        </p:nvPicPr>
        <p:blipFill>
          <a:blip r:embed="rId4" cstate="print"/>
          <a:srcRect/>
          <a:stretch>
            <a:fillRect/>
          </a:stretch>
        </p:blipFill>
        <p:spPr bwMode="auto">
          <a:xfrm>
            <a:off x="593725" y="2185988"/>
            <a:ext cx="7994650" cy="3582987"/>
          </a:xfrm>
          <a:prstGeom prst="rect">
            <a:avLst/>
          </a:prstGeom>
          <a:noFill/>
          <a:ln w="25400">
            <a:noFill/>
            <a:miter lim="800000"/>
            <a:headEnd/>
            <a:tailEnd/>
          </a:ln>
          <a:effectLst/>
        </p:spPr>
      </p:pic>
      <p:sp>
        <p:nvSpPr>
          <p:cNvPr id="33803" name="Rectangle 15"/>
          <p:cNvSpPr>
            <a:spLocks noChangeArrowheads="1"/>
          </p:cNvSpPr>
          <p:nvPr/>
        </p:nvSpPr>
        <p:spPr bwMode="auto">
          <a:xfrm>
            <a:off x="2222501" y="6362700"/>
            <a:ext cx="4764088" cy="476028"/>
          </a:xfrm>
          <a:prstGeom prst="rect">
            <a:avLst/>
          </a:prstGeom>
          <a:noFill/>
          <a:ln w="9525">
            <a:noFill/>
            <a:miter lim="800000"/>
            <a:headEnd/>
            <a:tailEnd/>
          </a:ln>
        </p:spPr>
        <p:txBody>
          <a:bodyPr wrap="square">
            <a:spAutoFit/>
          </a:bodyPr>
          <a:lstStyle/>
          <a:p>
            <a:pPr algn="just">
              <a:lnSpc>
                <a:spcPct val="80000"/>
              </a:lnSpc>
              <a:spcBef>
                <a:spcPts val="100"/>
              </a:spcBef>
              <a:spcAft>
                <a:spcPts val="100"/>
              </a:spcAft>
              <a:buClr>
                <a:srgbClr val="4D4D4D"/>
              </a:buClr>
              <a:buSzPct val="55000"/>
              <a:buFont typeface="Gill Sans"/>
              <a:buNone/>
            </a:pPr>
            <a:r>
              <a:rPr lang="en-US" sz="900" u="sng" dirty="0" smtClean="0">
                <a:solidFill>
                  <a:schemeClr val="bg1"/>
                </a:solidFill>
              </a:rPr>
              <a:t>Policies</a:t>
            </a:r>
          </a:p>
          <a:p>
            <a:pPr algn="just">
              <a:lnSpc>
                <a:spcPct val="80000"/>
              </a:lnSpc>
              <a:spcBef>
                <a:spcPts val="100"/>
              </a:spcBef>
              <a:spcAft>
                <a:spcPts val="100"/>
              </a:spcAft>
              <a:buClr>
                <a:srgbClr val="4D4D4D"/>
              </a:buClr>
              <a:buSzPct val="55000"/>
              <a:buFont typeface="Gill Sans"/>
              <a:buNone/>
            </a:pPr>
            <a:r>
              <a:rPr lang="en-US" sz="900" dirty="0" smtClean="0">
                <a:solidFill>
                  <a:schemeClr val="bg1"/>
                </a:solidFill>
              </a:rPr>
              <a:t>AMS 15.01: Selection and Use of Consultants By the World Bank For Operational Purposes </a:t>
            </a:r>
          </a:p>
          <a:p>
            <a:pPr algn="just">
              <a:lnSpc>
                <a:spcPct val="80000"/>
              </a:lnSpc>
              <a:spcBef>
                <a:spcPts val="100"/>
              </a:spcBef>
              <a:spcAft>
                <a:spcPts val="100"/>
              </a:spcAft>
              <a:buClr>
                <a:srgbClr val="4D4D4D"/>
              </a:buClr>
              <a:buSzPct val="55000"/>
              <a:buFont typeface="Gill Sans"/>
              <a:buNone/>
            </a:pPr>
            <a:r>
              <a:rPr lang="en-US" sz="900" dirty="0" smtClean="0">
                <a:solidFill>
                  <a:schemeClr val="bg1"/>
                </a:solidFill>
              </a:rPr>
              <a:t>AMS 15.10: Corporate Procurement </a:t>
            </a:r>
            <a:endParaRPr lang="en-US" sz="900" dirty="0">
              <a:solidFill>
                <a:schemeClr val="bg1"/>
              </a:solidFill>
              <a:latin typeface="Gill Sans"/>
              <a:sym typeface="Gill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379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379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13</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Before Making a Procurement Approval!</a:t>
            </a:r>
          </a:p>
        </p:txBody>
      </p:sp>
      <p:sp>
        <p:nvSpPr>
          <p:cNvPr id="33803" name="Rectangle 15"/>
          <p:cNvSpPr>
            <a:spLocks noChangeArrowheads="1"/>
          </p:cNvSpPr>
          <p:nvPr/>
        </p:nvSpPr>
        <p:spPr bwMode="auto">
          <a:xfrm>
            <a:off x="2184400" y="6375400"/>
            <a:ext cx="4648200" cy="476028"/>
          </a:xfrm>
          <a:prstGeom prst="rect">
            <a:avLst/>
          </a:prstGeom>
          <a:noFill/>
          <a:ln w="9525">
            <a:noFill/>
            <a:miter lim="800000"/>
            <a:headEnd/>
            <a:tailEnd/>
          </a:ln>
        </p:spPr>
        <p:txBody>
          <a:bodyPr wrap="square">
            <a:spAutoFit/>
          </a:bodyPr>
          <a:lstStyle/>
          <a:p>
            <a:pPr algn="just">
              <a:lnSpc>
                <a:spcPct val="80000"/>
              </a:lnSpc>
              <a:spcBef>
                <a:spcPts val="100"/>
              </a:spcBef>
              <a:spcAft>
                <a:spcPts val="100"/>
              </a:spcAft>
              <a:buClr>
                <a:srgbClr val="4D4D4D"/>
              </a:buClr>
              <a:buSzPct val="55000"/>
              <a:buFont typeface="Gill Sans"/>
              <a:buNone/>
            </a:pPr>
            <a:r>
              <a:rPr lang="en-US" sz="900" u="sng" dirty="0" smtClean="0">
                <a:solidFill>
                  <a:schemeClr val="bg1"/>
                </a:solidFill>
              </a:rPr>
              <a:t>Policies</a:t>
            </a:r>
          </a:p>
          <a:p>
            <a:pPr algn="just">
              <a:lnSpc>
                <a:spcPct val="80000"/>
              </a:lnSpc>
              <a:spcBef>
                <a:spcPts val="100"/>
              </a:spcBef>
              <a:spcAft>
                <a:spcPts val="100"/>
              </a:spcAft>
              <a:buClr>
                <a:srgbClr val="4D4D4D"/>
              </a:buClr>
              <a:buSzPct val="55000"/>
              <a:buFont typeface="Gill Sans"/>
              <a:buNone/>
            </a:pPr>
            <a:r>
              <a:rPr lang="en-US" sz="900" dirty="0" smtClean="0">
                <a:solidFill>
                  <a:schemeClr val="bg1"/>
                </a:solidFill>
              </a:rPr>
              <a:t>AMS 15.01: Selection and Use of Consultants By the World Bank For Operational Purposes </a:t>
            </a:r>
          </a:p>
          <a:p>
            <a:pPr algn="just">
              <a:lnSpc>
                <a:spcPct val="80000"/>
              </a:lnSpc>
              <a:spcBef>
                <a:spcPts val="100"/>
              </a:spcBef>
              <a:spcAft>
                <a:spcPts val="100"/>
              </a:spcAft>
              <a:buClr>
                <a:srgbClr val="4D4D4D"/>
              </a:buClr>
              <a:buSzPct val="55000"/>
              <a:buFont typeface="Gill Sans"/>
              <a:buNone/>
            </a:pPr>
            <a:r>
              <a:rPr lang="en-US" sz="900" dirty="0" smtClean="0">
                <a:solidFill>
                  <a:schemeClr val="bg1"/>
                </a:solidFill>
              </a:rPr>
              <a:t>AMS 15.10: Corporate Procurement </a:t>
            </a:r>
            <a:endParaRPr lang="en-US" sz="900" dirty="0">
              <a:solidFill>
                <a:schemeClr val="bg1"/>
              </a:solidFill>
              <a:latin typeface="Gill Sans"/>
              <a:sym typeface="Gill Sans"/>
            </a:endParaRPr>
          </a:p>
        </p:txBody>
      </p:sp>
      <p:sp>
        <p:nvSpPr>
          <p:cNvPr id="9" name="TextBox 8"/>
          <p:cNvSpPr txBox="1"/>
          <p:nvPr/>
        </p:nvSpPr>
        <p:spPr>
          <a:xfrm>
            <a:off x="471488" y="2583712"/>
            <a:ext cx="7943849" cy="2862322"/>
          </a:xfrm>
          <a:prstGeom prst="rect">
            <a:avLst/>
          </a:prstGeom>
          <a:noFill/>
        </p:spPr>
        <p:txBody>
          <a:bodyPr wrap="square" rtlCol="0">
            <a:spAutoFit/>
          </a:bodyPr>
          <a:lstStyle/>
          <a:p>
            <a:pPr algn="just"/>
            <a:r>
              <a:rPr lang="en-US" sz="2000" u="sng" dirty="0" smtClean="0">
                <a:latin typeface="Calibri" pitchFamily="34" charset="0"/>
              </a:rPr>
              <a:t>Scenario 1</a:t>
            </a:r>
            <a:r>
              <a:rPr lang="en-US" sz="2000" dirty="0" smtClean="0">
                <a:latin typeface="Calibri" pitchFamily="34" charset="0"/>
              </a:rPr>
              <a:t>:  You are leasing  the country office building  and you are in the process of hiring a local legal firm to help address a potential dispute on contentious matters raised by the landlord.  The necessary documentation has been prepared and you are ready to approve the purchase order since the contract amount falls below the threshold set by GSDPR for country office procurement.</a:t>
            </a:r>
          </a:p>
          <a:p>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Should the contract be approved by another party?</a:t>
            </a:r>
          </a:p>
          <a:p>
            <a:pPr marL="628650" lvl="1" indent="-171450"/>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13</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476028"/>
          </a:xfrm>
          <a:prstGeom prst="rect">
            <a:avLst/>
          </a:prstGeom>
          <a:noFill/>
          <a:ln w="25400">
            <a:noFill/>
            <a:miter lim="800000"/>
            <a:headEnd/>
            <a:tailEnd/>
          </a:ln>
        </p:spPr>
        <p:txBody>
          <a:bodyPr>
            <a:spAutoFit/>
          </a:bodyPr>
          <a:lstStyle/>
          <a:p>
            <a:pPr algn="just">
              <a:lnSpc>
                <a:spcPct val="80000"/>
              </a:lnSpc>
              <a:spcBef>
                <a:spcPts val="100"/>
              </a:spcBef>
              <a:spcAft>
                <a:spcPts val="100"/>
              </a:spcAft>
              <a:buClr>
                <a:srgbClr val="4D4D4D"/>
              </a:buClr>
              <a:buSzPct val="55000"/>
              <a:buFont typeface="Gill Sans"/>
              <a:buNone/>
            </a:pPr>
            <a:r>
              <a:rPr lang="en-US" sz="900" u="sng" dirty="0" smtClean="0">
                <a:solidFill>
                  <a:schemeClr val="bg1"/>
                </a:solidFill>
              </a:rPr>
              <a:t>Policies</a:t>
            </a:r>
          </a:p>
          <a:p>
            <a:pPr algn="just">
              <a:lnSpc>
                <a:spcPct val="80000"/>
              </a:lnSpc>
              <a:spcBef>
                <a:spcPts val="100"/>
              </a:spcBef>
              <a:spcAft>
                <a:spcPts val="100"/>
              </a:spcAft>
              <a:buClr>
                <a:srgbClr val="4D4D4D"/>
              </a:buClr>
              <a:buSzPct val="55000"/>
              <a:buFont typeface="Gill Sans"/>
              <a:buNone/>
            </a:pPr>
            <a:r>
              <a:rPr lang="en-US" sz="900" dirty="0" smtClean="0">
                <a:solidFill>
                  <a:schemeClr val="bg1"/>
                </a:solidFill>
              </a:rPr>
              <a:t>AMS 15.01: Selection and Use of Consultants By the World Bank For Operational Purposes </a:t>
            </a:r>
          </a:p>
          <a:p>
            <a:pPr algn="just">
              <a:lnSpc>
                <a:spcPct val="80000"/>
              </a:lnSpc>
              <a:spcBef>
                <a:spcPts val="100"/>
              </a:spcBef>
              <a:spcAft>
                <a:spcPts val="100"/>
              </a:spcAft>
              <a:buClr>
                <a:srgbClr val="4D4D4D"/>
              </a:buClr>
              <a:buSzPct val="55000"/>
              <a:buFont typeface="Gill Sans"/>
              <a:buNone/>
            </a:pPr>
            <a:r>
              <a:rPr lang="en-US" sz="900" dirty="0" smtClean="0">
                <a:solidFill>
                  <a:schemeClr val="bg1"/>
                </a:solidFill>
              </a:rPr>
              <a:t>AMS 15.10: Corporate Procurement </a:t>
            </a:r>
            <a:endParaRPr lang="en-US" sz="900" dirty="0">
              <a:solidFill>
                <a:schemeClr val="bg1"/>
              </a:solidFill>
              <a:latin typeface="Gill Sans"/>
              <a:sym typeface="Gill Sans"/>
            </a:endParaRP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393700" y="2095501"/>
            <a:ext cx="8414377" cy="1877437"/>
          </a:xfrm>
          <a:prstGeom prst="rect">
            <a:avLst/>
          </a:prstGeom>
          <a:noFill/>
        </p:spPr>
        <p:txBody>
          <a:bodyPr wrap="square" rtlCol="0">
            <a:spAutoFit/>
          </a:bodyPr>
          <a:lstStyle/>
          <a:p>
            <a:r>
              <a:rPr lang="en-US" sz="2000" u="sng" dirty="0" smtClean="0">
                <a:latin typeface="Calibri" pitchFamily="34" charset="0"/>
              </a:rPr>
              <a:t>Scenario 1</a:t>
            </a:r>
            <a:r>
              <a:rPr lang="en-US" sz="2000" dirty="0" smtClean="0">
                <a:latin typeface="Calibri" pitchFamily="34" charset="0"/>
              </a:rPr>
              <a:t>:   Legal services must be reviewed and approved by LEGVP*.</a:t>
            </a:r>
          </a:p>
          <a:p>
            <a:endParaRPr lang="en-US" sz="2000" dirty="0" smtClean="0">
              <a:latin typeface="Calibri" pitchFamily="34" charset="0"/>
            </a:endParaRPr>
          </a:p>
          <a:p>
            <a:endParaRPr lang="en-US" sz="2000" dirty="0" smtClean="0">
              <a:latin typeface="Calibri" pitchFamily="34" charset="0"/>
            </a:endParaRPr>
          </a:p>
          <a:p>
            <a:pPr lvl="1" algn="just"/>
            <a:r>
              <a:rPr lang="en-US" sz="1400" dirty="0" smtClean="0"/>
              <a:t>* Corporate Procurement Manual (</a:t>
            </a:r>
            <a:r>
              <a:rPr lang="en-US" sz="1400" dirty="0" err="1" smtClean="0"/>
              <a:t>para</a:t>
            </a:r>
            <a:r>
              <a:rPr lang="en-US" sz="1400" dirty="0" smtClean="0"/>
              <a:t>. 1.4.1):  The legal departments of the Bank, IFC, and MIGA have authority to procure the services of outside legal counsel, following procedures approved by GSDPR. Further, the legal departments have authority to enter into contracts with outside legal counsel for the provision of legal services, and in such cases, have the responsibility to maintain the official contract files.</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379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379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13</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Before Making a Procurement Approval!</a:t>
            </a:r>
          </a:p>
        </p:txBody>
      </p:sp>
      <p:sp>
        <p:nvSpPr>
          <p:cNvPr id="33803" name="Rectangle 15"/>
          <p:cNvSpPr>
            <a:spLocks noChangeArrowheads="1"/>
          </p:cNvSpPr>
          <p:nvPr/>
        </p:nvSpPr>
        <p:spPr bwMode="auto">
          <a:xfrm>
            <a:off x="2095500" y="6337300"/>
            <a:ext cx="4737100" cy="535531"/>
          </a:xfrm>
          <a:prstGeom prst="rect">
            <a:avLst/>
          </a:prstGeom>
          <a:noFill/>
          <a:ln w="9525">
            <a:noFill/>
            <a:miter lim="800000"/>
            <a:headEnd/>
            <a:tailEnd/>
          </a:ln>
        </p:spPr>
        <p:txBody>
          <a:bodyPr wrap="square">
            <a:spAutoFit/>
          </a:bodyPr>
          <a:lstStyle/>
          <a:p>
            <a:pPr algn="just">
              <a:lnSpc>
                <a:spcPct val="80000"/>
              </a:lnSpc>
              <a:spcBef>
                <a:spcPts val="48"/>
              </a:spcBef>
              <a:spcAft>
                <a:spcPts val="48"/>
              </a:spcAft>
              <a:buClr>
                <a:srgbClr val="4D4D4D"/>
              </a:buClr>
              <a:buSzPct val="55000"/>
              <a:buFont typeface="Gill Sans"/>
              <a:buNone/>
            </a:pPr>
            <a:r>
              <a:rPr lang="en-US" sz="900" u="sng" dirty="0" smtClean="0">
                <a:solidFill>
                  <a:schemeClr val="bg1"/>
                </a:solidFill>
              </a:rPr>
              <a:t>Policies</a:t>
            </a:r>
          </a:p>
          <a:p>
            <a:pPr algn="just">
              <a:lnSpc>
                <a:spcPct val="80000"/>
              </a:lnSpc>
              <a:spcBef>
                <a:spcPts val="48"/>
              </a:spcBef>
              <a:spcAft>
                <a:spcPts val="48"/>
              </a:spcAft>
              <a:buClr>
                <a:srgbClr val="4D4D4D"/>
              </a:buClr>
              <a:buSzPct val="55000"/>
              <a:buFont typeface="Gill Sans"/>
              <a:buNone/>
            </a:pPr>
            <a:r>
              <a:rPr lang="en-US" sz="900" dirty="0" smtClean="0">
                <a:solidFill>
                  <a:schemeClr val="bg1"/>
                </a:solidFill>
              </a:rPr>
              <a:t>AMS 15.01: Selection and Use of Consultants By the World Bank For Operational Purposes </a:t>
            </a:r>
          </a:p>
          <a:p>
            <a:pPr algn="just">
              <a:lnSpc>
                <a:spcPct val="80000"/>
              </a:lnSpc>
              <a:spcBef>
                <a:spcPts val="48"/>
              </a:spcBef>
              <a:spcAft>
                <a:spcPts val="48"/>
              </a:spcAft>
              <a:buClr>
                <a:srgbClr val="4D4D4D"/>
              </a:buClr>
              <a:buSzPct val="55000"/>
              <a:buFont typeface="Gill Sans"/>
              <a:buNone/>
            </a:pPr>
            <a:r>
              <a:rPr lang="en-US" sz="900" dirty="0" smtClean="0">
                <a:solidFill>
                  <a:schemeClr val="bg1"/>
                </a:solidFill>
              </a:rPr>
              <a:t>AMS 15.10: Corporate Procurement </a:t>
            </a:r>
          </a:p>
          <a:p>
            <a:pPr algn="just">
              <a:lnSpc>
                <a:spcPct val="80000"/>
              </a:lnSpc>
              <a:spcBef>
                <a:spcPts val="48"/>
              </a:spcBef>
              <a:spcAft>
                <a:spcPts val="48"/>
              </a:spcAft>
              <a:buClr>
                <a:srgbClr val="4D4D4D"/>
              </a:buClr>
              <a:buSzPct val="55000"/>
              <a:buFont typeface="Gill Sans"/>
              <a:buNone/>
            </a:pPr>
            <a:r>
              <a:rPr lang="en-US" sz="900" dirty="0" smtClean="0">
                <a:solidFill>
                  <a:schemeClr val="bg1"/>
                </a:solidFill>
                <a:sym typeface="Gill Sans"/>
              </a:rPr>
              <a:t>AMS 12.30: </a:t>
            </a:r>
            <a:r>
              <a:rPr lang="en-US" sz="900" dirty="0" smtClean="0">
                <a:solidFill>
                  <a:schemeClr val="accent3"/>
                </a:solidFill>
              </a:rPr>
              <a:t>Acquisition and Management of Computer Systems</a:t>
            </a:r>
            <a:endParaRPr lang="en-US" sz="900" dirty="0">
              <a:solidFill>
                <a:schemeClr val="bg1"/>
              </a:solidFill>
              <a:latin typeface="Gill Sans"/>
              <a:sym typeface="Gill Sans"/>
            </a:endParaRPr>
          </a:p>
        </p:txBody>
      </p:sp>
      <p:sp>
        <p:nvSpPr>
          <p:cNvPr id="9" name="TextBox 8"/>
          <p:cNvSpPr txBox="1"/>
          <p:nvPr/>
        </p:nvSpPr>
        <p:spPr>
          <a:xfrm>
            <a:off x="471488" y="2583711"/>
            <a:ext cx="7943849" cy="1938992"/>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latin typeface="Calibri" pitchFamily="34" charset="0"/>
              </a:rPr>
              <a:t>:  Dissatisfied with your Lenovo screen monitor, you request your staff to order a replacement.  IMT provides no alternatives.  You request your staff to process a payment (without reference to a Purchase Order) to purchase an Apple monitor ($1,800).</a:t>
            </a:r>
          </a:p>
          <a:p>
            <a:pPr marL="171450" indent="-171450"/>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Should you request clearance from your VP Front Office/CAO?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13</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337300"/>
            <a:ext cx="4673600" cy="535531"/>
          </a:xfrm>
          <a:prstGeom prst="rect">
            <a:avLst/>
          </a:prstGeom>
          <a:noFill/>
          <a:ln w="25400">
            <a:noFill/>
            <a:miter lim="800000"/>
            <a:headEnd/>
            <a:tailEnd/>
          </a:ln>
        </p:spPr>
        <p:txBody>
          <a:bodyPr wrap="square">
            <a:spAutoFit/>
          </a:bodyPr>
          <a:lstStyle/>
          <a:p>
            <a:pPr algn="just">
              <a:lnSpc>
                <a:spcPct val="80000"/>
              </a:lnSpc>
              <a:spcBef>
                <a:spcPts val="48"/>
              </a:spcBef>
              <a:spcAft>
                <a:spcPts val="48"/>
              </a:spcAft>
              <a:buClr>
                <a:srgbClr val="4D4D4D"/>
              </a:buClr>
              <a:buSzPct val="55000"/>
              <a:buFont typeface="Gill Sans"/>
              <a:buNone/>
            </a:pPr>
            <a:r>
              <a:rPr lang="en-US" sz="900" u="sng" dirty="0" smtClean="0">
                <a:solidFill>
                  <a:schemeClr val="bg1"/>
                </a:solidFill>
              </a:rPr>
              <a:t>Policies</a:t>
            </a:r>
          </a:p>
          <a:p>
            <a:pPr algn="just">
              <a:lnSpc>
                <a:spcPct val="80000"/>
              </a:lnSpc>
              <a:spcBef>
                <a:spcPts val="48"/>
              </a:spcBef>
              <a:spcAft>
                <a:spcPts val="48"/>
              </a:spcAft>
              <a:buClr>
                <a:srgbClr val="4D4D4D"/>
              </a:buClr>
              <a:buSzPct val="55000"/>
              <a:buFont typeface="Gill Sans"/>
              <a:buNone/>
            </a:pPr>
            <a:r>
              <a:rPr lang="en-US" sz="900" dirty="0" smtClean="0">
                <a:solidFill>
                  <a:schemeClr val="bg1"/>
                </a:solidFill>
              </a:rPr>
              <a:t>AMS 15.01: Selection and Use of Consultants By the World Bank For Operational Purposes </a:t>
            </a:r>
          </a:p>
          <a:p>
            <a:pPr algn="just">
              <a:lnSpc>
                <a:spcPct val="80000"/>
              </a:lnSpc>
              <a:spcBef>
                <a:spcPts val="48"/>
              </a:spcBef>
              <a:spcAft>
                <a:spcPts val="48"/>
              </a:spcAft>
              <a:buClr>
                <a:srgbClr val="4D4D4D"/>
              </a:buClr>
              <a:buSzPct val="55000"/>
              <a:buFont typeface="Gill Sans"/>
              <a:buNone/>
            </a:pPr>
            <a:r>
              <a:rPr lang="en-US" sz="900" dirty="0" smtClean="0">
                <a:solidFill>
                  <a:schemeClr val="bg1"/>
                </a:solidFill>
              </a:rPr>
              <a:t>AMS 15.10: Corporate Procurement </a:t>
            </a:r>
          </a:p>
          <a:p>
            <a:pPr algn="just">
              <a:lnSpc>
                <a:spcPct val="80000"/>
              </a:lnSpc>
              <a:spcBef>
                <a:spcPts val="48"/>
              </a:spcBef>
              <a:spcAft>
                <a:spcPts val="48"/>
              </a:spcAft>
              <a:buClr>
                <a:srgbClr val="4D4D4D"/>
              </a:buClr>
              <a:buSzPct val="55000"/>
              <a:buFont typeface="Gill Sans"/>
              <a:buNone/>
            </a:pPr>
            <a:r>
              <a:rPr lang="en-US" sz="900" dirty="0" smtClean="0">
                <a:solidFill>
                  <a:schemeClr val="bg1"/>
                </a:solidFill>
                <a:sym typeface="Gill Sans"/>
              </a:rPr>
              <a:t>AMS 12.30: </a:t>
            </a:r>
            <a:r>
              <a:rPr lang="en-US" sz="900" dirty="0" smtClean="0">
                <a:solidFill>
                  <a:schemeClr val="accent3"/>
                </a:solidFill>
              </a:rPr>
              <a:t>Acquisition and Management of Computer Systems</a:t>
            </a:r>
            <a:r>
              <a:rPr lang="en-US" sz="900" dirty="0" smtClean="0">
                <a:solidFill>
                  <a:schemeClr val="bg1"/>
                </a:solidFill>
                <a:latin typeface="Gill Sans"/>
                <a:sym typeface="Gill Sans"/>
              </a:rPr>
              <a:t>   </a:t>
            </a:r>
            <a:endParaRPr lang="en-US" sz="900" dirty="0">
              <a:solidFill>
                <a:schemeClr val="bg1"/>
              </a:solidFill>
              <a:latin typeface="Gill Sans"/>
              <a:sym typeface="Gill Sans"/>
            </a:endParaRP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421315" y="2324099"/>
            <a:ext cx="8386762" cy="1938992"/>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latin typeface="Calibri" pitchFamily="34" charset="0"/>
              </a:rPr>
              <a:t>:  All IT equipment must be purchased through the Bank.  Exceptions must be cleared by IMT*.  (The Non Standard PC Waiver Form must be submitted for that purpose.)</a:t>
            </a:r>
          </a:p>
          <a:p>
            <a:endParaRPr lang="en-US" sz="1800" dirty="0" smtClean="0">
              <a:latin typeface="Calibri" pitchFamily="34" charset="0"/>
            </a:endParaRPr>
          </a:p>
          <a:p>
            <a:pPr lvl="1" algn="just">
              <a:buFont typeface="Arial" charset="0"/>
              <a:buChar char="•"/>
            </a:pPr>
            <a:r>
              <a:rPr lang="en-US" sz="1400" dirty="0" smtClean="0">
                <a:latin typeface="Calibri" pitchFamily="34" charset="0"/>
              </a:rPr>
              <a:t>AMS 12.30 (</a:t>
            </a:r>
            <a:r>
              <a:rPr lang="en-US" sz="1400" dirty="0" err="1" smtClean="0">
                <a:latin typeface="Calibri" pitchFamily="34" charset="0"/>
              </a:rPr>
              <a:t>para</a:t>
            </a:r>
            <a:r>
              <a:rPr lang="en-US" sz="1400" dirty="0" smtClean="0">
                <a:latin typeface="Calibri" pitchFamily="34" charset="0"/>
              </a:rPr>
              <a:t>. 6): Purchase of PCs outside these [ISG] programs, directly by the Business Unit, is not allowed unless an exception waiver has been granted for the Bank by the Information Solutions Group (ISG).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323850" y="146050"/>
            <a:ext cx="847725" cy="552450"/>
            <a:chOff x="105" y="92"/>
            <a:chExt cx="534" cy="348"/>
          </a:xfrm>
        </p:grpSpPr>
        <p:pic>
          <p:nvPicPr>
            <p:cNvPr id="3481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4820"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14</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398463" y="1143000"/>
            <a:ext cx="86153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Prior to Approving An STC/STT/ETC/ETT Appointment</a:t>
            </a:r>
          </a:p>
        </p:txBody>
      </p:sp>
      <p:sp>
        <p:nvSpPr>
          <p:cNvPr id="34823" name="Rectangle 15"/>
          <p:cNvSpPr>
            <a:spLocks noChangeArrowheads="1"/>
          </p:cNvSpPr>
          <p:nvPr/>
        </p:nvSpPr>
        <p:spPr bwMode="auto">
          <a:xfrm>
            <a:off x="1970088" y="6343650"/>
            <a:ext cx="4495800" cy="511175"/>
          </a:xfrm>
          <a:prstGeom prst="rect">
            <a:avLst/>
          </a:prstGeom>
          <a:noFill/>
          <a:ln w="9525">
            <a:noFill/>
            <a:miter lim="800000"/>
            <a:headEnd/>
            <a:tailEnd/>
          </a:ln>
        </p:spPr>
        <p:txBody>
          <a:bodyPr>
            <a:spAutoFit/>
          </a:bodyPr>
          <a:lstStyle/>
          <a:p>
            <a:pPr>
              <a:lnSpc>
                <a:spcPct val="78000"/>
              </a:lnSpc>
              <a:spcBef>
                <a:spcPct val="5000"/>
              </a:spcBef>
              <a:spcAft>
                <a:spcPct val="5000"/>
              </a:spcAft>
            </a:pPr>
            <a:r>
              <a:rPr lang="en-US" sz="800" u="sng" dirty="0">
                <a:solidFill>
                  <a:schemeClr val="bg1"/>
                </a:solidFill>
                <a:latin typeface="Gill Sans"/>
                <a:sym typeface="Gill Sans"/>
              </a:rPr>
              <a:t>Policies</a:t>
            </a:r>
          </a:p>
          <a:p>
            <a:pPr>
              <a:lnSpc>
                <a:spcPct val="78000"/>
              </a:lnSpc>
              <a:spcBef>
                <a:spcPct val="5000"/>
              </a:spcBef>
              <a:spcAft>
                <a:spcPct val="5000"/>
              </a:spcAft>
            </a:pPr>
            <a:r>
              <a:rPr lang="en-US" sz="800" dirty="0">
                <a:solidFill>
                  <a:schemeClr val="bg1"/>
                </a:solidFill>
                <a:latin typeface="Gill Sans"/>
                <a:sym typeface="Gill Sans"/>
              </a:rPr>
              <a:t>HR &gt; Compensation Policies for STC/STT in HQ </a:t>
            </a:r>
          </a:p>
          <a:p>
            <a:pPr>
              <a:lnSpc>
                <a:spcPct val="78000"/>
              </a:lnSpc>
              <a:spcBef>
                <a:spcPct val="5000"/>
              </a:spcBef>
              <a:spcAft>
                <a:spcPct val="5000"/>
              </a:spcAft>
            </a:pPr>
            <a:r>
              <a:rPr lang="en-US" sz="800" dirty="0">
                <a:solidFill>
                  <a:schemeClr val="bg1"/>
                </a:solidFill>
                <a:latin typeface="Gill Sans"/>
                <a:sym typeface="Gill Sans"/>
              </a:rPr>
              <a:t>HR &gt; Appointment - Extended Term Consultant (ETC) </a:t>
            </a:r>
          </a:p>
          <a:p>
            <a:pPr>
              <a:lnSpc>
                <a:spcPct val="78000"/>
              </a:lnSpc>
              <a:spcBef>
                <a:spcPct val="5000"/>
              </a:spcBef>
              <a:spcAft>
                <a:spcPct val="5000"/>
              </a:spcAft>
            </a:pPr>
            <a:r>
              <a:rPr lang="en-US" sz="800" dirty="0">
                <a:solidFill>
                  <a:schemeClr val="bg1"/>
                </a:solidFill>
                <a:latin typeface="Gill Sans"/>
                <a:sym typeface="Gill Sans"/>
              </a:rPr>
              <a:t>HR &gt; Appointment - Extended Term Temporary (ETT)</a:t>
            </a:r>
            <a:r>
              <a:rPr lang="en-US" sz="800" dirty="0">
                <a:latin typeface="Gill Sans"/>
                <a:sym typeface="Gill Sans"/>
              </a:rPr>
              <a:t> </a:t>
            </a:r>
          </a:p>
        </p:txBody>
      </p:sp>
      <p:pic>
        <p:nvPicPr>
          <p:cNvPr id="34825" name="Picture 9"/>
          <p:cNvPicPr>
            <a:picLocks noChangeAspect="1"/>
          </p:cNvPicPr>
          <p:nvPr/>
        </p:nvPicPr>
        <p:blipFill>
          <a:blip r:embed="rId4" cstate="print"/>
          <a:srcRect/>
          <a:stretch>
            <a:fillRect/>
          </a:stretch>
        </p:blipFill>
        <p:spPr bwMode="auto">
          <a:xfrm>
            <a:off x="406400" y="2365375"/>
            <a:ext cx="8737600" cy="2916238"/>
          </a:xfrm>
          <a:prstGeom prst="rect">
            <a:avLst/>
          </a:prstGeom>
          <a:noFill/>
          <a:ln w="25400">
            <a:noFill/>
            <a:miter lim="800000"/>
            <a:headEnd/>
            <a:tailEnd/>
          </a:ln>
          <a:effectLst/>
        </p:spPr>
      </p:pic>
      <p:sp>
        <p:nvSpPr>
          <p:cNvPr id="34826" name="Rectangle 15"/>
          <p:cNvSpPr>
            <a:spLocks noChangeArrowheads="1"/>
          </p:cNvSpPr>
          <p:nvPr/>
        </p:nvSpPr>
        <p:spPr bwMode="auto">
          <a:xfrm>
            <a:off x="4584700" y="6369050"/>
            <a:ext cx="3395663" cy="485775"/>
          </a:xfrm>
          <a:prstGeom prst="rect">
            <a:avLst/>
          </a:prstGeom>
          <a:noFill/>
          <a:ln w="9525">
            <a:noFill/>
            <a:miter lim="800000"/>
            <a:headEnd/>
            <a:tailEnd/>
          </a:ln>
        </p:spPr>
        <p:txBody>
          <a:bodyPr>
            <a:spAutoFit/>
          </a:bodyPr>
          <a:lstStyle/>
          <a:p>
            <a:pPr>
              <a:lnSpc>
                <a:spcPct val="78000"/>
              </a:lnSpc>
              <a:spcBef>
                <a:spcPct val="5000"/>
              </a:spcBef>
              <a:spcAft>
                <a:spcPct val="5000"/>
              </a:spcAft>
            </a:pPr>
            <a:r>
              <a:rPr lang="en-US" sz="800" dirty="0">
                <a:solidFill>
                  <a:schemeClr val="bg1"/>
                </a:solidFill>
                <a:latin typeface="Gill Sans"/>
                <a:sym typeface="Gill Sans"/>
              </a:rPr>
              <a:t/>
            </a:r>
            <a:br>
              <a:rPr lang="en-US" sz="800" dirty="0">
                <a:solidFill>
                  <a:schemeClr val="bg1"/>
                </a:solidFill>
                <a:latin typeface="Gill Sans"/>
                <a:sym typeface="Gill Sans"/>
              </a:rPr>
            </a:br>
            <a:r>
              <a:rPr lang="en-US" sz="800" dirty="0">
                <a:solidFill>
                  <a:schemeClr val="bg1"/>
                </a:solidFill>
                <a:latin typeface="Gill Sans"/>
                <a:sym typeface="Gill Sans"/>
              </a:rPr>
              <a:t>HR &gt; Salary &amp; Fee Scales </a:t>
            </a:r>
          </a:p>
          <a:p>
            <a:pPr>
              <a:lnSpc>
                <a:spcPct val="78000"/>
              </a:lnSpc>
              <a:spcBef>
                <a:spcPct val="5000"/>
              </a:spcBef>
              <a:spcAft>
                <a:spcPct val="5000"/>
              </a:spcAft>
            </a:pPr>
            <a:r>
              <a:rPr lang="en-US" sz="800" dirty="0">
                <a:solidFill>
                  <a:schemeClr val="bg1"/>
                </a:solidFill>
                <a:latin typeface="Gill Sans"/>
                <a:sym typeface="Gill Sans"/>
              </a:rPr>
              <a:t>Staff Manual 3.02: Employment Outside the Bank Group: An ETT appointment is full-time and all rules about outside interests apply.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481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4820"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14</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a:t>
            </a:r>
            <a:r>
              <a:rPr lang="en-US" sz="2100" b="1" dirty="0">
                <a:solidFill>
                  <a:schemeClr val="bg1"/>
                </a:solidFill>
                <a:latin typeface="Arial" pitchFamily="34" charset="0"/>
              </a:rPr>
              <a:t>Resource 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 name="Title 1"/>
          <p:cNvSpPr>
            <a:spLocks/>
          </p:cNvSpPr>
          <p:nvPr/>
        </p:nvSpPr>
        <p:spPr bwMode="auto">
          <a:xfrm>
            <a:off x="398463" y="1143000"/>
            <a:ext cx="86153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Prior to Approving An STC/STT/ETC/ETT Appointment</a:t>
            </a:r>
          </a:p>
        </p:txBody>
      </p:sp>
      <p:sp>
        <p:nvSpPr>
          <p:cNvPr id="34823" name="Rectangle 15"/>
          <p:cNvSpPr>
            <a:spLocks noChangeArrowheads="1"/>
          </p:cNvSpPr>
          <p:nvPr/>
        </p:nvSpPr>
        <p:spPr bwMode="auto">
          <a:xfrm>
            <a:off x="2019300" y="6362700"/>
            <a:ext cx="5727700" cy="513474"/>
          </a:xfrm>
          <a:prstGeom prst="rect">
            <a:avLst/>
          </a:prstGeom>
          <a:noFill/>
          <a:ln w="9525">
            <a:noFill/>
            <a:miter lim="800000"/>
            <a:headEnd/>
            <a:tailEnd/>
          </a:ln>
        </p:spPr>
        <p:txBody>
          <a:bodyPr wrap="square">
            <a:spAutoFit/>
          </a:bodyPr>
          <a:lstStyle/>
          <a:p>
            <a:pPr>
              <a:lnSpc>
                <a:spcPct val="78000"/>
              </a:lnSpc>
              <a:spcBef>
                <a:spcPct val="5000"/>
              </a:spcBef>
              <a:spcAft>
                <a:spcPct val="5000"/>
              </a:spcAft>
            </a:pPr>
            <a:r>
              <a:rPr lang="en-US" sz="800" u="sng" dirty="0">
                <a:solidFill>
                  <a:schemeClr val="bg1"/>
                </a:solidFill>
                <a:latin typeface="Gill Sans"/>
                <a:sym typeface="Gill Sans"/>
              </a:rPr>
              <a:t>Policies</a:t>
            </a:r>
          </a:p>
          <a:p>
            <a:pPr>
              <a:lnSpc>
                <a:spcPct val="78000"/>
              </a:lnSpc>
              <a:spcBef>
                <a:spcPct val="5000"/>
              </a:spcBef>
              <a:spcAft>
                <a:spcPct val="5000"/>
              </a:spcAft>
            </a:pPr>
            <a:r>
              <a:rPr lang="en-US" sz="800" dirty="0">
                <a:solidFill>
                  <a:schemeClr val="bg1"/>
                </a:solidFill>
                <a:latin typeface="Gill Sans"/>
                <a:sym typeface="Gill Sans"/>
              </a:rPr>
              <a:t>HR &gt; Compensation Policies for STC/STT in HQ </a:t>
            </a:r>
          </a:p>
          <a:p>
            <a:pPr>
              <a:lnSpc>
                <a:spcPct val="78000"/>
              </a:lnSpc>
              <a:spcBef>
                <a:spcPct val="5000"/>
              </a:spcBef>
              <a:spcAft>
                <a:spcPct val="5000"/>
              </a:spcAft>
            </a:pPr>
            <a:r>
              <a:rPr lang="en-US" sz="800" dirty="0">
                <a:solidFill>
                  <a:schemeClr val="bg1"/>
                </a:solidFill>
                <a:latin typeface="Gill Sans"/>
                <a:sym typeface="Gill Sans"/>
              </a:rPr>
              <a:t>HR &gt; Appointment - Extended Term Consultant (ETC) </a:t>
            </a:r>
          </a:p>
          <a:p>
            <a:pPr>
              <a:lnSpc>
                <a:spcPct val="78000"/>
              </a:lnSpc>
              <a:spcBef>
                <a:spcPct val="5000"/>
              </a:spcBef>
              <a:spcAft>
                <a:spcPct val="5000"/>
              </a:spcAft>
            </a:pPr>
            <a:r>
              <a:rPr lang="en-US" sz="800" dirty="0">
                <a:solidFill>
                  <a:schemeClr val="bg1"/>
                </a:solidFill>
                <a:latin typeface="Gill Sans"/>
                <a:sym typeface="Gill Sans"/>
              </a:rPr>
              <a:t>HR &gt; Appointment - Extended Term Temporary (ETT)</a:t>
            </a:r>
            <a:r>
              <a:rPr lang="en-US" sz="800" dirty="0">
                <a:latin typeface="Gill Sans"/>
                <a:sym typeface="Gill Sans"/>
              </a:rPr>
              <a:t> </a:t>
            </a:r>
          </a:p>
        </p:txBody>
      </p:sp>
      <p:sp>
        <p:nvSpPr>
          <p:cNvPr id="10" name="TextBox 9"/>
          <p:cNvSpPr txBox="1"/>
          <p:nvPr/>
        </p:nvSpPr>
        <p:spPr>
          <a:xfrm>
            <a:off x="653143" y="2161310"/>
            <a:ext cx="7805057" cy="3170099"/>
          </a:xfrm>
          <a:prstGeom prst="rect">
            <a:avLst/>
          </a:prstGeom>
          <a:noFill/>
        </p:spPr>
        <p:txBody>
          <a:bodyPr wrap="square" rtlCol="0">
            <a:spAutoFit/>
          </a:bodyPr>
          <a:lstStyle/>
          <a:p>
            <a:r>
              <a:rPr lang="en-US" sz="2000" u="sng" dirty="0" smtClean="0">
                <a:latin typeface="Calibri" pitchFamily="34" charset="0"/>
              </a:rPr>
              <a:t>Scenario</a:t>
            </a:r>
            <a:r>
              <a:rPr lang="en-US" sz="2000" dirty="0" smtClean="0">
                <a:latin typeface="Calibri" pitchFamily="34" charset="0"/>
              </a:rPr>
              <a:t>:  Your CAO has a critical RM project that needs to be completed by the end of the month.  He knows of a talented individual who is capable and readily available.  He requests his Team Assistant to process an EConsult2 request and, concurrently, instructs the Transaction Specialist to expedite the SAP STC requisition.  He makes it known to all that there is no time to consider other STCs.  The EConsult2 number is issued.  The STC requisition is processed and ready for approval.</a:t>
            </a:r>
          </a:p>
          <a:p>
            <a:r>
              <a:rPr lang="en-US" sz="2000" dirty="0" smtClean="0">
                <a:latin typeface="Calibri" pitchFamily="34" charset="0"/>
              </a:rPr>
              <a:t> </a:t>
            </a:r>
          </a:p>
          <a:p>
            <a:pPr marL="628650" lvl="1" indent="-171450">
              <a:buFont typeface="Arial" pitchFamily="34" charset="0"/>
              <a:buChar char="•"/>
            </a:pPr>
            <a:r>
              <a:rPr lang="en-US" sz="2000" dirty="0" smtClean="0">
                <a:latin typeface="Calibri" pitchFamily="34" charset="0"/>
              </a:rPr>
              <a:t>Should your CAO reconsider his fast-track request before approving the STC appointment?</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14</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1993900" y="6350000"/>
            <a:ext cx="2870200" cy="513474"/>
          </a:xfrm>
          <a:prstGeom prst="rect">
            <a:avLst/>
          </a:prstGeom>
          <a:noFill/>
          <a:ln w="25400">
            <a:noFill/>
            <a:miter lim="800000"/>
            <a:headEnd/>
            <a:tailEnd/>
          </a:ln>
        </p:spPr>
        <p:txBody>
          <a:bodyPr wrap="square">
            <a:spAutoFit/>
          </a:bodyPr>
          <a:lstStyle/>
          <a:p>
            <a:pPr>
              <a:lnSpc>
                <a:spcPct val="78000"/>
              </a:lnSpc>
              <a:spcBef>
                <a:spcPct val="5000"/>
              </a:spcBef>
              <a:spcAft>
                <a:spcPct val="5000"/>
              </a:spcAft>
            </a:pPr>
            <a:r>
              <a:rPr lang="en-US" sz="800" u="sng" dirty="0" smtClean="0">
                <a:solidFill>
                  <a:schemeClr val="bg1"/>
                </a:solidFill>
                <a:latin typeface="Gill Sans"/>
                <a:sym typeface="Gill Sans"/>
              </a:rPr>
              <a:t>Policies</a:t>
            </a:r>
          </a:p>
          <a:p>
            <a:pPr>
              <a:lnSpc>
                <a:spcPct val="78000"/>
              </a:lnSpc>
              <a:spcBef>
                <a:spcPct val="5000"/>
              </a:spcBef>
              <a:spcAft>
                <a:spcPct val="5000"/>
              </a:spcAft>
            </a:pPr>
            <a:r>
              <a:rPr lang="en-US" sz="800" dirty="0" smtClean="0">
                <a:solidFill>
                  <a:schemeClr val="bg1"/>
                </a:solidFill>
                <a:latin typeface="Gill Sans"/>
                <a:sym typeface="Gill Sans"/>
              </a:rPr>
              <a:t>HR &gt; Compensation Policies for STC/STT in HQ </a:t>
            </a:r>
          </a:p>
          <a:p>
            <a:pPr>
              <a:lnSpc>
                <a:spcPct val="78000"/>
              </a:lnSpc>
              <a:spcBef>
                <a:spcPct val="5000"/>
              </a:spcBef>
              <a:spcAft>
                <a:spcPct val="5000"/>
              </a:spcAft>
            </a:pPr>
            <a:r>
              <a:rPr lang="en-US" sz="800" dirty="0" smtClean="0">
                <a:solidFill>
                  <a:schemeClr val="bg1"/>
                </a:solidFill>
                <a:latin typeface="Gill Sans"/>
                <a:sym typeface="Gill Sans"/>
              </a:rPr>
              <a:t>HR &gt; Appointment - Extended Term Consultant (ETC) </a:t>
            </a:r>
          </a:p>
          <a:p>
            <a:pPr>
              <a:lnSpc>
                <a:spcPct val="78000"/>
              </a:lnSpc>
              <a:spcBef>
                <a:spcPct val="5000"/>
              </a:spcBef>
              <a:spcAft>
                <a:spcPct val="5000"/>
              </a:spcAft>
            </a:pPr>
            <a:r>
              <a:rPr lang="en-US" sz="800" dirty="0" smtClean="0">
                <a:solidFill>
                  <a:schemeClr val="bg1"/>
                </a:solidFill>
                <a:latin typeface="Gill Sans"/>
                <a:sym typeface="Gill Sans"/>
              </a:rPr>
              <a:t>HR &gt; Appointment - Extended Term Temporary (ETT)</a:t>
            </a:r>
            <a:r>
              <a:rPr lang="en-US" sz="800" dirty="0" smtClean="0">
                <a:latin typeface="Gill Sans"/>
                <a:sym typeface="Gill Sans"/>
              </a:rPr>
              <a:t> </a:t>
            </a:r>
            <a:endParaRPr lang="en-US" sz="800" dirty="0">
              <a:latin typeface="Gill Sans"/>
              <a:sym typeface="Gill Sans"/>
            </a:endParaRP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381000" y="2552699"/>
            <a:ext cx="8585200" cy="1938992"/>
          </a:xfrm>
          <a:prstGeom prst="rect">
            <a:avLst/>
          </a:prstGeom>
          <a:noFill/>
        </p:spPr>
        <p:txBody>
          <a:bodyPr wrap="square" rtlCol="0">
            <a:spAutoFit/>
          </a:bodyPr>
          <a:lstStyle/>
          <a:p>
            <a:r>
              <a:rPr lang="en-US" sz="2000" dirty="0" smtClean="0">
                <a:latin typeface="Calibri" pitchFamily="34" charset="0"/>
              </a:rPr>
              <a:t>No, your CAO does not need to reconsider the STC request. Your CAO is hiring  an individual who will be consulting on non-Bank Group Operations (an administrative/corporate appointment). </a:t>
            </a:r>
          </a:p>
          <a:p>
            <a:endParaRPr lang="en-US" sz="2000" dirty="0" smtClean="0">
              <a:latin typeface="Calibri" pitchFamily="34" charset="0"/>
            </a:endParaRPr>
          </a:p>
          <a:p>
            <a:r>
              <a:rPr lang="en-US" sz="2000" dirty="0" smtClean="0">
                <a:latin typeface="Calibri" pitchFamily="34" charset="0"/>
              </a:rPr>
              <a:t>The eConsult2 registration was not necessary. The use of eConsult2 is mandatory for operational appointments only.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323850" y="146050"/>
            <a:ext cx="847725" cy="552450"/>
            <a:chOff x="105" y="92"/>
            <a:chExt cx="534" cy="348"/>
          </a:xfrm>
        </p:grpSpPr>
        <p:pic>
          <p:nvPicPr>
            <p:cNvPr id="35843"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5844"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Top </a:t>
            </a:r>
            <a:r>
              <a:rPr lang="en-US" sz="2100" b="1" dirty="0">
                <a:solidFill>
                  <a:schemeClr val="bg1"/>
                </a:solidFill>
                <a:latin typeface="Arial" pitchFamily="34" charset="0"/>
              </a:rPr>
              <a:t>Resource 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5847" name="Rectangle 15"/>
          <p:cNvSpPr>
            <a:spLocks noChangeArrowheads="1"/>
          </p:cNvSpPr>
          <p:nvPr/>
        </p:nvSpPr>
        <p:spPr bwMode="auto">
          <a:xfrm>
            <a:off x="3140075" y="6408738"/>
            <a:ext cx="5630863" cy="400050"/>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AMS 3.10: Operational Travel Expense Reimbursement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Prior to Approving a Trip Request or Statement Of Expenses (SOE)</a:t>
            </a:r>
          </a:p>
        </p:txBody>
      </p:sp>
      <p:pic>
        <p:nvPicPr>
          <p:cNvPr id="35852" name="Picture 12"/>
          <p:cNvPicPr>
            <a:picLocks noChangeAspect="1"/>
          </p:cNvPicPr>
          <p:nvPr/>
        </p:nvPicPr>
        <p:blipFill>
          <a:blip r:embed="rId4" cstate="print"/>
          <a:srcRect/>
          <a:stretch>
            <a:fillRect/>
          </a:stretch>
        </p:blipFill>
        <p:spPr bwMode="auto">
          <a:xfrm>
            <a:off x="609600" y="2185988"/>
            <a:ext cx="7908925" cy="4033837"/>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614527"/>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3.10: Operational Travel Expense Reimbursement </a:t>
            </a:r>
          </a:p>
          <a:p>
            <a:pPr>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 </a:t>
            </a:r>
            <a:endParaRPr lang="en-US" sz="800"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Prior to Approving a Trip Request or Statement Of Expenses (SOE)</a:t>
            </a:r>
            <a:endParaRPr lang="en-US" sz="2800" b="1" dirty="0">
              <a:solidFill>
                <a:srgbClr val="006699"/>
              </a:solidFill>
              <a:latin typeface="Gill Sans"/>
            </a:endParaRPr>
          </a:p>
        </p:txBody>
      </p:sp>
      <p:sp>
        <p:nvSpPr>
          <p:cNvPr id="9" name="TextBox 8"/>
          <p:cNvSpPr txBox="1"/>
          <p:nvPr/>
        </p:nvSpPr>
        <p:spPr>
          <a:xfrm>
            <a:off x="485775" y="2214563"/>
            <a:ext cx="7943849" cy="3477875"/>
          </a:xfrm>
          <a:prstGeom prst="rect">
            <a:avLst/>
          </a:prstGeom>
          <a:noFill/>
        </p:spPr>
        <p:txBody>
          <a:bodyPr wrap="square" rtlCol="0">
            <a:spAutoFit/>
          </a:bodyPr>
          <a:lstStyle/>
          <a:p>
            <a:pPr algn="just"/>
            <a:r>
              <a:rPr lang="en-US" sz="2000" u="sng" dirty="0" smtClean="0">
                <a:latin typeface="Calibri" pitchFamily="34" charset="0"/>
              </a:rPr>
              <a:t>Scenario 1</a:t>
            </a:r>
            <a:r>
              <a:rPr lang="en-US" sz="2000" dirty="0" smtClean="0">
                <a:latin typeface="Calibri" pitchFamily="34" charset="0"/>
              </a:rPr>
              <a:t>:  Upon arrival in London, your staff realizes that he lost his Bank Blackberry.  He decides to buy a replacement at the duty free shop (he called you from the business class lounge for pre-authorization but you were in a meeting). Upon his return, he realizes that he misplaced the receipt.  He provides a copy of his credit card statement to support his claim, and submits his SOE.  He claims the phone purchase under Miscellaneous - Others (with due comments).  He soon obtains a copy of the invoice from the vendor.</a:t>
            </a:r>
          </a:p>
          <a:p>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Should you approve the SOE?  Before or after the copy of the invoice is received?  </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679450" y="2022475"/>
            <a:ext cx="346075" cy="746125"/>
          </a:xfrm>
          <a:prstGeom prst="rect">
            <a:avLst/>
          </a:prstGeom>
          <a:noFill/>
          <a:ln w="9525">
            <a:noFill/>
            <a:miter lim="800000"/>
            <a:headEnd/>
            <a:tailEnd/>
          </a:ln>
        </p:spPr>
        <p:txBody>
          <a:bodyPr wrap="none" lIns="0" tIns="0" rIns="0" bIns="0">
            <a:spAutoFit/>
          </a:bodyPr>
          <a:lstStyle/>
          <a:p>
            <a:pPr algn="ctr"/>
            <a:r>
              <a:rPr lang="en-US" sz="4900" b="1">
                <a:solidFill>
                  <a:schemeClr val="bg1"/>
                </a:solidFill>
                <a:latin typeface="Gill Sans"/>
                <a:sym typeface="Gill Sans"/>
              </a:rPr>
              <a:t>#</a:t>
            </a:r>
            <a:endParaRPr lang="en-US" sz="4000" b="1">
              <a:solidFill>
                <a:schemeClr val="bg1"/>
              </a:solidFill>
              <a:latin typeface="Gill Sans"/>
              <a:sym typeface="Gill Sans"/>
            </a:endParaRPr>
          </a:p>
        </p:txBody>
      </p:sp>
      <p:grpSp>
        <p:nvGrpSpPr>
          <p:cNvPr id="22555" name="Group 27"/>
          <p:cNvGrpSpPr>
            <a:grpSpLocks/>
          </p:cNvGrpSpPr>
          <p:nvPr/>
        </p:nvGrpSpPr>
        <p:grpSpPr bwMode="auto">
          <a:xfrm>
            <a:off x="323850" y="146050"/>
            <a:ext cx="847725" cy="552450"/>
            <a:chOff x="105" y="92"/>
            <a:chExt cx="534" cy="348"/>
          </a:xfrm>
        </p:grpSpPr>
        <p:pic>
          <p:nvPicPr>
            <p:cNvPr id="22540" name="Picture 12"/>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2538"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1</a:t>
              </a:r>
            </a:p>
          </p:txBody>
        </p:sp>
      </p:grpSp>
      <p:sp>
        <p:nvSpPr>
          <p:cNvPr id="2"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Kick Start Your Budget Cycle With a Detailed Look at Your Business Context!</a:t>
            </a:r>
          </a:p>
        </p:txBody>
      </p:sp>
      <p:pic>
        <p:nvPicPr>
          <p:cNvPr id="22554" name="Picture 26"/>
          <p:cNvPicPr>
            <a:picLocks noChangeAspect="1"/>
          </p:cNvPicPr>
          <p:nvPr/>
        </p:nvPicPr>
        <p:blipFill>
          <a:blip r:embed="rId4" cstate="print"/>
          <a:srcRect/>
          <a:stretch>
            <a:fillRect/>
          </a:stretch>
        </p:blipFill>
        <p:spPr bwMode="auto">
          <a:xfrm>
            <a:off x="174625" y="2209800"/>
            <a:ext cx="8804275" cy="3340100"/>
          </a:xfrm>
          <a:prstGeom prst="rect">
            <a:avLst/>
          </a:prstGeom>
          <a:noFill/>
          <a:ln w="25400">
            <a:noFill/>
            <a:miter lim="800000"/>
            <a:headEnd/>
            <a:tailEnd/>
          </a:ln>
          <a:effectLst/>
        </p:spPr>
      </p:pic>
      <p:sp>
        <p:nvSpPr>
          <p:cNvPr id="3"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70100" y="6362700"/>
            <a:ext cx="3784600" cy="508601"/>
          </a:xfrm>
          <a:prstGeom prst="rect">
            <a:avLst/>
          </a:prstGeom>
          <a:noFill/>
          <a:ln w="25400">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3.10: Operational Travel Expense  Reimbursement</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15.10: Corporate Procurement  </a:t>
            </a: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393701" y="2095500"/>
            <a:ext cx="8414376" cy="5914054"/>
          </a:xfrm>
          <a:prstGeom prst="rect">
            <a:avLst/>
          </a:prstGeom>
          <a:noFill/>
        </p:spPr>
        <p:txBody>
          <a:bodyPr wrap="square" rtlCol="0">
            <a:spAutoFit/>
          </a:bodyPr>
          <a:lstStyle/>
          <a:p>
            <a:pPr algn="just"/>
            <a:r>
              <a:rPr lang="en-US" sz="2000" u="sng" dirty="0" smtClean="0">
                <a:latin typeface="Calibri" pitchFamily="34" charset="0"/>
              </a:rPr>
              <a:t>Scenario 1</a:t>
            </a:r>
            <a:r>
              <a:rPr lang="en-US" sz="2000" dirty="0" smtClean="0">
                <a:latin typeface="Calibri" pitchFamily="34" charset="0"/>
              </a:rPr>
              <a:t>:  All communications equipment must be purchased through the Bank.  Exceptions must be cleared by IMT and/or the Corporate Procurement Unit.  (See for reimbursement eligibility purposes, AMS 15.10, Controller’s Miscellaneous Expense Reimbursement Request Manual, and GSD’s Purchasing Card Cardholder Manual*.)</a:t>
            </a:r>
          </a:p>
          <a:p>
            <a:endParaRPr lang="en-US" sz="1800" dirty="0" smtClean="0">
              <a:latin typeface="Calibri" pitchFamily="34" charset="0"/>
            </a:endParaRPr>
          </a:p>
          <a:p>
            <a:pPr lvl="1" algn="just"/>
            <a:r>
              <a:rPr lang="en-US" sz="1400" dirty="0" smtClean="0">
                <a:latin typeface="Calibri" pitchFamily="34" charset="0"/>
              </a:rPr>
              <a:t>* </a:t>
            </a:r>
            <a:r>
              <a:rPr lang="en-US" sz="1400" dirty="0" err="1" smtClean="0">
                <a:latin typeface="Calibri" pitchFamily="34" charset="0"/>
              </a:rPr>
              <a:t>PCard</a:t>
            </a:r>
            <a:r>
              <a:rPr lang="en-US" sz="1400" dirty="0" smtClean="0">
                <a:latin typeface="Calibri" pitchFamily="34" charset="0"/>
              </a:rPr>
              <a:t> Manual: Consistent with Bank procedures, all telephone / cell phones services and expenses should be coordinated and purchased through ISG. Some exception will apply for the purchase of cell phones in connection with SIM cards. All exception will need to be pre-approved by the cardholders’ manager and the Corporate Procurement Unit.</a:t>
            </a:r>
          </a:p>
          <a:p>
            <a:pPr lvl="1" algn="just"/>
            <a:endParaRPr lang="en-US" sz="1400" dirty="0" smtClean="0">
              <a:latin typeface="Calibri" pitchFamily="34" charset="0"/>
            </a:endParaRPr>
          </a:p>
          <a:p>
            <a:pPr lvl="1" algn="just"/>
            <a:r>
              <a:rPr lang="en-US" sz="1400" dirty="0" smtClean="0">
                <a:latin typeface="Calibri" pitchFamily="34" charset="0"/>
              </a:rPr>
              <a:t>AMS 3.10 (</a:t>
            </a:r>
            <a:r>
              <a:rPr lang="en-US" sz="1400" dirty="0" err="1" smtClean="0">
                <a:latin typeface="Calibri" pitchFamily="34" charset="0"/>
              </a:rPr>
              <a:t>para</a:t>
            </a:r>
            <a:r>
              <a:rPr lang="en-US" sz="1400" dirty="0" smtClean="0">
                <a:latin typeface="Calibri" pitchFamily="34" charset="0"/>
              </a:rPr>
              <a:t>. 30.d):  Objects purchased while on mission that are subject to the Bank Group’s procurement guidelines (such as IT equipment, software, cell phones) should not be claimed on the Statement of Expenses, but should be communicated to GSDPR upon return from the trip.</a:t>
            </a:r>
          </a:p>
          <a:p>
            <a:pPr lvl="1" algn="just"/>
            <a:endParaRPr lang="en-US" sz="1400" dirty="0" smtClean="0">
              <a:latin typeface="Calibri" pitchFamily="34" charset="0"/>
            </a:endParaRPr>
          </a:p>
          <a:p>
            <a:pPr lvl="1"/>
            <a:r>
              <a:rPr lang="en-US" sz="1400" dirty="0" smtClean="0">
                <a:latin typeface="Calibri" pitchFamily="34" charset="0"/>
              </a:rPr>
              <a:t>  </a:t>
            </a:r>
          </a:p>
          <a:p>
            <a:endParaRPr lang="en-US" sz="1800" dirty="0" smtClean="0">
              <a:latin typeface="Calibri" pitchFamily="34" charset="0"/>
            </a:endParaRPr>
          </a:p>
          <a:p>
            <a:endParaRPr lang="en-US" sz="2000" dirty="0" smtClean="0">
              <a:latin typeface="Calibri" pitchFamily="34" charset="0"/>
            </a:endParaRPr>
          </a:p>
          <a:p>
            <a:endParaRPr lang="en-US" sz="2000" dirty="0" smtClean="0">
              <a:latin typeface="Calibri" pitchFamily="34"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614527"/>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3.10: Operational Travel Expense Reimbursement </a:t>
            </a:r>
          </a:p>
          <a:p>
            <a:pPr>
              <a:lnSpc>
                <a:spcPct val="80000"/>
              </a:lnSpc>
              <a:spcBef>
                <a:spcPct val="3000"/>
              </a:spcBef>
              <a:spcAft>
                <a:spcPct val="3000"/>
              </a:spcAft>
              <a:buClr>
                <a:srgbClr val="4D4D4D"/>
              </a:buClr>
              <a:buSzPct val="55000"/>
              <a:buFont typeface="Gill Sans"/>
              <a:buNone/>
            </a:pPr>
            <a:endParaRPr lang="en-US" sz="800"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 </a:t>
            </a:r>
          </a:p>
        </p:txBody>
      </p:sp>
      <p:sp>
        <p:nvSpPr>
          <p:cNvPr id="3" name="Title 1"/>
          <p:cNvSpPr>
            <a:spLocks/>
          </p:cNvSpPr>
          <p:nvPr/>
        </p:nvSpPr>
        <p:spPr bwMode="auto">
          <a:xfrm>
            <a:off x="344384" y="1128155"/>
            <a:ext cx="8621486" cy="665719"/>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Prior to Approving a Trip Request or Statement Of Expenses (SOE)</a:t>
            </a:r>
            <a:endParaRPr lang="en-US" sz="2800" b="1" dirty="0">
              <a:solidFill>
                <a:srgbClr val="006699"/>
              </a:solidFill>
              <a:latin typeface="Gill Sans"/>
            </a:endParaRPr>
          </a:p>
        </p:txBody>
      </p:sp>
      <p:sp>
        <p:nvSpPr>
          <p:cNvPr id="9" name="TextBox 8"/>
          <p:cNvSpPr txBox="1"/>
          <p:nvPr/>
        </p:nvSpPr>
        <p:spPr>
          <a:xfrm>
            <a:off x="475013" y="2173185"/>
            <a:ext cx="7954611" cy="3211478"/>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latin typeface="Calibri" pitchFamily="34" charset="0"/>
              </a:rPr>
              <a:t>:  You are traveling from your country office to HQ on mission (via Frankfurt).  You requested a one-day rest stop, each way, in Frankfurt.  While at HQ, a one-day mission stop at the ECB in Frankfurt is added, ahead of  your rest stop.  You call the airline (or your Assistant) to extend your stay in Frankfurt by one day.  You will update your SOE/itinerary upon return to your country office.</a:t>
            </a:r>
          </a:p>
          <a:p>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Where all necessary steps completed?</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564578"/>
          </a:xfrm>
          <a:prstGeom prst="rect">
            <a:avLst/>
          </a:prstGeom>
          <a:noFill/>
          <a:ln w="25400">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900" u="sng" dirty="0">
                <a:solidFill>
                  <a:schemeClr val="bg1"/>
                </a:solidFill>
                <a:latin typeface="Gill Sans"/>
                <a:sym typeface="Gill Sans"/>
              </a:rPr>
              <a:t>Note:</a:t>
            </a:r>
            <a:r>
              <a:rPr lang="en-US" sz="900" dirty="0">
                <a:solidFill>
                  <a:schemeClr val="bg1"/>
                </a:solidFill>
                <a:latin typeface="Gill Sans"/>
                <a:sym typeface="Gill Sans"/>
              </a:rPr>
              <a:t>  </a:t>
            </a: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3.10: Operational Travel Expense Reimbursement </a:t>
            </a:r>
          </a:p>
          <a:p>
            <a:pPr marL="114300" lvl="1" algn="ctr">
              <a:lnSpc>
                <a:spcPct val="80000"/>
              </a:lnSpc>
              <a:spcBef>
                <a:spcPct val="25000"/>
              </a:spcBef>
              <a:spcAft>
                <a:spcPct val="25000"/>
              </a:spcAft>
              <a:buClr>
                <a:srgbClr val="4D4D4D"/>
              </a:buClr>
              <a:buSzPct val="55000"/>
              <a:buFont typeface="Gill Sans"/>
              <a:buNone/>
            </a:pPr>
            <a:endParaRPr lang="en-US" sz="900" dirty="0">
              <a:solidFill>
                <a:schemeClr val="bg1"/>
              </a:solidFill>
              <a:latin typeface="Gill Sans"/>
              <a:sym typeface="Gill Sans"/>
            </a:endParaRP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605642" y="2185059"/>
            <a:ext cx="8202435" cy="3416320"/>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latin typeface="Calibri" pitchFamily="34" charset="0"/>
              </a:rPr>
              <a:t>:  If you had updated your trip itinerary in Travel Web (while at HQ), the system would have shown an error message indicating that you were no longer allowed to avail of a rest stop on your return to your country office.  Your business stop in Frankfurt is in lieu of a one-day rest  stop.*  Further, no rest stop may be claimed at a mission destination.</a:t>
            </a:r>
          </a:p>
          <a:p>
            <a:r>
              <a:rPr lang="en-US" sz="1800" u="sng" dirty="0" smtClean="0">
                <a:latin typeface="Calibri" pitchFamily="34" charset="0"/>
              </a:rPr>
              <a:t> </a:t>
            </a:r>
            <a:r>
              <a:rPr lang="en-US" sz="1800" dirty="0" smtClean="0">
                <a:latin typeface="Calibri" pitchFamily="34" charset="0"/>
              </a:rPr>
              <a:t>  </a:t>
            </a:r>
          </a:p>
          <a:p>
            <a:endParaRPr lang="en-US" sz="1800" dirty="0" smtClean="0">
              <a:latin typeface="Calibri" pitchFamily="34" charset="0"/>
            </a:endParaRPr>
          </a:p>
          <a:p>
            <a:pPr lvl="1"/>
            <a:r>
              <a:rPr lang="en-US" sz="1400" dirty="0" smtClean="0"/>
              <a:t>* AMS 3.00 (</a:t>
            </a:r>
            <a:r>
              <a:rPr lang="en-US" sz="1400" dirty="0" err="1" smtClean="0"/>
              <a:t>para</a:t>
            </a:r>
            <a:r>
              <a:rPr lang="en-US" sz="1400" dirty="0" smtClean="0"/>
              <a:t>. 24):  A business stop in Zone A constitutes a rest stop when the mission destination is in Zone B.  If two business stops are taken in Zone A on either the outbound or the return, only one rest stop is counted in each direction.</a:t>
            </a:r>
          </a:p>
          <a:p>
            <a:pPr lvl="1">
              <a:buFont typeface="Arial" charset="0"/>
              <a:buChar char="•"/>
            </a:pPr>
            <a:endParaRPr lang="en-US" sz="14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614527"/>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3.10: Operational Travel Expense Reimbursement </a:t>
            </a:r>
          </a:p>
          <a:p>
            <a:pPr>
              <a:lnSpc>
                <a:spcPct val="80000"/>
              </a:lnSpc>
              <a:spcBef>
                <a:spcPct val="3000"/>
              </a:spcBef>
              <a:spcAft>
                <a:spcPct val="3000"/>
              </a:spcAft>
              <a:buClr>
                <a:srgbClr val="4D4D4D"/>
              </a:buClr>
              <a:buSzPct val="55000"/>
              <a:buFont typeface="Gill Sans"/>
              <a:buNone/>
            </a:pPr>
            <a:endParaRPr lang="en-US" sz="800"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Prior to Approving a Trip Request or Statement Of Expenses (SOE)</a:t>
            </a:r>
            <a:endParaRPr lang="en-US" sz="2800" b="1" dirty="0">
              <a:solidFill>
                <a:srgbClr val="006699"/>
              </a:solidFill>
              <a:latin typeface="Gill Sans"/>
            </a:endParaRPr>
          </a:p>
        </p:txBody>
      </p:sp>
      <p:sp>
        <p:nvSpPr>
          <p:cNvPr id="9" name="TextBox 8"/>
          <p:cNvSpPr txBox="1"/>
          <p:nvPr/>
        </p:nvSpPr>
        <p:spPr>
          <a:xfrm>
            <a:off x="475013" y="2280061"/>
            <a:ext cx="7954611" cy="2857627"/>
          </a:xfrm>
          <a:prstGeom prst="rect">
            <a:avLst/>
          </a:prstGeom>
          <a:noFill/>
        </p:spPr>
        <p:txBody>
          <a:bodyPr wrap="square" rtlCol="0">
            <a:spAutoFit/>
          </a:bodyPr>
          <a:lstStyle/>
          <a:p>
            <a:pPr algn="just"/>
            <a:r>
              <a:rPr lang="en-US" sz="2000" u="sng" dirty="0" smtClean="0">
                <a:latin typeface="Calibri" pitchFamily="34" charset="0"/>
              </a:rPr>
              <a:t>Scenario 3</a:t>
            </a:r>
            <a:r>
              <a:rPr lang="en-US" sz="2000" dirty="0" smtClean="0">
                <a:latin typeface="Calibri" pitchFamily="34" charset="0"/>
              </a:rPr>
              <a:t>:  You approved a trip request for a staff to travel to HQ (14 days) and Berlin (4 days) on mission, and Munich (one-day rest stop).  While the staff is at HQ, the Berlin meetings are cancelled.  The staff is informed and he indicates that he will use Berlin as a four-day personal stop.  Your Assistant confirms that, with the appropriate adjustment, the SOE will be in full compliance with AMS 3.10.</a:t>
            </a:r>
          </a:p>
          <a:p>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Should the staff cancel his one-day rest stop in Munich?</a:t>
            </a:r>
          </a:p>
          <a:p>
            <a:pPr marL="628650" lvl="1" indent="-171450">
              <a:buFont typeface="Arial" pitchFamily="34" charset="0"/>
              <a:buChar char="•"/>
            </a:pPr>
            <a:r>
              <a:rPr lang="en-US" sz="2000" dirty="0" smtClean="0">
                <a:latin typeface="Calibri" pitchFamily="34" charset="0"/>
              </a:rPr>
              <a:t>Should you authorize the personal days in Berlin?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09"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402674"/>
          </a:xfrm>
          <a:prstGeom prst="rect">
            <a:avLst/>
          </a:prstGeom>
          <a:noFill/>
          <a:ln w="25400">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3.00: Operational Travel </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3.10: Operational Travel Expense Reimbursement </a:t>
            </a: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1800" b="1" dirty="0">
              <a:solidFill>
                <a:srgbClr val="FF0000"/>
              </a:solidFill>
              <a:latin typeface="Gill Sans"/>
            </a:endParaRPr>
          </a:p>
        </p:txBody>
      </p:sp>
      <p:sp>
        <p:nvSpPr>
          <p:cNvPr id="26" name="TextBox 25"/>
          <p:cNvSpPr txBox="1"/>
          <p:nvPr/>
        </p:nvSpPr>
        <p:spPr>
          <a:xfrm>
            <a:off x="463138" y="2280062"/>
            <a:ext cx="8344939" cy="3108543"/>
          </a:xfrm>
          <a:prstGeom prst="rect">
            <a:avLst/>
          </a:prstGeom>
          <a:noFill/>
        </p:spPr>
        <p:txBody>
          <a:bodyPr wrap="square" rtlCol="0">
            <a:spAutoFit/>
          </a:bodyPr>
          <a:lstStyle/>
          <a:p>
            <a:r>
              <a:rPr lang="en-US" sz="2000" u="sng" dirty="0" smtClean="0">
                <a:latin typeface="Calibri" pitchFamily="34" charset="0"/>
              </a:rPr>
              <a:t>Scenario 3</a:t>
            </a:r>
            <a:r>
              <a:rPr lang="en-US" sz="2000" dirty="0" smtClean="0">
                <a:latin typeface="Calibri" pitchFamily="34" charset="0"/>
              </a:rPr>
              <a:t>:</a:t>
            </a:r>
          </a:p>
          <a:p>
            <a:endParaRPr lang="en-US" sz="1800" dirty="0" smtClean="0">
              <a:latin typeface="Calibri" pitchFamily="34" charset="0"/>
            </a:endParaRPr>
          </a:p>
          <a:p>
            <a:pPr marL="0" lvl="1"/>
            <a:r>
              <a:rPr lang="en-US" sz="2000" i="1" dirty="0" smtClean="0">
                <a:latin typeface="Calibri" pitchFamily="34" charset="0"/>
              </a:rPr>
              <a:t>Should the staff cancel his one-day rest stop in Munich?  </a:t>
            </a:r>
            <a:r>
              <a:rPr lang="en-US" sz="2000" dirty="0" smtClean="0">
                <a:latin typeface="Calibri" pitchFamily="34" charset="0"/>
              </a:rPr>
              <a:t>No.</a:t>
            </a:r>
          </a:p>
          <a:p>
            <a:endParaRPr lang="en-US" sz="1800" dirty="0" smtClean="0">
              <a:latin typeface="Calibri" pitchFamily="34" charset="0"/>
            </a:endParaRPr>
          </a:p>
          <a:p>
            <a:pPr marL="0" lvl="1" algn="just"/>
            <a:r>
              <a:rPr lang="en-US" sz="2000" i="1" dirty="0" smtClean="0">
                <a:latin typeface="Calibri" pitchFamily="34" charset="0"/>
              </a:rPr>
              <a:t>Should you authorize the personal days in Berlin?  </a:t>
            </a:r>
            <a:r>
              <a:rPr lang="en-US" sz="2000" dirty="0" smtClean="0">
                <a:latin typeface="Calibri" pitchFamily="34" charset="0"/>
              </a:rPr>
              <a:t>Only after obtaining a new fare quote from the travel agency.  The earlier addition of Berlin as a mission stop may have increased the airfare for the trip.  Issuing  a new electronic ticket for the staff and requesting a refund on the return legs of the original ticket may result in significant cost savings.</a:t>
            </a:r>
          </a:p>
          <a:p>
            <a:pPr marL="0" lvl="1"/>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323850" y="146050"/>
            <a:ext cx="847725" cy="922338"/>
            <a:chOff x="105" y="92"/>
            <a:chExt cx="534" cy="581"/>
          </a:xfrm>
        </p:grpSpPr>
        <p:pic>
          <p:nvPicPr>
            <p:cNvPr id="36867"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6868" name="Rectangle 11"/>
            <p:cNvSpPr>
              <a:spLocks noChangeArrowheads="1"/>
            </p:cNvSpPr>
            <p:nvPr/>
          </p:nvSpPr>
          <p:spPr bwMode="auto">
            <a:xfrm>
              <a:off x="310" y="130"/>
              <a:ext cx="252" cy="543"/>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16</a:t>
              </a:r>
            </a:p>
            <a:p>
              <a:pPr algn="ct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6870" name="Rectangle 15"/>
          <p:cNvSpPr>
            <a:spLocks noChangeArrowheads="1"/>
          </p:cNvSpPr>
          <p:nvPr/>
        </p:nvSpPr>
        <p:spPr bwMode="auto">
          <a:xfrm>
            <a:off x="2284413" y="6408738"/>
            <a:ext cx="5630862" cy="400050"/>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Staff Rule 6.03: Overtime -Special Provisions for Staff Who Work Outside Bank Group Premises</a:t>
            </a: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Staff Rule 6.06: Leave - Compensatory Leave</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Prior to Approving Overtime</a:t>
            </a:r>
          </a:p>
        </p:txBody>
      </p:sp>
      <p:pic>
        <p:nvPicPr>
          <p:cNvPr id="36873" name="Picture 9"/>
          <p:cNvPicPr>
            <a:picLocks noChangeAspect="1"/>
          </p:cNvPicPr>
          <p:nvPr/>
        </p:nvPicPr>
        <p:blipFill>
          <a:blip r:embed="rId4" cstate="print"/>
          <a:srcRect/>
          <a:stretch>
            <a:fillRect/>
          </a:stretch>
        </p:blipFill>
        <p:spPr bwMode="auto">
          <a:xfrm>
            <a:off x="254000" y="2184400"/>
            <a:ext cx="8569325" cy="3863975"/>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16</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402674"/>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6.03: Overtime -Special Provisions for Staff Who Work Outside Bank Group Premises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6.06: Leave - Compensatory Leave </a:t>
            </a:r>
            <a:endParaRPr lang="en-US" sz="800" dirty="0">
              <a:solidFill>
                <a:schemeClr val="bg1"/>
              </a:solidFill>
              <a:latin typeface="Gill Sans"/>
              <a:sym typeface="Gill Sans"/>
            </a:endParaRP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Prior to Approving Overtime</a:t>
            </a:r>
            <a:endParaRPr lang="en-US" sz="2800" b="1" dirty="0">
              <a:solidFill>
                <a:srgbClr val="006699"/>
              </a:solidFill>
              <a:latin typeface="Gill Sans"/>
            </a:endParaRPr>
          </a:p>
        </p:txBody>
      </p:sp>
      <p:sp>
        <p:nvSpPr>
          <p:cNvPr id="9" name="TextBox 8"/>
          <p:cNvSpPr txBox="1"/>
          <p:nvPr/>
        </p:nvSpPr>
        <p:spPr>
          <a:xfrm>
            <a:off x="475012" y="2185060"/>
            <a:ext cx="7968901" cy="3477875"/>
          </a:xfrm>
          <a:prstGeom prst="rect">
            <a:avLst/>
          </a:prstGeom>
          <a:noFill/>
        </p:spPr>
        <p:txBody>
          <a:bodyPr wrap="square" rtlCol="0">
            <a:spAutoFit/>
          </a:bodyPr>
          <a:lstStyle/>
          <a:p>
            <a:pPr algn="just"/>
            <a:r>
              <a:rPr lang="en-US" sz="2000" u="sng" dirty="0" smtClean="0">
                <a:latin typeface="Calibri" pitchFamily="34" charset="0"/>
              </a:rPr>
              <a:t>Scenario 1</a:t>
            </a:r>
            <a:r>
              <a:rPr lang="en-US" sz="2000" dirty="0" smtClean="0">
                <a:latin typeface="Calibri" pitchFamily="34" charset="0"/>
              </a:rPr>
              <a:t>:  Your STT staff, Maya, has been requested to provide support to a large visiting mission.  You have authorized overtime.  Upon arrival of the mission, Maya, who was sick earlier in the week, works 12 hours a day, Thursday-Saturday to complete her assigned tasks.</a:t>
            </a:r>
          </a:p>
          <a:p>
            <a:endParaRPr lang="en-US" sz="2000" dirty="0" smtClean="0">
              <a:latin typeface="Calibri" pitchFamily="34" charset="0"/>
            </a:endParaRPr>
          </a:p>
          <a:p>
            <a:r>
              <a:rPr lang="en-US" sz="2000" dirty="0" smtClean="0">
                <a:latin typeface="Calibri" pitchFamily="34" charset="0"/>
              </a:rPr>
              <a:t>Maya claims overtime within the 30-day prescription period.</a:t>
            </a:r>
          </a:p>
          <a:p>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 Is Maya eligible for overtime? </a:t>
            </a:r>
          </a:p>
          <a:p>
            <a:pPr marL="628650" lvl="1" indent="-171450">
              <a:buFont typeface="Arial" pitchFamily="34" charset="0"/>
              <a:buChar char="•"/>
            </a:pPr>
            <a:r>
              <a:rPr lang="en-US" sz="2000" dirty="0" smtClean="0">
                <a:latin typeface="Calibri" pitchFamily="34" charset="0"/>
              </a:rPr>
              <a:t> Where overtime is not allowed, is there an alternative means of compensation?  </a:t>
            </a:r>
          </a:p>
          <a:p>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16</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   (Continued)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402674"/>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6.03: Overtime -Special Provisions for Staff Who Work Outside Bank Group Premises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6.06: Leave - Compensatory Leave  </a:t>
            </a:r>
            <a:endParaRPr lang="en-US" sz="800" dirty="0">
              <a:solidFill>
                <a:schemeClr val="bg1"/>
              </a:solidFill>
              <a:latin typeface="Gill Sans"/>
              <a:sym typeface="Gill Sans"/>
            </a:endParaRP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2800" b="1" dirty="0">
              <a:solidFill>
                <a:srgbClr val="006699"/>
              </a:solidFill>
              <a:latin typeface="Gill Sans"/>
            </a:endParaRPr>
          </a:p>
        </p:txBody>
      </p:sp>
      <p:sp>
        <p:nvSpPr>
          <p:cNvPr id="9" name="TextBox 8"/>
          <p:cNvSpPr txBox="1"/>
          <p:nvPr/>
        </p:nvSpPr>
        <p:spPr>
          <a:xfrm>
            <a:off x="355600" y="1600200"/>
            <a:ext cx="8088314" cy="4767104"/>
          </a:xfrm>
          <a:prstGeom prst="rect">
            <a:avLst/>
          </a:prstGeom>
          <a:noFill/>
        </p:spPr>
        <p:txBody>
          <a:bodyPr wrap="square" rtlCol="0">
            <a:spAutoFit/>
          </a:bodyPr>
          <a:lstStyle/>
          <a:p>
            <a:r>
              <a:rPr lang="en-US" sz="2000" u="sng" dirty="0" smtClean="0">
                <a:latin typeface="Calibri" pitchFamily="34" charset="0"/>
              </a:rPr>
              <a:t>Scenario 1</a:t>
            </a:r>
            <a:r>
              <a:rPr lang="en-US" sz="2000" dirty="0" smtClean="0">
                <a:latin typeface="Calibri" pitchFamily="34" charset="0"/>
              </a:rPr>
              <a:t>:</a:t>
            </a:r>
          </a:p>
          <a:p>
            <a:endParaRPr lang="en-US" sz="2000" dirty="0" smtClean="0">
              <a:latin typeface="Calibri" pitchFamily="34" charset="0"/>
            </a:endParaRPr>
          </a:p>
          <a:p>
            <a:pPr marL="58738" indent="-58738"/>
            <a:r>
              <a:rPr lang="en-US" sz="2000" dirty="0" smtClean="0">
                <a:latin typeface="Calibri" pitchFamily="34" charset="0"/>
              </a:rPr>
              <a:t> </a:t>
            </a:r>
            <a:r>
              <a:rPr lang="en-US" sz="2000" i="1" dirty="0" smtClean="0">
                <a:latin typeface="Calibri" pitchFamily="34" charset="0"/>
              </a:rPr>
              <a:t>Is Maya eligible for overtime?</a:t>
            </a:r>
            <a:r>
              <a:rPr lang="en-US" sz="2000" dirty="0" smtClean="0">
                <a:latin typeface="Calibri" pitchFamily="34" charset="0"/>
              </a:rPr>
              <a:t>  No.  Maya’s worked hours (36) do not exceed the total hours (40) of a regular work week .*  (As an STT Maya does not accrue Sick Leave days.)  </a:t>
            </a:r>
          </a:p>
          <a:p>
            <a:pPr marL="171450" indent="-171450"/>
            <a:endParaRPr lang="en-US" sz="2000" dirty="0" smtClean="0">
              <a:latin typeface="Calibri" pitchFamily="34" charset="0"/>
            </a:endParaRPr>
          </a:p>
          <a:p>
            <a:pPr lvl="1" algn="just"/>
            <a:r>
              <a:rPr lang="en-US" sz="1400" dirty="0" smtClean="0">
                <a:latin typeface="Calibri" pitchFamily="34" charset="0"/>
              </a:rPr>
              <a:t>* SR 6.03 (</a:t>
            </a:r>
            <a:r>
              <a:rPr lang="en-US" sz="1400" dirty="0" err="1" smtClean="0">
                <a:latin typeface="Calibri" pitchFamily="34" charset="0"/>
              </a:rPr>
              <a:t>para</a:t>
            </a:r>
            <a:r>
              <a:rPr lang="en-US" sz="1400" dirty="0" smtClean="0">
                <a:latin typeface="Calibri" pitchFamily="34" charset="0"/>
              </a:rPr>
              <a:t>. 1.03): Overtime work means work in excess of the staff member's regular work week established under Staff rule 5.07, </a:t>
            </a:r>
            <a:r>
              <a:rPr lang="en-US" sz="1400" i="1" dirty="0" smtClean="0">
                <a:latin typeface="Calibri" pitchFamily="34" charset="0"/>
              </a:rPr>
              <a:t>Work Schedules, Hours of Work, and Official Holidays</a:t>
            </a:r>
            <a:r>
              <a:rPr lang="en-US" sz="1400" dirty="0" smtClean="0">
                <a:latin typeface="Calibri" pitchFamily="34" charset="0"/>
              </a:rPr>
              <a:t> </a:t>
            </a:r>
            <a:r>
              <a:rPr lang="en-US" sz="1400" dirty="0" smtClean="0"/>
              <a:t>including any paid leave </a:t>
            </a:r>
            <a:r>
              <a:rPr lang="en-US" sz="1400" dirty="0" err="1" smtClean="0"/>
              <a:t>taken,etc</a:t>
            </a:r>
            <a:r>
              <a:rPr lang="en-US" sz="1400" dirty="0" smtClean="0"/>
              <a:t>.</a:t>
            </a:r>
            <a:endParaRPr lang="en-US" sz="1400" dirty="0" smtClean="0">
              <a:latin typeface="Calibri" pitchFamily="34" charset="0"/>
            </a:endParaRPr>
          </a:p>
          <a:p>
            <a:pPr marL="171450" indent="-171450"/>
            <a:r>
              <a:rPr lang="en-US" sz="2000" dirty="0" smtClean="0">
                <a:latin typeface="Calibri" pitchFamily="34" charset="0"/>
              </a:rPr>
              <a:t> </a:t>
            </a:r>
          </a:p>
          <a:p>
            <a:r>
              <a:rPr lang="en-US" sz="2000" i="1" dirty="0" smtClean="0">
                <a:latin typeface="Calibri" pitchFamily="34" charset="0"/>
              </a:rPr>
              <a:t>Where overtime is not allowed, is there an alternative means of compensation?  </a:t>
            </a:r>
            <a:r>
              <a:rPr lang="en-US" sz="2000" dirty="0" smtClean="0">
                <a:latin typeface="Calibri" pitchFamily="34" charset="0"/>
              </a:rPr>
              <a:t>Yes**, but not for STT/STC.</a:t>
            </a:r>
          </a:p>
          <a:p>
            <a:endParaRPr lang="en-US" sz="2000" dirty="0" smtClean="0">
              <a:latin typeface="Calibri" pitchFamily="34" charset="0"/>
            </a:endParaRPr>
          </a:p>
          <a:p>
            <a:pPr lvl="1" algn="just"/>
            <a:r>
              <a:rPr lang="en-US" sz="1400" dirty="0" smtClean="0">
                <a:latin typeface="Calibri" pitchFamily="34" charset="0"/>
              </a:rPr>
              <a:t>** SR 6.06 (</a:t>
            </a:r>
            <a:r>
              <a:rPr lang="en-US" sz="1400" dirty="0" err="1" smtClean="0">
                <a:latin typeface="Calibri" pitchFamily="34" charset="0"/>
              </a:rPr>
              <a:t>para</a:t>
            </a:r>
            <a:r>
              <a:rPr lang="en-US" sz="1400" dirty="0" smtClean="0">
                <a:latin typeface="Calibri" pitchFamily="34" charset="0"/>
              </a:rPr>
              <a:t>. 7.1): Managers may grant compensatory leave to staff  [regular, open-ended, term, ETC/ETT]  in the following situations:  up to 2 days following exhausting operational travel; and up to 5 days following periods of intensive and prolonged overtime work at the duty station occurring within a 30-calendar day period.</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16</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402674"/>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6.03: Overtime -Special Provisions for Staff Who Work Outside Bank Group Premises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6.06: Leave - Compensatory Leave </a:t>
            </a:r>
            <a:endParaRPr lang="en-US" sz="800" dirty="0">
              <a:solidFill>
                <a:schemeClr val="bg1"/>
              </a:solidFill>
              <a:latin typeface="Gill Sans"/>
              <a:sym typeface="Gill Sans"/>
            </a:endParaRP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Prior to Approving Overtime</a:t>
            </a:r>
            <a:endParaRPr lang="en-US" sz="2800" b="1" dirty="0">
              <a:solidFill>
                <a:srgbClr val="006699"/>
              </a:solidFill>
              <a:latin typeface="Gill Sans"/>
            </a:endParaRPr>
          </a:p>
        </p:txBody>
      </p:sp>
      <p:sp>
        <p:nvSpPr>
          <p:cNvPr id="9" name="TextBox 8"/>
          <p:cNvSpPr txBox="1"/>
          <p:nvPr/>
        </p:nvSpPr>
        <p:spPr>
          <a:xfrm>
            <a:off x="428625" y="2414588"/>
            <a:ext cx="8015289" cy="3477875"/>
          </a:xfrm>
          <a:prstGeom prst="rect">
            <a:avLst/>
          </a:prstGeom>
          <a:noFill/>
        </p:spPr>
        <p:txBody>
          <a:bodyPr wrap="square" rtlCol="0">
            <a:spAutoFit/>
          </a:bodyPr>
          <a:lstStyle/>
          <a:p>
            <a:pPr algn="just"/>
            <a:r>
              <a:rPr lang="en-US" sz="2000" u="sng" dirty="0" smtClean="0">
                <a:latin typeface="Calibri" pitchFamily="34" charset="0"/>
              </a:rPr>
              <a:t>Scenario 2</a:t>
            </a:r>
            <a:r>
              <a:rPr lang="en-US" sz="2000" dirty="0" smtClean="0">
                <a:latin typeface="Calibri" pitchFamily="34" charset="0"/>
              </a:rPr>
              <a:t>:  You have approved an 80-hour STT contract for </a:t>
            </a:r>
            <a:r>
              <a:rPr lang="en-US" sz="2000" dirty="0" err="1" smtClean="0">
                <a:latin typeface="Calibri" pitchFamily="34" charset="0"/>
              </a:rPr>
              <a:t>Malcom</a:t>
            </a:r>
            <a:r>
              <a:rPr lang="en-US" sz="2000" dirty="0" smtClean="0">
                <a:latin typeface="Calibri" pitchFamily="34" charset="0"/>
              </a:rPr>
              <a:t> (the contract has been signed by all parties).  In his first week, </a:t>
            </a:r>
            <a:r>
              <a:rPr lang="en-US" sz="2000" dirty="0" err="1" smtClean="0">
                <a:latin typeface="Calibri" pitchFamily="34" charset="0"/>
              </a:rPr>
              <a:t>Malcom</a:t>
            </a:r>
            <a:r>
              <a:rPr lang="en-US" sz="2000" dirty="0" smtClean="0">
                <a:latin typeface="Calibri" pitchFamily="34" charset="0"/>
              </a:rPr>
              <a:t> works 50 hours, including overtime that you authorized.  In the following week, </a:t>
            </a:r>
            <a:r>
              <a:rPr lang="en-US" sz="2000" dirty="0" err="1" smtClean="0">
                <a:latin typeface="Calibri" pitchFamily="34" charset="0"/>
              </a:rPr>
              <a:t>Malcom</a:t>
            </a:r>
            <a:r>
              <a:rPr lang="en-US" sz="2000" dirty="0" smtClean="0">
                <a:latin typeface="Calibri" pitchFamily="34" charset="0"/>
              </a:rPr>
              <a:t> works a total of 24 hours.   Shortly after, your Executive Assistant processes </a:t>
            </a:r>
            <a:r>
              <a:rPr lang="en-US" sz="2000" dirty="0" err="1" smtClean="0">
                <a:latin typeface="Calibri" pitchFamily="34" charset="0"/>
              </a:rPr>
              <a:t>Malcom’s</a:t>
            </a:r>
            <a:r>
              <a:rPr lang="en-US" sz="2000" dirty="0" smtClean="0">
                <a:latin typeface="Calibri" pitchFamily="34" charset="0"/>
              </a:rPr>
              <a:t> fee claim for the two-week period.</a:t>
            </a:r>
          </a:p>
          <a:p>
            <a:pPr lvl="1"/>
            <a:endParaRPr lang="en-US" sz="2000" dirty="0" smtClean="0">
              <a:latin typeface="Calibri" pitchFamily="34" charset="0"/>
            </a:endParaRPr>
          </a:p>
          <a:p>
            <a:pPr marL="628650" lvl="1" indent="-171450">
              <a:buFont typeface="Arial" pitchFamily="34" charset="0"/>
              <a:buChar char="•"/>
            </a:pPr>
            <a:r>
              <a:rPr lang="en-US" sz="2000" dirty="0" smtClean="0">
                <a:latin typeface="Calibri" pitchFamily="34" charset="0"/>
              </a:rPr>
              <a:t>Should you receive a single work flow item for approval? </a:t>
            </a:r>
          </a:p>
          <a:p>
            <a:pPr marL="628650" lvl="1" indent="-171450">
              <a:buFont typeface="Arial" pitchFamily="34" charset="0"/>
              <a:buChar char="•"/>
            </a:pPr>
            <a:r>
              <a:rPr lang="en-US" sz="2000" dirty="0" smtClean="0">
                <a:latin typeface="Calibri" pitchFamily="34" charset="0"/>
              </a:rPr>
              <a:t>What question should you raise to RM team when authorizing the overtime? </a:t>
            </a:r>
          </a:p>
          <a:p>
            <a:pPr lvl="1"/>
            <a:r>
              <a:rPr lang="en-US" sz="2000" dirty="0" smtClean="0">
                <a:latin typeface="Calibri" pitchFamily="34" charset="0"/>
              </a:rPr>
              <a:t>  </a:t>
            </a:r>
          </a:p>
          <a:p>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16</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426200"/>
            <a:ext cx="5630862" cy="402674"/>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6.03: Overtime -Special Provisions for Staff Who Work Outside Bank Group Premises</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6.06: Leave - Compensatory Leave </a:t>
            </a:r>
            <a:endParaRPr lang="en-US" sz="800" dirty="0">
              <a:solidFill>
                <a:schemeClr val="bg1"/>
              </a:solidFill>
              <a:latin typeface="Gill Sans"/>
              <a:sym typeface="Gill Sans"/>
            </a:endParaRP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2800" b="1" dirty="0">
              <a:solidFill>
                <a:srgbClr val="006699"/>
              </a:solidFill>
              <a:latin typeface="Gill Sans"/>
            </a:endParaRPr>
          </a:p>
        </p:txBody>
      </p:sp>
      <p:sp>
        <p:nvSpPr>
          <p:cNvPr id="9" name="TextBox 8"/>
          <p:cNvSpPr txBox="1"/>
          <p:nvPr/>
        </p:nvSpPr>
        <p:spPr>
          <a:xfrm>
            <a:off x="475013" y="2244436"/>
            <a:ext cx="7968902" cy="3170099"/>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latin typeface="Calibri" pitchFamily="34" charset="0"/>
              </a:rPr>
              <a:t>:</a:t>
            </a:r>
          </a:p>
          <a:p>
            <a:endParaRPr lang="en-US" sz="2000" dirty="0" smtClean="0">
              <a:latin typeface="Calibri" pitchFamily="34" charset="0"/>
            </a:endParaRPr>
          </a:p>
          <a:p>
            <a:r>
              <a:rPr lang="en-US" sz="2000" i="1" dirty="0" smtClean="0">
                <a:latin typeface="Calibri" pitchFamily="34" charset="0"/>
              </a:rPr>
              <a:t>Should you receive a single work flow item for approval?  </a:t>
            </a:r>
            <a:r>
              <a:rPr lang="en-US" sz="2000" dirty="0" smtClean="0">
                <a:latin typeface="Calibri" pitchFamily="34" charset="0"/>
              </a:rPr>
              <a:t>No.  You should receive two workflow items:  one for regular hours and the other for overtime hours (for which the hourly rate is 50 percent higher).</a:t>
            </a:r>
          </a:p>
          <a:p>
            <a:endParaRPr lang="en-US" sz="2000" dirty="0" smtClean="0">
              <a:latin typeface="Calibri" pitchFamily="34" charset="0"/>
            </a:endParaRPr>
          </a:p>
          <a:p>
            <a:r>
              <a:rPr lang="en-US" sz="2000" i="1" dirty="0" smtClean="0">
                <a:latin typeface="Calibri" pitchFamily="34" charset="0"/>
              </a:rPr>
              <a:t>What question should you raise to the RM team when authorizing the overtime?  </a:t>
            </a:r>
            <a:r>
              <a:rPr lang="en-US" sz="2000" dirty="0" smtClean="0">
                <a:latin typeface="Calibri" pitchFamily="34" charset="0"/>
              </a:rPr>
              <a:t>You should have request confirmation that an overtime purchase order was created (or will be created soon).  </a:t>
            </a:r>
          </a:p>
          <a:p>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79450" y="2022475"/>
            <a:ext cx="346075" cy="746125"/>
          </a:xfrm>
          <a:prstGeom prst="rect">
            <a:avLst/>
          </a:prstGeom>
          <a:noFill/>
          <a:ln w="9525">
            <a:noFill/>
            <a:miter lim="800000"/>
            <a:headEnd/>
            <a:tailEnd/>
          </a:ln>
        </p:spPr>
        <p:txBody>
          <a:bodyPr wrap="none" lIns="0" tIns="0" rIns="0" bIns="0">
            <a:spAutoFit/>
          </a:bodyPr>
          <a:lstStyle/>
          <a:p>
            <a:pPr algn="ctr"/>
            <a:r>
              <a:rPr lang="en-US" sz="4900" b="1">
                <a:solidFill>
                  <a:schemeClr val="bg1"/>
                </a:solidFill>
                <a:latin typeface="Gill Sans"/>
                <a:sym typeface="Gill Sans"/>
              </a:rPr>
              <a:t>#</a:t>
            </a:r>
            <a:endParaRPr lang="en-US" sz="4000" b="1">
              <a:solidFill>
                <a:schemeClr val="bg1"/>
              </a:solidFill>
              <a:latin typeface="Gill Sans"/>
              <a:sym typeface="Gill Sans"/>
            </a:endParaRPr>
          </a:p>
        </p:txBody>
      </p:sp>
      <p:grpSp>
        <p:nvGrpSpPr>
          <p:cNvPr id="23555" name="Group 3"/>
          <p:cNvGrpSpPr>
            <a:grpSpLocks/>
          </p:cNvGrpSpPr>
          <p:nvPr/>
        </p:nvGrpSpPr>
        <p:grpSpPr bwMode="auto">
          <a:xfrm>
            <a:off x="323850" y="146050"/>
            <a:ext cx="847725" cy="552450"/>
            <a:chOff x="105" y="92"/>
            <a:chExt cx="534" cy="348"/>
          </a:xfrm>
        </p:grpSpPr>
        <p:pic>
          <p:nvPicPr>
            <p:cNvPr id="2355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3557"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2</a:t>
              </a:r>
            </a:p>
          </p:txBody>
        </p:sp>
      </p:grpSp>
      <p:sp>
        <p:nvSpPr>
          <p:cNvPr id="2"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Integrate External Resources into the </a:t>
            </a:r>
            <a:br>
              <a:rPr lang="en-US" sz="2800" b="1" dirty="0">
                <a:solidFill>
                  <a:srgbClr val="006699"/>
                </a:solidFill>
                <a:latin typeface="Gill Sans"/>
              </a:rPr>
            </a:br>
            <a:r>
              <a:rPr lang="en-US" sz="2800" b="1" dirty="0">
                <a:solidFill>
                  <a:srgbClr val="006699"/>
                </a:solidFill>
                <a:latin typeface="Gill Sans"/>
              </a:rPr>
              <a:t>Work Program! </a:t>
            </a:r>
          </a:p>
        </p:txBody>
      </p:sp>
      <p:sp>
        <p:nvSpPr>
          <p:cNvPr id="3"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pic>
        <p:nvPicPr>
          <p:cNvPr id="23561" name="Picture 9"/>
          <p:cNvPicPr>
            <a:picLocks noChangeAspect="1"/>
          </p:cNvPicPr>
          <p:nvPr/>
        </p:nvPicPr>
        <p:blipFill>
          <a:blip r:embed="rId4" cstate="print"/>
          <a:srcRect/>
          <a:stretch>
            <a:fillRect/>
          </a:stretch>
        </p:blipFill>
        <p:spPr bwMode="auto">
          <a:xfrm>
            <a:off x="715963" y="2198688"/>
            <a:ext cx="7710487" cy="3587750"/>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323850" y="146050"/>
            <a:ext cx="847725" cy="552450"/>
            <a:chOff x="105" y="92"/>
            <a:chExt cx="534" cy="348"/>
          </a:xfrm>
        </p:grpSpPr>
        <p:pic>
          <p:nvPicPr>
            <p:cNvPr id="37891"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7892"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7894" name="Rectangle 15"/>
          <p:cNvSpPr>
            <a:spLocks noChangeArrowheads="1"/>
          </p:cNvSpPr>
          <p:nvPr/>
        </p:nvSpPr>
        <p:spPr bwMode="auto">
          <a:xfrm>
            <a:off x="2284413" y="6337006"/>
            <a:ext cx="5630862" cy="508601"/>
          </a:xfrm>
          <a:prstGeom prst="rect">
            <a:avLst/>
          </a:prstGeom>
          <a:noFill/>
          <a:ln w="9525">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pPr>
            <a:r>
              <a:rPr lang="en-US" sz="800" dirty="0" smtClean="0">
                <a:solidFill>
                  <a:schemeClr val="bg1"/>
                </a:solidFill>
                <a:latin typeface="Gill Sans"/>
                <a:sym typeface="Gill Sans"/>
              </a:rPr>
              <a:t>AMS 1.40: </a:t>
            </a:r>
            <a:r>
              <a:rPr lang="en-US" sz="800" b="1" dirty="0" smtClean="0">
                <a:solidFill>
                  <a:schemeClr val="bg1"/>
                </a:solidFill>
                <a:latin typeface="Gill Sans"/>
                <a:sym typeface="Gill Sans"/>
              </a:rPr>
              <a:t>Approval Authority For Administrative Expense And Bank-executed Trust Fund Payments</a:t>
            </a:r>
            <a:endParaRPr lang="en-US" sz="800" u="sng" dirty="0" smtClean="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4.00: Representation</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4.50: Staff Hospitality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Before Approving Representation and Hospitality…</a:t>
            </a:r>
          </a:p>
        </p:txBody>
      </p:sp>
      <p:pic>
        <p:nvPicPr>
          <p:cNvPr id="37897" name="Picture 9"/>
          <p:cNvPicPr>
            <a:picLocks noChangeAspect="1"/>
          </p:cNvPicPr>
          <p:nvPr/>
        </p:nvPicPr>
        <p:blipFill>
          <a:blip r:embed="rId4" cstate="print"/>
          <a:srcRect/>
          <a:stretch>
            <a:fillRect/>
          </a:stretch>
        </p:blipFill>
        <p:spPr bwMode="auto">
          <a:xfrm>
            <a:off x="523875" y="2125663"/>
            <a:ext cx="7870825" cy="3946525"/>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4" y="6347637"/>
            <a:ext cx="5588926" cy="508601"/>
          </a:xfrm>
          <a:prstGeom prst="rect">
            <a:avLst/>
          </a:prstGeom>
          <a:noFill/>
          <a:ln w="9525">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pPr>
            <a:r>
              <a:rPr lang="en-US" sz="800" dirty="0" smtClean="0">
                <a:solidFill>
                  <a:schemeClr val="bg1"/>
                </a:solidFill>
                <a:latin typeface="Gill Sans"/>
                <a:sym typeface="Gill Sans"/>
              </a:rPr>
              <a:t>AMS 1.40: </a:t>
            </a:r>
            <a:r>
              <a:rPr lang="en-US" sz="800" b="1" dirty="0" smtClean="0">
                <a:solidFill>
                  <a:schemeClr val="bg1"/>
                </a:solidFill>
                <a:latin typeface="Gill Sans"/>
                <a:sym typeface="Gill Sans"/>
              </a:rPr>
              <a:t>Approval Authority For Administrative Expense And Bank-executed Trust  Fund Payments</a:t>
            </a:r>
            <a:endParaRPr lang="en-US" sz="800" u="sng" dirty="0" smtClean="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4.00: Representation</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4.50: Staff Hospitality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Before Approving Representation and Hospitality…</a:t>
            </a:r>
            <a:endParaRPr lang="en-US" sz="2800" b="1" dirty="0">
              <a:solidFill>
                <a:srgbClr val="006699"/>
              </a:solidFill>
              <a:latin typeface="Gill Sans"/>
            </a:endParaRPr>
          </a:p>
        </p:txBody>
      </p:sp>
      <p:sp>
        <p:nvSpPr>
          <p:cNvPr id="9" name="TextBox 8"/>
          <p:cNvSpPr txBox="1"/>
          <p:nvPr/>
        </p:nvSpPr>
        <p:spPr>
          <a:xfrm>
            <a:off x="414338" y="2286000"/>
            <a:ext cx="8001000" cy="3170099"/>
          </a:xfrm>
          <a:prstGeom prst="rect">
            <a:avLst/>
          </a:prstGeom>
          <a:noFill/>
        </p:spPr>
        <p:txBody>
          <a:bodyPr wrap="square" rtlCol="0">
            <a:spAutoFit/>
          </a:bodyPr>
          <a:lstStyle/>
          <a:p>
            <a:pPr algn="just"/>
            <a:r>
              <a:rPr lang="en-US" sz="2000" u="sng" dirty="0" smtClean="0">
                <a:latin typeface="Calibri" pitchFamily="34" charset="0"/>
              </a:rPr>
              <a:t>Scenario 1</a:t>
            </a:r>
            <a:r>
              <a:rPr lang="en-US" sz="2000" dirty="0" smtClean="0"/>
              <a:t>:  </a:t>
            </a:r>
            <a:r>
              <a:rPr lang="en-US" sz="2000" dirty="0" smtClean="0">
                <a:latin typeface="Calibri" pitchFamily="34" charset="0"/>
              </a:rPr>
              <a:t>You have retained three high level experts to participate in a review of technical documents.  On the first day, you invite the experts to a welcome dinner with your senior staff.  You pay $401 for the dinner, and request reimbursement  through your RM team.</a:t>
            </a:r>
          </a:p>
          <a:p>
            <a:pPr algn="just"/>
            <a:r>
              <a:rPr lang="en-US" sz="2000" dirty="0" smtClean="0">
                <a:latin typeface="Calibri" pitchFamily="34" charset="0"/>
              </a:rPr>
              <a:t> </a:t>
            </a:r>
          </a:p>
          <a:p>
            <a:pPr marL="628650" lvl="1" indent="-171450">
              <a:buFont typeface="Arial" pitchFamily="34" charset="0"/>
              <a:buChar char="•"/>
            </a:pPr>
            <a:r>
              <a:rPr lang="en-US" sz="2000" dirty="0" smtClean="0">
                <a:latin typeface="Calibri" pitchFamily="34" charset="0"/>
              </a:rPr>
              <a:t>Does the dinner qualify as a representation or hospitality event?</a:t>
            </a:r>
          </a:p>
          <a:p>
            <a:pPr marL="628650" lvl="1" indent="-171450">
              <a:buFont typeface="Arial" pitchFamily="34" charset="0"/>
              <a:buChar char="•"/>
            </a:pPr>
            <a:r>
              <a:rPr lang="en-US" sz="2000" dirty="0" smtClean="0">
                <a:latin typeface="Calibri" pitchFamily="34" charset="0"/>
              </a:rPr>
              <a:t>Is there a threshold above which you must seek your own manager’s approval?</a:t>
            </a:r>
          </a:p>
          <a:p>
            <a:endParaRPr lang="en-US" sz="2000" dirty="0" smtClean="0">
              <a:latin typeface="Calibri" pitchFamily="34" charset="0"/>
            </a:endParaRPr>
          </a:p>
          <a:p>
            <a:pPr marL="171450" indent="-171450"/>
            <a:r>
              <a:rPr lang="en-US" sz="2000" dirty="0" smtClean="0">
                <a:latin typeface="Calibri"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347637"/>
            <a:ext cx="5612677" cy="508601"/>
          </a:xfrm>
          <a:prstGeom prst="rect">
            <a:avLst/>
          </a:prstGeom>
          <a:noFill/>
          <a:ln w="9525">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pPr>
            <a:r>
              <a:rPr lang="en-US" sz="800" dirty="0" smtClean="0">
                <a:solidFill>
                  <a:schemeClr val="bg1"/>
                </a:solidFill>
                <a:latin typeface="Gill Sans"/>
                <a:sym typeface="Gill Sans"/>
              </a:rPr>
              <a:t>AMS 1.40: </a:t>
            </a:r>
            <a:r>
              <a:rPr lang="en-US" sz="800" b="1" dirty="0" smtClean="0">
                <a:solidFill>
                  <a:schemeClr val="bg1"/>
                </a:solidFill>
                <a:latin typeface="Gill Sans"/>
                <a:sym typeface="Gill Sans"/>
              </a:rPr>
              <a:t>Approval Authority For Administrative Expense And Bank-executed Trust Fund Payments</a:t>
            </a:r>
            <a:endParaRPr lang="en-US" sz="800" u="sng" dirty="0" smtClean="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4.00: Representation</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4.50: Staff Hospitality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2800" b="1" dirty="0">
              <a:solidFill>
                <a:srgbClr val="006699"/>
              </a:solidFill>
              <a:latin typeface="Gill Sans"/>
            </a:endParaRPr>
          </a:p>
        </p:txBody>
      </p:sp>
      <p:sp>
        <p:nvSpPr>
          <p:cNvPr id="9" name="TextBox 8"/>
          <p:cNvSpPr txBox="1"/>
          <p:nvPr/>
        </p:nvSpPr>
        <p:spPr>
          <a:xfrm>
            <a:off x="508000" y="1663701"/>
            <a:ext cx="7907338" cy="4785926"/>
          </a:xfrm>
          <a:prstGeom prst="rect">
            <a:avLst/>
          </a:prstGeom>
          <a:noFill/>
        </p:spPr>
        <p:txBody>
          <a:bodyPr wrap="square" rtlCol="0">
            <a:spAutoFit/>
          </a:bodyPr>
          <a:lstStyle/>
          <a:p>
            <a:r>
              <a:rPr lang="en-US" sz="2000" u="sng" dirty="0" smtClean="0">
                <a:latin typeface="Calibri" pitchFamily="34" charset="0"/>
              </a:rPr>
              <a:t>Scenario 1</a:t>
            </a:r>
            <a:r>
              <a:rPr lang="en-US" sz="2000" dirty="0" smtClean="0"/>
              <a:t>: </a:t>
            </a:r>
          </a:p>
          <a:p>
            <a:r>
              <a:rPr lang="en-US" sz="2000" i="1" dirty="0" smtClean="0">
                <a:latin typeface="Calibri" pitchFamily="34" charset="0"/>
              </a:rPr>
              <a:t>Does the dinner qualify as a representation or hospitality event?  </a:t>
            </a:r>
            <a:r>
              <a:rPr lang="en-US" sz="2000" dirty="0" smtClean="0">
                <a:latin typeface="Calibri" pitchFamily="34" charset="0"/>
              </a:rPr>
              <a:t>The experts must be provided STC contracts.  The dinner is a staff hospitality event.</a:t>
            </a:r>
          </a:p>
          <a:p>
            <a:endParaRPr lang="en-US" sz="2000" dirty="0" smtClean="0">
              <a:latin typeface="Calibri" pitchFamily="34" charset="0"/>
            </a:endParaRPr>
          </a:p>
          <a:p>
            <a:r>
              <a:rPr lang="en-US" sz="2000" i="1" dirty="0" smtClean="0">
                <a:latin typeface="Calibri" pitchFamily="34" charset="0"/>
              </a:rPr>
              <a:t>Is there a threshold above which you must seek your own manager’s approval?  </a:t>
            </a:r>
            <a:r>
              <a:rPr lang="en-US" sz="2000" dirty="0" smtClean="0">
                <a:latin typeface="Calibri" pitchFamily="34" charset="0"/>
              </a:rPr>
              <a:t>You are not authorized to approve administrative expense payments where you are the beneficiary.*</a:t>
            </a:r>
            <a:endParaRPr lang="en-US" sz="1400" dirty="0" smtClean="0">
              <a:latin typeface="Calibri" pitchFamily="34" charset="0"/>
            </a:endParaRPr>
          </a:p>
          <a:p>
            <a:endParaRPr lang="en-US" sz="1100" dirty="0" smtClean="0">
              <a:latin typeface="Calibri" pitchFamily="34" charset="0"/>
            </a:endParaRPr>
          </a:p>
          <a:p>
            <a:pPr lvl="1" algn="just"/>
            <a:r>
              <a:rPr lang="en-US" sz="1400" dirty="0" smtClean="0">
                <a:latin typeface="Calibri" pitchFamily="34" charset="0"/>
              </a:rPr>
              <a:t>* AMS 1.40 (I) (3) - A budget holder is not authorized to approve administrative expense payments where he/she is the beneficiary of the related payment unless his/her duty station is other than Headquarters and all of the following conditions are met:  (</a:t>
            </a:r>
            <a:r>
              <a:rPr lang="en-US" sz="1400" dirty="0" err="1" smtClean="0">
                <a:latin typeface="Calibri" pitchFamily="34" charset="0"/>
              </a:rPr>
              <a:t>i</a:t>
            </a:r>
            <a:r>
              <a:rPr lang="en-US" sz="1400" dirty="0" smtClean="0">
                <a:latin typeface="Calibri" pitchFamily="34" charset="0"/>
              </a:rPr>
              <a:t>)   He/she is the only budget holder in the office;  (ii)  Approval of the administrative expense payment is effected outside of SAP workflow, such as invoices paid without reference to purchase orders; and  (iii)  The administrative expense payment, to the budget holder, does not exceed US$300 individually or US$5,000 cumulatively per fiscal year.  When these limits are exceeded the payment must be approved by the budget holder’s manager.  Administrative expense payments which meet the above criteria should also be approved by the budget holder’s manager within sixty (60) days after disbursement.</a:t>
            </a:r>
          </a:p>
          <a:p>
            <a:pPr marL="628650" lvl="1" indent="-171450">
              <a:buFont typeface="Arial" pitchFamily="34" charset="0"/>
              <a:buChar char="•"/>
            </a:pPr>
            <a:endParaRPr lang="en-US" sz="800" dirty="0" smtClean="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4" y="6347637"/>
            <a:ext cx="5588926" cy="508601"/>
          </a:xfrm>
          <a:prstGeom prst="rect">
            <a:avLst/>
          </a:prstGeom>
          <a:noFill/>
          <a:ln w="9525">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pPr>
            <a:r>
              <a:rPr lang="en-US" sz="800" dirty="0" smtClean="0">
                <a:solidFill>
                  <a:schemeClr val="bg1"/>
                </a:solidFill>
                <a:latin typeface="Gill Sans"/>
                <a:sym typeface="Gill Sans"/>
              </a:rPr>
              <a:t>AMS 1.40: </a:t>
            </a:r>
            <a:r>
              <a:rPr lang="en-US" sz="800" b="1" dirty="0" smtClean="0">
                <a:solidFill>
                  <a:schemeClr val="bg1"/>
                </a:solidFill>
                <a:latin typeface="Gill Sans"/>
                <a:sym typeface="Gill Sans"/>
              </a:rPr>
              <a:t>Approval Authority For Administrative Expense And Bank-executed Trust  Fund Payments</a:t>
            </a:r>
            <a:endParaRPr lang="en-US" sz="800" u="sng" dirty="0" smtClean="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4.00: Representation</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4.50: Staff Hospitality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Ask the Following Questions Before Approving Representation and Hospitality…</a:t>
            </a:r>
            <a:endParaRPr lang="en-US" sz="2800" b="1" dirty="0">
              <a:solidFill>
                <a:srgbClr val="006699"/>
              </a:solidFill>
              <a:latin typeface="Gill Sans"/>
            </a:endParaRPr>
          </a:p>
        </p:txBody>
      </p:sp>
      <p:sp>
        <p:nvSpPr>
          <p:cNvPr id="9" name="TextBox 8"/>
          <p:cNvSpPr txBox="1"/>
          <p:nvPr/>
        </p:nvSpPr>
        <p:spPr>
          <a:xfrm>
            <a:off x="414338" y="2286000"/>
            <a:ext cx="8001000" cy="2246769"/>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t>:  </a:t>
            </a:r>
            <a:r>
              <a:rPr lang="en-US" sz="2000" dirty="0" smtClean="0">
                <a:latin typeface="Calibri" pitchFamily="34" charset="0"/>
              </a:rPr>
              <a:t>You have worked on a complex case with EBC, INT and IAD managers where, in view of the evidence you all gathered, the third party decided to drop his claim against your unit.  You invite the three managers to lunch to celebrate a job well done.</a:t>
            </a:r>
          </a:p>
          <a:p>
            <a:endParaRPr lang="en-US" sz="2000" dirty="0" smtClean="0">
              <a:latin typeface="Calibri" pitchFamily="34" charset="0"/>
            </a:endParaRPr>
          </a:p>
          <a:p>
            <a:pPr marL="628650" lvl="2" indent="-171450">
              <a:buFont typeface="Arial" pitchFamily="34" charset="0"/>
              <a:buChar char="•"/>
            </a:pPr>
            <a:r>
              <a:rPr lang="en-US" sz="2000" dirty="0" smtClean="0">
                <a:latin typeface="Calibri" pitchFamily="34" charset="0"/>
              </a:rPr>
              <a:t>Does the lunch qualify as a hospitality event? </a:t>
            </a:r>
          </a:p>
          <a:p>
            <a:pPr marL="171450" indent="-171450"/>
            <a:r>
              <a:rPr lang="en-US" sz="2000" dirty="0" smtClean="0">
                <a:latin typeface="Calibri"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323850" y="146050"/>
            <a:ext cx="847725" cy="552450"/>
            <a:chOff x="105" y="92"/>
            <a:chExt cx="534" cy="348"/>
          </a:xfrm>
        </p:grpSpPr>
        <p:pic>
          <p:nvPicPr>
            <p:cNvPr id="38915"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38916"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17</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38918" name="Rectangle 15"/>
          <p:cNvSpPr>
            <a:spLocks noChangeArrowheads="1"/>
          </p:cNvSpPr>
          <p:nvPr/>
        </p:nvSpPr>
        <p:spPr bwMode="auto">
          <a:xfrm>
            <a:off x="2284413" y="6347637"/>
            <a:ext cx="5612677" cy="508601"/>
          </a:xfrm>
          <a:prstGeom prst="rect">
            <a:avLst/>
          </a:prstGeom>
          <a:noFill/>
          <a:ln w="9525">
            <a:noFill/>
            <a:miter lim="800000"/>
            <a:headEnd/>
            <a:tailEnd/>
          </a:ln>
        </p:spPr>
        <p:txBody>
          <a:bodyPr wrap="square">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Policies:</a:t>
            </a:r>
          </a:p>
          <a:p>
            <a:pPr algn="just">
              <a:lnSpc>
                <a:spcPct val="80000"/>
              </a:lnSpc>
              <a:spcBef>
                <a:spcPct val="3000"/>
              </a:spcBef>
              <a:spcAft>
                <a:spcPct val="3000"/>
              </a:spcAft>
              <a:buClr>
                <a:srgbClr val="4D4D4D"/>
              </a:buClr>
              <a:buSzPct val="55000"/>
            </a:pPr>
            <a:r>
              <a:rPr lang="en-US" sz="800" dirty="0" smtClean="0">
                <a:solidFill>
                  <a:schemeClr val="bg1"/>
                </a:solidFill>
                <a:latin typeface="Gill Sans"/>
                <a:sym typeface="Gill Sans"/>
              </a:rPr>
              <a:t>AMS 1.40: </a:t>
            </a:r>
            <a:r>
              <a:rPr lang="en-US" sz="800" b="1" dirty="0" smtClean="0">
                <a:solidFill>
                  <a:schemeClr val="bg1"/>
                </a:solidFill>
                <a:latin typeface="Gill Sans"/>
                <a:sym typeface="Gill Sans"/>
              </a:rPr>
              <a:t>Approval Authority For Administrative Expense And Bank-executed Trust Fund Payments</a:t>
            </a:r>
            <a:endParaRPr lang="en-US" sz="800" u="sng" dirty="0" smtClean="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4.00: Representation</a:t>
            </a: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AMS 4.50: Staff Hospitality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Answer</a:t>
            </a:r>
            <a:endParaRPr lang="en-US" sz="2800" b="1" dirty="0">
              <a:solidFill>
                <a:srgbClr val="006699"/>
              </a:solidFill>
              <a:latin typeface="Gill Sans"/>
            </a:endParaRPr>
          </a:p>
        </p:txBody>
      </p:sp>
      <p:sp>
        <p:nvSpPr>
          <p:cNvPr id="9" name="TextBox 8"/>
          <p:cNvSpPr txBox="1"/>
          <p:nvPr/>
        </p:nvSpPr>
        <p:spPr>
          <a:xfrm>
            <a:off x="558800" y="2273300"/>
            <a:ext cx="7856538" cy="2000548"/>
          </a:xfrm>
          <a:prstGeom prst="rect">
            <a:avLst/>
          </a:prstGeom>
          <a:noFill/>
        </p:spPr>
        <p:txBody>
          <a:bodyPr wrap="square" rtlCol="0">
            <a:spAutoFit/>
          </a:bodyPr>
          <a:lstStyle/>
          <a:p>
            <a:r>
              <a:rPr lang="en-US" sz="2000" u="sng" dirty="0" smtClean="0">
                <a:latin typeface="Calibri" pitchFamily="34" charset="0"/>
              </a:rPr>
              <a:t>Scenario 2</a:t>
            </a:r>
            <a:r>
              <a:rPr lang="en-US" sz="2000" dirty="0" smtClean="0"/>
              <a:t>:</a:t>
            </a:r>
          </a:p>
          <a:p>
            <a:r>
              <a:rPr lang="en-US" sz="2000" dirty="0" smtClean="0"/>
              <a:t> </a:t>
            </a:r>
          </a:p>
          <a:p>
            <a:r>
              <a:rPr lang="en-US" sz="2000" i="1" dirty="0" smtClean="0">
                <a:latin typeface="Calibri" pitchFamily="34" charset="0"/>
              </a:rPr>
              <a:t>Does the lunch qualify as a hospitality event?  </a:t>
            </a:r>
            <a:r>
              <a:rPr lang="en-US" sz="2000" dirty="0" smtClean="0">
                <a:latin typeface="Calibri" pitchFamily="34" charset="0"/>
              </a:rPr>
              <a:t>No*.</a:t>
            </a:r>
          </a:p>
          <a:p>
            <a:endParaRPr lang="en-US" sz="1100" dirty="0" smtClean="0">
              <a:latin typeface="Calibri" pitchFamily="34" charset="0"/>
            </a:endParaRPr>
          </a:p>
          <a:p>
            <a:endParaRPr lang="en-US" sz="1100" dirty="0" smtClean="0">
              <a:latin typeface="Calibri" pitchFamily="34" charset="0"/>
            </a:endParaRPr>
          </a:p>
          <a:p>
            <a:pPr lvl="1" algn="just"/>
            <a:r>
              <a:rPr lang="en-US" sz="1400" dirty="0" smtClean="0">
                <a:latin typeface="Calibri" pitchFamily="34" charset="0"/>
              </a:rPr>
              <a:t>* AMS 4.50 (</a:t>
            </a:r>
            <a:r>
              <a:rPr lang="en-US" sz="1400" dirty="0" err="1" smtClean="0">
                <a:latin typeface="Calibri" pitchFamily="34" charset="0"/>
              </a:rPr>
              <a:t>para</a:t>
            </a:r>
            <a:r>
              <a:rPr lang="en-US" sz="1400" dirty="0" smtClean="0">
                <a:latin typeface="Calibri" pitchFamily="34" charset="0"/>
              </a:rPr>
              <a:t>. 5) - </a:t>
            </a:r>
            <a:r>
              <a:rPr lang="en-US" sz="1400" dirty="0" smtClean="0"/>
              <a:t>While the main purpose of staff hospitality is to host staff under one's supervision, it may also be used to host staff from outside the unit with whom one works on a regular basis.</a:t>
            </a:r>
            <a:endParaRPr lang="en-US" sz="800" dirty="0" smtClean="0">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46050"/>
            <a:ext cx="847725" cy="552450"/>
            <a:chOff x="105" y="92"/>
            <a:chExt cx="534" cy="348"/>
          </a:xfrm>
        </p:grpSpPr>
        <p:pic>
          <p:nvPicPr>
            <p:cNvPr id="3379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p:spPr>
        </p:pic>
        <p:sp>
          <p:nvSpPr>
            <p:cNvPr id="33800"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18</a:t>
              </a:r>
              <a:endParaRPr lang="en-US" sz="2800" b="1" dirty="0">
                <a:solidFill>
                  <a:srgbClr val="006699"/>
                </a:solidFill>
                <a:latin typeface="Gill Sans"/>
                <a:sym typeface="Gill Sans"/>
              </a:endParaRPr>
            </a:p>
          </p:txBody>
        </p:sp>
      </p:grpSp>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Resource 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a:t>
            </a:r>
            <a:endParaRPr lang="en-US" sz="1800" b="1" dirty="0">
              <a:solidFill>
                <a:schemeClr val="bg1"/>
              </a:solidFill>
              <a:latin typeface="Arial" pitchFamily="34" charset="0"/>
            </a:endParaRPr>
          </a:p>
        </p:txBody>
      </p:sp>
      <p:sp>
        <p:nvSpPr>
          <p:cNvPr id="33796" name="Rectangle 15"/>
          <p:cNvSpPr>
            <a:spLocks noChangeArrowheads="1"/>
          </p:cNvSpPr>
          <p:nvPr/>
        </p:nvSpPr>
        <p:spPr bwMode="auto">
          <a:xfrm>
            <a:off x="2284413" y="6426200"/>
            <a:ext cx="5630862" cy="403225"/>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Policy</a:t>
            </a:r>
            <a:endParaRPr lang="en-US" sz="800" u="sng"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smtClean="0">
                <a:solidFill>
                  <a:schemeClr val="bg1"/>
                </a:solidFill>
                <a:latin typeface="Gill Sans"/>
                <a:sym typeface="Gill Sans"/>
              </a:rPr>
              <a:t>Staff rule 6.18: Financial  Assistance to Staff Members</a:t>
            </a:r>
            <a:endParaRPr lang="en-US" sz="800"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endParaRPr lang="en-US" sz="800" dirty="0">
              <a:solidFill>
                <a:schemeClr val="bg1"/>
              </a:solidFill>
              <a:latin typeface="Gill Sans"/>
              <a:sym typeface="Gill Sans"/>
            </a:endParaRPr>
          </a:p>
        </p:txBody>
      </p:sp>
      <p:sp>
        <p:nvSpPr>
          <p:cNvPr id="33797"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Before Approving S</a:t>
            </a:r>
            <a:r>
              <a:rPr lang="en-US" sz="2800" b="1" dirty="0" smtClean="0">
                <a:solidFill>
                  <a:srgbClr val="006699"/>
                </a:solidFill>
                <a:latin typeface="Gill Sans"/>
              </a:rPr>
              <a:t>taff Loans…</a:t>
            </a:r>
            <a:endParaRPr lang="en-US" sz="2800" b="1" dirty="0">
              <a:solidFill>
                <a:srgbClr val="006699"/>
              </a:solidFill>
              <a:latin typeface="Gill Sans"/>
            </a:endParaRPr>
          </a:p>
        </p:txBody>
      </p:sp>
      <p:sp>
        <p:nvSpPr>
          <p:cNvPr id="9" name="TextBox 8"/>
          <p:cNvSpPr txBox="1"/>
          <p:nvPr/>
        </p:nvSpPr>
        <p:spPr>
          <a:xfrm>
            <a:off x="467832" y="2307265"/>
            <a:ext cx="7947505" cy="4093428"/>
          </a:xfrm>
          <a:prstGeom prst="rect">
            <a:avLst/>
          </a:prstGeom>
          <a:noFill/>
        </p:spPr>
        <p:txBody>
          <a:bodyPr wrap="square">
            <a:spAutoFit/>
          </a:bodyPr>
          <a:lstStyle/>
          <a:p>
            <a:pPr>
              <a:defRPr/>
            </a:pPr>
            <a:r>
              <a:rPr lang="en-US" sz="2000" u="sng" dirty="0" smtClean="0">
                <a:latin typeface="Calibri" pitchFamily="34" charset="0"/>
              </a:rPr>
              <a:t>Staff Rule 6.18</a:t>
            </a:r>
            <a:r>
              <a:rPr lang="en-US" sz="2000" dirty="0" smtClean="0">
                <a:latin typeface="Calibri" pitchFamily="34" charset="0"/>
              </a:rPr>
              <a:t>:  Always check the purpose of the loan and the eligibility of the staff member to acquire one (general, housing or emergency loan). </a:t>
            </a:r>
            <a:endParaRPr lang="en-US" sz="2000" dirty="0">
              <a:latin typeface="Calibri" pitchFamily="34" charset="0"/>
            </a:endParaRPr>
          </a:p>
          <a:p>
            <a:pPr marL="628650" lvl="1" indent="-171450">
              <a:defRPr/>
            </a:pPr>
            <a:r>
              <a:rPr lang="en-US" sz="2000" dirty="0">
                <a:latin typeface="Calibri" pitchFamily="34" charset="0"/>
              </a:rPr>
              <a:t> </a:t>
            </a:r>
          </a:p>
          <a:p>
            <a:pPr marL="628650" lvl="1" indent="-171450">
              <a:buFont typeface="Arial" pitchFamily="34" charset="0"/>
              <a:buChar char="•"/>
              <a:defRPr/>
            </a:pPr>
            <a:r>
              <a:rPr lang="en-US" sz="2000" dirty="0" smtClean="0">
                <a:latin typeface="Calibri" pitchFamily="34" charset="0"/>
              </a:rPr>
              <a:t>Monitor the debt ratio by comparing the staff’s income with the aggregated amount of the requested loan, outstanding loans  and other debts.</a:t>
            </a:r>
            <a:endParaRPr lang="en-US" sz="2000" dirty="0">
              <a:latin typeface="Calibri" pitchFamily="34" charset="0"/>
            </a:endParaRPr>
          </a:p>
          <a:p>
            <a:pPr>
              <a:defRPr/>
            </a:pPr>
            <a:endParaRPr lang="en-US" sz="2000" dirty="0">
              <a:latin typeface="Calibri" pitchFamily="34" charset="0"/>
            </a:endParaRPr>
          </a:p>
          <a:p>
            <a:pPr>
              <a:defRPr/>
            </a:pPr>
            <a:r>
              <a:rPr lang="en-US" sz="2000" u="sng" dirty="0" smtClean="0">
                <a:latin typeface="Calibri" pitchFamily="34" charset="0"/>
              </a:rPr>
              <a:t>Critical Steps</a:t>
            </a:r>
            <a:r>
              <a:rPr lang="en-US" sz="2000" dirty="0" smtClean="0">
                <a:latin typeface="Calibri" pitchFamily="34" charset="0"/>
              </a:rPr>
              <a:t>:  </a:t>
            </a:r>
          </a:p>
          <a:p>
            <a:pPr>
              <a:defRPr/>
            </a:pP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Disburse loans  primarily  through payroll;</a:t>
            </a:r>
          </a:p>
          <a:p>
            <a:pPr lvl="1">
              <a:buFont typeface="Arial" pitchFamily="34" charset="0"/>
              <a:buChar char="•"/>
              <a:defRPr/>
            </a:pPr>
            <a:r>
              <a:rPr lang="en-US" sz="2000" dirty="0" smtClean="0">
                <a:latin typeface="Calibri" pitchFamily="34" charset="0"/>
              </a:rPr>
              <a:t>  Conduct annual surveys of interest rates to be applied to loans and obtain clearance from HRS Compensation.</a:t>
            </a:r>
            <a:endParaRPr lang="en-US" sz="2000" dirty="0">
              <a:latin typeface="Calibri" pitchFamily="34" charset="0"/>
            </a:endParaRPr>
          </a:p>
          <a:p>
            <a:pPr marL="171450" indent="-171450">
              <a:defRPr/>
            </a:pPr>
            <a:r>
              <a:rPr lang="en-US" sz="2000" dirty="0">
                <a:latin typeface="Calibri" pitchFamily="34"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AFR Country Office Loans: Overview</a:t>
            </a:r>
            <a:endParaRPr lang="en-US" sz="1800" b="1" dirty="0">
              <a:solidFill>
                <a:schemeClr val="bg1"/>
              </a:solidFill>
              <a:latin typeface="Arial"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838200"/>
            <a:ext cx="9042400" cy="5130800"/>
          </a:xfrm>
          <a:prstGeom prst="rect">
            <a:avLst/>
          </a:prstGeom>
          <a:noFill/>
          <a:ln>
            <a:noFill/>
          </a:ln>
        </p:spPr>
      </p:pic>
      <p:sp>
        <p:nvSpPr>
          <p:cNvPr id="3" name="TextBox 2"/>
          <p:cNvSpPr txBox="1"/>
          <p:nvPr/>
        </p:nvSpPr>
        <p:spPr>
          <a:xfrm>
            <a:off x="190500" y="5969000"/>
            <a:ext cx="8699500" cy="369332"/>
          </a:xfrm>
          <a:prstGeom prst="rect">
            <a:avLst/>
          </a:prstGeom>
          <a:noFill/>
        </p:spPr>
        <p:txBody>
          <a:bodyPr wrap="square" rtlCol="0">
            <a:spAutoFit/>
          </a:bodyPr>
          <a:lstStyle/>
          <a:p>
            <a:r>
              <a:rPr lang="en-US" sz="900" dirty="0"/>
              <a:t>*Emergency Security Loans restricted to following countries only: Burundi, DRC, S/Africa, Kenya, Liberia, Rep. of Congo, Togo, Zimbabwe, Angola, Malawi, Madagascar, Nigeria, S/Leone, Sudan, Cameroon, Cote d’Ivoire, Gabon, Guinea, Mali, Mauritania, Mozambique, Niger, Nigeria, Senegal, Tanzania, Uganda, Botswana, Ghana and Zambia</a:t>
            </a:r>
            <a:r>
              <a:rPr lang="en-US" sz="900" dirty="0" smtClean="0"/>
              <a:t>.</a:t>
            </a:r>
            <a:endParaRPr lang="en-US" dirty="0"/>
          </a:p>
        </p:txBody>
      </p:sp>
      <p:sp>
        <p:nvSpPr>
          <p:cNvPr id="4" name="Rectangle 3"/>
          <p:cNvSpPr/>
          <p:nvPr/>
        </p:nvSpPr>
        <p:spPr bwMode="auto">
          <a:xfrm>
            <a:off x="3403600" y="4660900"/>
            <a:ext cx="393700" cy="25400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2" name="Rectangle 11"/>
          <p:cNvSpPr/>
          <p:nvPr/>
        </p:nvSpPr>
        <p:spPr bwMode="auto">
          <a:xfrm>
            <a:off x="4381500" y="4673600"/>
            <a:ext cx="393700" cy="25400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p:nvPr/>
        </p:nvSpPr>
        <p:spPr bwMode="auto">
          <a:xfrm>
            <a:off x="5410200" y="4673600"/>
            <a:ext cx="393700" cy="25400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4" name="Rectangle 13"/>
          <p:cNvSpPr/>
          <p:nvPr/>
        </p:nvSpPr>
        <p:spPr bwMode="auto">
          <a:xfrm>
            <a:off x="7442200" y="4673600"/>
            <a:ext cx="393700" cy="25400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 name="Rectangle 14"/>
          <p:cNvSpPr/>
          <p:nvPr/>
        </p:nvSpPr>
        <p:spPr bwMode="auto">
          <a:xfrm>
            <a:off x="8432800" y="4673600"/>
            <a:ext cx="393700" cy="25400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5" name="TextBox 4"/>
          <p:cNvSpPr txBox="1"/>
          <p:nvPr/>
        </p:nvSpPr>
        <p:spPr>
          <a:xfrm>
            <a:off x="8153400" y="1092200"/>
            <a:ext cx="361950" cy="369332"/>
          </a:xfrm>
          <a:prstGeom prst="rect">
            <a:avLst/>
          </a:prstGeom>
          <a:noFill/>
        </p:spPr>
        <p:txBody>
          <a:bodyPr wrap="square" rtlCol="0">
            <a:spAutoFit/>
          </a:bodyPr>
          <a:lstStyle/>
          <a:p>
            <a:r>
              <a:rPr lang="en-US" sz="1800" dirty="0" smtClean="0">
                <a:solidFill>
                  <a:srgbClr val="000000"/>
                </a:solidFill>
              </a:rPr>
              <a:t>*</a:t>
            </a:r>
            <a:endParaRPr lang="en-US" sz="1800" dirty="0">
              <a:solidFill>
                <a:srgbClr val="000000"/>
              </a:solidFill>
            </a:endParaRPr>
          </a:p>
        </p:txBody>
      </p:sp>
    </p:spTree>
    <p:extLst>
      <p:ext uri="{BB962C8B-B14F-4D97-AF65-F5344CB8AC3E}">
        <p14:creationId xmlns:p14="http://schemas.microsoft.com/office/powerpoint/2010/main" val="1128817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Current Operating Conditions in the African Region</a:t>
            </a:r>
            <a:endParaRPr lang="en-US" sz="1800" b="1" dirty="0">
              <a:solidFill>
                <a:schemeClr val="bg1"/>
              </a:solidFill>
              <a:latin typeface="Arial" pitchFamily="34" charset="0"/>
            </a:endParaRPr>
          </a:p>
        </p:txBody>
      </p:sp>
      <p:sp>
        <p:nvSpPr>
          <p:cNvPr id="9" name="TextBox 8"/>
          <p:cNvSpPr txBox="1"/>
          <p:nvPr/>
        </p:nvSpPr>
        <p:spPr>
          <a:xfrm>
            <a:off x="414338" y="962025"/>
            <a:ext cx="8001000" cy="4708981"/>
          </a:xfrm>
          <a:prstGeom prst="rect">
            <a:avLst/>
          </a:prstGeom>
          <a:noFill/>
        </p:spPr>
        <p:txBody>
          <a:bodyPr>
            <a:spAutoFit/>
          </a:bodyPr>
          <a:lstStyle/>
          <a:p>
            <a:pPr>
              <a:defRPr/>
            </a:pPr>
            <a:r>
              <a:rPr lang="en-US" sz="2000" u="sng" dirty="0" smtClean="0">
                <a:latin typeface="Calibri" pitchFamily="34" charset="0"/>
              </a:rPr>
              <a:t>Eligibility</a:t>
            </a:r>
            <a:r>
              <a:rPr lang="en-US" sz="2000" dirty="0" smtClean="0">
                <a:latin typeface="Calibri" pitchFamily="34" charset="0"/>
              </a:rPr>
              <a:t>:</a:t>
            </a:r>
            <a:endParaRPr lang="en-US" sz="2000" dirty="0">
              <a:latin typeface="Calibri" pitchFamily="34" charset="0"/>
            </a:endParaRPr>
          </a:p>
          <a:p>
            <a:pPr marL="628650" lvl="1" indent="-171450">
              <a:buFont typeface="Arial" pitchFamily="34" charset="0"/>
              <a:buChar char="•"/>
              <a:defRPr/>
            </a:pPr>
            <a:r>
              <a:rPr lang="en-US" sz="2000" dirty="0" smtClean="0">
                <a:latin typeface="Calibri" pitchFamily="34" charset="0"/>
              </a:rPr>
              <a:t>All country office staff members holding regular, open-ended, term contracts</a:t>
            </a:r>
          </a:p>
          <a:p>
            <a:pPr>
              <a:defRPr/>
            </a:pPr>
            <a:endParaRPr lang="en-US" sz="2000" dirty="0">
              <a:latin typeface="Calibri" pitchFamily="34" charset="0"/>
            </a:endParaRPr>
          </a:p>
          <a:p>
            <a:pPr>
              <a:defRPr/>
            </a:pPr>
            <a:r>
              <a:rPr lang="en-US" sz="2000" u="sng" dirty="0" smtClean="0">
                <a:latin typeface="Calibri" pitchFamily="34" charset="0"/>
              </a:rPr>
              <a:t>Process:</a:t>
            </a: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All financial assistant requests are addressed to CO RM team, who helps staff in conducting an affordability simulation</a:t>
            </a:r>
          </a:p>
          <a:p>
            <a:pPr lvl="1">
              <a:buFont typeface="Arial" pitchFamily="34" charset="0"/>
              <a:buChar char="•"/>
              <a:defRPr/>
            </a:pPr>
            <a:r>
              <a:rPr lang="en-US" sz="2000" dirty="0">
                <a:latin typeface="Calibri" pitchFamily="34" charset="0"/>
              </a:rPr>
              <a:t> </a:t>
            </a:r>
            <a:r>
              <a:rPr lang="en-US" sz="2000" dirty="0" smtClean="0">
                <a:latin typeface="Calibri" pitchFamily="34" charset="0"/>
              </a:rPr>
              <a:t>Following step is entering the information in the New CO Loan System, now used in place of the HRBEN</a:t>
            </a:r>
          </a:p>
          <a:p>
            <a:pPr lvl="1">
              <a:buFont typeface="Arial" pitchFamily="34" charset="0"/>
              <a:buChar char="•"/>
              <a:defRPr/>
            </a:pPr>
            <a:endParaRPr lang="en-US" sz="2000" dirty="0">
              <a:latin typeface="Calibri" pitchFamily="34" charset="0"/>
            </a:endParaRPr>
          </a:p>
          <a:p>
            <a:pPr>
              <a:defRPr/>
            </a:pPr>
            <a:r>
              <a:rPr lang="en-US" sz="2000" u="sng" dirty="0" smtClean="0">
                <a:latin typeface="Calibri" pitchFamily="34" charset="0"/>
              </a:rPr>
              <a:t>Guarantors:</a:t>
            </a:r>
            <a:endParaRPr lang="en-US" sz="2000" dirty="0">
              <a:latin typeface="Calibri" pitchFamily="34" charset="0"/>
            </a:endParaRPr>
          </a:p>
          <a:p>
            <a:pPr lvl="1">
              <a:buFont typeface="Arial" pitchFamily="34" charset="0"/>
              <a:buChar char="•"/>
              <a:defRPr/>
            </a:pPr>
            <a:r>
              <a:rPr lang="en-US" sz="2000" dirty="0">
                <a:latin typeface="Calibri" pitchFamily="34" charset="0"/>
              </a:rPr>
              <a:t> </a:t>
            </a:r>
            <a:r>
              <a:rPr lang="en-US" sz="2000" dirty="0" smtClean="0">
                <a:latin typeface="Calibri" pitchFamily="34" charset="0"/>
              </a:rPr>
              <a:t>Member of staff is required to fill the application supported by a signed promissory note. When applicable the promissory note must bear the co-signature of the staff member’s spouse or domestic partner, or another person acceptable to the CM/CD</a:t>
            </a:r>
            <a:endParaRPr lang="en-US" sz="2000" dirty="0">
              <a:latin typeface="Calibri" pitchFamily="34" charset="0"/>
            </a:endParaRPr>
          </a:p>
        </p:txBody>
      </p:sp>
    </p:spTree>
    <p:extLst>
      <p:ext uri="{BB962C8B-B14F-4D97-AF65-F5344CB8AC3E}">
        <p14:creationId xmlns:p14="http://schemas.microsoft.com/office/powerpoint/2010/main" val="19793981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Current Operating Conditions in the African Region</a:t>
            </a:r>
            <a:endParaRPr lang="en-US" sz="1800" b="1" dirty="0">
              <a:solidFill>
                <a:schemeClr val="bg1"/>
              </a:solidFill>
              <a:latin typeface="Arial" pitchFamily="34" charset="0"/>
            </a:endParaRPr>
          </a:p>
        </p:txBody>
      </p:sp>
      <p:sp>
        <p:nvSpPr>
          <p:cNvPr id="9" name="TextBox 8"/>
          <p:cNvSpPr txBox="1"/>
          <p:nvPr/>
        </p:nvSpPr>
        <p:spPr>
          <a:xfrm>
            <a:off x="414338" y="962025"/>
            <a:ext cx="8001000" cy="5324535"/>
          </a:xfrm>
          <a:prstGeom prst="rect">
            <a:avLst/>
          </a:prstGeom>
          <a:noFill/>
        </p:spPr>
        <p:txBody>
          <a:bodyPr>
            <a:spAutoFit/>
          </a:bodyPr>
          <a:lstStyle/>
          <a:p>
            <a:pPr>
              <a:defRPr/>
            </a:pPr>
            <a:r>
              <a:rPr lang="en-US" sz="2000" u="sng" dirty="0" smtClean="0">
                <a:latin typeface="Calibri" pitchFamily="34" charset="0"/>
              </a:rPr>
              <a:t>Conditions</a:t>
            </a:r>
            <a:r>
              <a:rPr lang="en-US" sz="2000" dirty="0" smtClean="0">
                <a:latin typeface="Calibri" pitchFamily="34" charset="0"/>
              </a:rPr>
              <a:t>:</a:t>
            </a:r>
            <a:endParaRPr lang="en-US" sz="2000" dirty="0">
              <a:latin typeface="Calibri" pitchFamily="34" charset="0"/>
            </a:endParaRPr>
          </a:p>
          <a:p>
            <a:pPr marL="628650" lvl="1" indent="-171450">
              <a:buFont typeface="Arial" pitchFamily="34" charset="0"/>
              <a:buChar char="•"/>
              <a:defRPr/>
            </a:pPr>
            <a:r>
              <a:rPr lang="en-US" sz="2000" dirty="0" smtClean="0">
                <a:latin typeface="Calibri" pitchFamily="34" charset="0"/>
              </a:rPr>
              <a:t>Each loan type has its specific terms per Staff Rule 6.18 on Financial Assistance to Staff Members</a:t>
            </a:r>
          </a:p>
          <a:p>
            <a:pPr marL="628650" lvl="1" indent="-171450">
              <a:buFont typeface="Arial" pitchFamily="34" charset="0"/>
              <a:buChar char="•"/>
              <a:defRPr/>
            </a:pPr>
            <a:r>
              <a:rPr lang="en-US" sz="2000" dirty="0" smtClean="0">
                <a:latin typeface="Calibri" pitchFamily="34" charset="0"/>
              </a:rPr>
              <a:t>No loan can exceed the duration of a staff member’s appointment</a:t>
            </a:r>
          </a:p>
          <a:p>
            <a:pPr marL="628650" lvl="1" indent="-171450">
              <a:buFont typeface="Arial" pitchFamily="34" charset="0"/>
              <a:buChar char="•"/>
              <a:defRPr/>
            </a:pPr>
            <a:endParaRPr lang="en-US" sz="2000" dirty="0">
              <a:latin typeface="Calibri" pitchFamily="34" charset="0"/>
            </a:endParaRPr>
          </a:p>
          <a:p>
            <a:pPr>
              <a:defRPr/>
            </a:pPr>
            <a:r>
              <a:rPr lang="en-US" sz="2000" u="sng" dirty="0" smtClean="0">
                <a:latin typeface="Calibri" pitchFamily="34" charset="0"/>
              </a:rPr>
              <a:t>Lending limit:</a:t>
            </a: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Not exceeding 18 month net salary, unless for emergency loans where the manager of the Human Resources Service Center, or a designated official, may disregard this limit</a:t>
            </a:r>
          </a:p>
          <a:p>
            <a:pPr lvl="1">
              <a:buFont typeface="Arial" pitchFamily="34" charset="0"/>
              <a:buChar char="•"/>
              <a:defRPr/>
            </a:pPr>
            <a:endParaRPr lang="en-US" sz="2000" dirty="0">
              <a:latin typeface="Calibri" pitchFamily="34" charset="0"/>
            </a:endParaRPr>
          </a:p>
          <a:p>
            <a:pPr>
              <a:defRPr/>
            </a:pPr>
            <a:r>
              <a:rPr lang="en-US" sz="2000" u="sng" dirty="0" smtClean="0">
                <a:latin typeface="Calibri" pitchFamily="34" charset="0"/>
              </a:rPr>
              <a:t>Deb Servicing Commitments Limit: </a:t>
            </a:r>
            <a:endParaRPr lang="en-US" sz="2000" dirty="0">
              <a:latin typeface="Calibri" pitchFamily="34" charset="0"/>
            </a:endParaRPr>
          </a:p>
          <a:p>
            <a:pPr lvl="1">
              <a:buFont typeface="Arial" pitchFamily="34" charset="0"/>
              <a:buChar char="•"/>
              <a:defRPr/>
            </a:pPr>
            <a:r>
              <a:rPr lang="en-US" sz="2000" dirty="0">
                <a:latin typeface="Calibri" pitchFamily="34" charset="0"/>
              </a:rPr>
              <a:t> </a:t>
            </a:r>
            <a:r>
              <a:rPr lang="en-US" sz="2000" dirty="0" smtClean="0">
                <a:latin typeface="Calibri" pitchFamily="34" charset="0"/>
              </a:rPr>
              <a:t>May not exceed 45% of net income and must include all outstanding liabilities of applicant, or his, or her spouse. The CO may request a written confirmation of applicant’s outstanding loans from applicant’s commercial banks. The manger, Human Resources Service Center, or a designed official may waive the limit for assistance for emergencies</a:t>
            </a:r>
          </a:p>
          <a:p>
            <a:pPr lvl="1">
              <a:buFont typeface="Arial" pitchFamily="34" charset="0"/>
              <a:buChar char="•"/>
              <a:defRPr/>
            </a:pPr>
            <a:r>
              <a:rPr lang="en-US" sz="2000" dirty="0" smtClean="0">
                <a:latin typeface="Calibri" pitchFamily="34" charset="0"/>
              </a:rPr>
              <a:t> Disciplinary measures pursuant to SR 8.01 apply accordingly</a:t>
            </a:r>
            <a:endParaRPr lang="en-US" sz="2000" dirty="0">
              <a:latin typeface="Calibri" pitchFamily="34" charset="0"/>
            </a:endParaRPr>
          </a:p>
        </p:txBody>
      </p:sp>
    </p:spTree>
    <p:extLst>
      <p:ext uri="{BB962C8B-B14F-4D97-AF65-F5344CB8AC3E}">
        <p14:creationId xmlns:p14="http://schemas.microsoft.com/office/powerpoint/2010/main" val="16132710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11"/>
          <p:cNvSpPr>
            <a:spLocks noChangeArrowheads="1"/>
          </p:cNvSpPr>
          <p:nvPr/>
        </p:nvSpPr>
        <p:spPr bwMode="auto">
          <a:xfrm>
            <a:off x="157599" y="206375"/>
            <a:ext cx="0" cy="430213"/>
          </a:xfrm>
          <a:prstGeom prst="rect">
            <a:avLst/>
          </a:prstGeom>
          <a:noFill/>
          <a:ln w="9525">
            <a:noFill/>
            <a:miter lim="800000"/>
            <a:headEnd/>
            <a:tailEnd/>
          </a:ln>
        </p:spPr>
        <p:txBody>
          <a:bodyPr wrap="none" lIns="0" tIns="0" rIns="0" bIns="0">
            <a:spAutoFit/>
          </a:bodyPr>
          <a:lstStyle/>
          <a:p>
            <a:pPr algn="ctr"/>
            <a:endParaRPr lang="en-US" sz="2800" b="1" dirty="0">
              <a:solidFill>
                <a:srgbClr val="006699"/>
              </a:solidFill>
              <a:latin typeface="Gill Sans"/>
              <a:sym typeface="Gill Sans"/>
            </a:endParaRPr>
          </a:p>
        </p:txBody>
      </p:sp>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Current Operating Conditions in the African Region</a:t>
            </a:r>
            <a:endParaRPr lang="en-US" sz="1800" b="1" dirty="0">
              <a:solidFill>
                <a:schemeClr val="bg1"/>
              </a:solidFill>
              <a:latin typeface="Arial" pitchFamily="34" charset="0"/>
            </a:endParaRPr>
          </a:p>
        </p:txBody>
      </p:sp>
      <p:sp>
        <p:nvSpPr>
          <p:cNvPr id="9" name="TextBox 8"/>
          <p:cNvSpPr txBox="1"/>
          <p:nvPr/>
        </p:nvSpPr>
        <p:spPr>
          <a:xfrm>
            <a:off x="414338" y="962025"/>
            <a:ext cx="8001000" cy="5324535"/>
          </a:xfrm>
          <a:prstGeom prst="rect">
            <a:avLst/>
          </a:prstGeom>
          <a:noFill/>
        </p:spPr>
        <p:txBody>
          <a:bodyPr>
            <a:spAutoFit/>
          </a:bodyPr>
          <a:lstStyle/>
          <a:p>
            <a:pPr>
              <a:defRPr/>
            </a:pPr>
            <a:r>
              <a:rPr lang="en-US" sz="2000" u="sng" dirty="0" smtClean="0">
                <a:latin typeface="Calibri" pitchFamily="34" charset="0"/>
              </a:rPr>
              <a:t>Loan disbursement</a:t>
            </a:r>
            <a:r>
              <a:rPr lang="en-US" sz="2000" dirty="0" smtClean="0">
                <a:latin typeface="Calibri" pitchFamily="34" charset="0"/>
              </a:rPr>
              <a:t>:</a:t>
            </a:r>
            <a:endParaRPr lang="en-US" sz="2000" dirty="0">
              <a:latin typeface="Calibri" pitchFamily="34" charset="0"/>
            </a:endParaRPr>
          </a:p>
          <a:p>
            <a:pPr marL="628650" lvl="1" indent="-171450">
              <a:buFont typeface="Arial" pitchFamily="34" charset="0"/>
              <a:buChar char="•"/>
              <a:defRPr/>
            </a:pPr>
            <a:r>
              <a:rPr lang="en-US" sz="2000" dirty="0" smtClean="0">
                <a:latin typeface="Calibri" pitchFamily="34" charset="0"/>
              </a:rPr>
              <a:t>Loan disbursed through Payroll. Emergency loans and selected housing loans can be disbursed locally</a:t>
            </a:r>
          </a:p>
          <a:p>
            <a:pPr lvl="1">
              <a:defRPr/>
            </a:pPr>
            <a:endParaRPr lang="en-US" sz="2000" dirty="0">
              <a:latin typeface="Calibri" pitchFamily="34" charset="0"/>
            </a:endParaRPr>
          </a:p>
          <a:p>
            <a:pPr>
              <a:defRPr/>
            </a:pPr>
            <a:r>
              <a:rPr lang="en-US" sz="2000" u="sng" dirty="0" smtClean="0">
                <a:latin typeface="Calibri" pitchFamily="34" charset="0"/>
              </a:rPr>
              <a:t>Housing loan:</a:t>
            </a: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Collaterals in the form of title deeds as well as insurance policies must be provided by applicants</a:t>
            </a:r>
          </a:p>
          <a:p>
            <a:pPr lvl="1">
              <a:buFont typeface="Arial" pitchFamily="34" charset="0"/>
              <a:buChar char="•"/>
              <a:defRPr/>
            </a:pPr>
            <a:endParaRPr lang="en-US" sz="2000" dirty="0">
              <a:latin typeface="Calibri" pitchFamily="34" charset="0"/>
            </a:endParaRPr>
          </a:p>
          <a:p>
            <a:pPr>
              <a:defRPr/>
            </a:pPr>
            <a:r>
              <a:rPr lang="en-US" sz="2000" u="sng" dirty="0" smtClean="0">
                <a:latin typeface="Calibri" pitchFamily="34" charset="0"/>
              </a:rPr>
              <a:t>Emergency loan:</a:t>
            </a: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Only under exceptional circumstances such as death, serious illness, or disaster directly involving staff member or close relatives (father, mother, or children)</a:t>
            </a:r>
          </a:p>
          <a:p>
            <a:pPr>
              <a:defRPr/>
            </a:pPr>
            <a:endParaRPr lang="en-US" sz="2000" u="sng" dirty="0" smtClean="0">
              <a:latin typeface="Calibri" pitchFamily="34" charset="0"/>
            </a:endParaRPr>
          </a:p>
          <a:p>
            <a:pPr>
              <a:defRPr/>
            </a:pPr>
            <a:r>
              <a:rPr lang="en-US" sz="2000" u="sng" dirty="0" smtClean="0">
                <a:latin typeface="Calibri" pitchFamily="34" charset="0"/>
              </a:rPr>
              <a:t>Emergency security loan:</a:t>
            </a:r>
            <a:endParaRPr lang="en-US" sz="2000" dirty="0">
              <a:latin typeface="Calibri" pitchFamily="34" charset="0"/>
            </a:endParaRPr>
          </a:p>
          <a:p>
            <a:pPr lvl="1">
              <a:buFont typeface="Arial" pitchFamily="34" charset="0"/>
              <a:buChar char="•"/>
              <a:defRPr/>
            </a:pPr>
            <a:r>
              <a:rPr lang="en-US" sz="2000" dirty="0">
                <a:latin typeface="Calibri" pitchFamily="34" charset="0"/>
              </a:rPr>
              <a:t> </a:t>
            </a:r>
            <a:r>
              <a:rPr lang="en-US" sz="2000" dirty="0" smtClean="0">
                <a:latin typeface="Calibri" pitchFamily="34" charset="0"/>
              </a:rPr>
              <a:t>Only for high or medium threat security countries to help staff improving residence security (alarm systems, fencing, lights, etc.)</a:t>
            </a:r>
          </a:p>
          <a:p>
            <a:pPr lvl="1">
              <a:buFont typeface="Arial" pitchFamily="34" charset="0"/>
              <a:buChar char="•"/>
              <a:defRPr/>
            </a:pPr>
            <a:r>
              <a:rPr lang="en-US" sz="2000" dirty="0" smtClean="0">
                <a:latin typeface="Calibri" pitchFamily="34" charset="0"/>
              </a:rPr>
              <a:t> Only one emergency security loan per staff at the time</a:t>
            </a:r>
            <a:endParaRPr lang="en-US" sz="2000" dirty="0">
              <a:latin typeface="Calibri" pitchFamily="34" charset="0"/>
            </a:endParaRPr>
          </a:p>
        </p:txBody>
      </p:sp>
    </p:spTree>
    <p:extLst>
      <p:ext uri="{BB962C8B-B14F-4D97-AF65-F5344CB8AC3E}">
        <p14:creationId xmlns:p14="http://schemas.microsoft.com/office/powerpoint/2010/main" val="2822471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323850" y="146050"/>
            <a:ext cx="847725" cy="552450"/>
            <a:chOff x="105" y="92"/>
            <a:chExt cx="534" cy="348"/>
          </a:xfrm>
        </p:grpSpPr>
        <p:pic>
          <p:nvPicPr>
            <p:cNvPr id="25603"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5604" name="Rectangle 11"/>
            <p:cNvSpPr>
              <a:spLocks noChangeArrowheads="1"/>
            </p:cNvSpPr>
            <p:nvPr/>
          </p:nvSpPr>
          <p:spPr bwMode="auto">
            <a:xfrm>
              <a:off x="373" y="130"/>
              <a:ext cx="125" cy="269"/>
            </a:xfrm>
            <a:prstGeom prst="rect">
              <a:avLst/>
            </a:prstGeom>
            <a:noFill/>
            <a:ln w="9525">
              <a:noFill/>
              <a:miter lim="800000"/>
              <a:headEnd/>
              <a:tailEnd/>
            </a:ln>
          </p:spPr>
          <p:txBody>
            <a:bodyPr wrap="none" lIns="0" tIns="0" rIns="0" bIns="0">
              <a:spAutoFit/>
            </a:bodyPr>
            <a:lstStyle/>
            <a:p>
              <a:pPr algn="ctr"/>
              <a:r>
                <a:rPr lang="en-US" sz="2800" b="1">
                  <a:solidFill>
                    <a:srgbClr val="006699"/>
                  </a:solidFill>
                  <a:latin typeface="Gill Sans"/>
                  <a:sym typeface="Gill Sans"/>
                </a:rPr>
                <a:t>3</a:t>
              </a:r>
            </a:p>
          </p:txBody>
        </p:sp>
      </p:grpSp>
      <p:sp>
        <p:nvSpPr>
          <p:cNvPr id="2"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Scrutinize Everything That </a:t>
            </a:r>
            <a:br>
              <a:rPr lang="en-US" sz="2800" b="1">
                <a:solidFill>
                  <a:srgbClr val="006699"/>
                </a:solidFill>
                <a:latin typeface="Gill Sans"/>
              </a:rPr>
            </a:br>
            <a:r>
              <a:rPr lang="en-US" sz="2800" b="1">
                <a:solidFill>
                  <a:srgbClr val="006699"/>
                </a:solidFill>
                <a:latin typeface="Gill Sans"/>
              </a:rPr>
              <a:t>Goes In Your Budget!</a:t>
            </a:r>
          </a:p>
        </p:txBody>
      </p:sp>
      <p:sp>
        <p:nvSpPr>
          <p:cNvPr id="3"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pic>
        <p:nvPicPr>
          <p:cNvPr id="25607" name="Picture 7"/>
          <p:cNvPicPr>
            <a:picLocks noChangeAspect="1"/>
          </p:cNvPicPr>
          <p:nvPr/>
        </p:nvPicPr>
        <p:blipFill>
          <a:blip r:embed="rId4" cstate="print"/>
          <a:srcRect/>
          <a:stretch>
            <a:fillRect/>
          </a:stretch>
        </p:blipFill>
        <p:spPr bwMode="auto">
          <a:xfrm>
            <a:off x="350838" y="2030413"/>
            <a:ext cx="8483600" cy="3830637"/>
          </a:xfrm>
          <a:prstGeom prst="rect">
            <a:avLst/>
          </a:prstGeom>
          <a:noFill/>
          <a:ln w="25400">
            <a:noFill/>
            <a:miter lim="800000"/>
            <a:headEnd/>
            <a:tailEnd/>
          </a:ln>
          <a:effectLst/>
        </p:spPr>
      </p:pic>
      <p:sp>
        <p:nvSpPr>
          <p:cNvPr id="25609" name="Rectangle 34"/>
          <p:cNvSpPr>
            <a:spLocks/>
          </p:cNvSpPr>
          <p:nvPr/>
        </p:nvSpPr>
        <p:spPr bwMode="auto">
          <a:xfrm>
            <a:off x="2082800" y="6402388"/>
            <a:ext cx="5054600" cy="420687"/>
          </a:xfrm>
          <a:prstGeom prst="rect">
            <a:avLst/>
          </a:prstGeom>
          <a:noFill/>
          <a:ln w="25400">
            <a:noFill/>
            <a:miter lim="800000"/>
            <a:headEnd/>
            <a:tailEnd/>
          </a:ln>
        </p:spPr>
        <p:txBody>
          <a:bodyPr>
            <a:spAutoFit/>
          </a:bodyPr>
          <a:lstStyle/>
          <a:p>
            <a:pPr marL="114300" lvl="1" algn="ctr">
              <a:lnSpc>
                <a:spcPct val="80000"/>
              </a:lnSpc>
              <a:spcBef>
                <a:spcPct val="25000"/>
              </a:spcBef>
              <a:spcAft>
                <a:spcPct val="25000"/>
              </a:spcAft>
              <a:buClr>
                <a:srgbClr val="4D4D4D"/>
              </a:buClr>
              <a:buSzPct val="55000"/>
              <a:buFont typeface="Gill Sans"/>
              <a:buNone/>
            </a:pPr>
            <a:r>
              <a:rPr lang="en-US" sz="900" u="sng">
                <a:solidFill>
                  <a:schemeClr val="bg1"/>
                </a:solidFill>
                <a:latin typeface="Gill Sans"/>
                <a:sym typeface="Gill Sans"/>
              </a:rPr>
              <a:t>Important Note</a:t>
            </a:r>
            <a:r>
              <a:rPr lang="en-US" sz="900">
                <a:solidFill>
                  <a:schemeClr val="bg1"/>
                </a:solidFill>
                <a:latin typeface="Gill Sans"/>
                <a:sym typeface="Gill Sans"/>
              </a:rPr>
              <a:t>: Except for capital budget, field benefit and the learning budget, all other bank budget are fungible. For example, savings under sustaining, can be  moved to fill any shortfall in the indirect categories or own managed programs.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		Form 2088</a:t>
            </a:r>
            <a:endParaRPr lang="en-US" sz="1800" b="1" dirty="0">
              <a:solidFill>
                <a:schemeClr val="bg1"/>
              </a:solidFill>
              <a:latin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36597836"/>
              </p:ext>
            </p:extLst>
          </p:nvPr>
        </p:nvGraphicFramePr>
        <p:xfrm>
          <a:off x="2679700" y="1062049"/>
          <a:ext cx="3830637" cy="4957751"/>
        </p:xfrm>
        <a:graphic>
          <a:graphicData uri="http://schemas.openxmlformats.org/presentationml/2006/ole">
            <mc:AlternateContent xmlns:mc="http://schemas.openxmlformats.org/markup-compatibility/2006">
              <mc:Choice xmlns:v="urn:schemas-microsoft-com:vml" Requires="v">
                <p:oleObj spid="_x0000_s1027"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2679700" y="1062049"/>
                        <a:ext cx="3830637" cy="4957751"/>
                      </a:xfrm>
                      <a:prstGeom prst="rect">
                        <a:avLst/>
                      </a:prstGeom>
                    </p:spPr>
                  </p:pic>
                </p:oleObj>
              </mc:Fallback>
            </mc:AlternateContent>
          </a:graphicData>
        </a:graphic>
      </p:graphicFrame>
    </p:spTree>
    <p:extLst>
      <p:ext uri="{BB962C8B-B14F-4D97-AF65-F5344CB8AC3E}">
        <p14:creationId xmlns:p14="http://schemas.microsoft.com/office/powerpoint/2010/main" val="18694355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11"/>
          <p:cNvSpPr>
            <a:spLocks noChangeArrowheads="1"/>
          </p:cNvSpPr>
          <p:nvPr/>
        </p:nvSpPr>
        <p:spPr bwMode="auto">
          <a:xfrm>
            <a:off x="157599" y="206375"/>
            <a:ext cx="0" cy="430213"/>
          </a:xfrm>
          <a:prstGeom prst="rect">
            <a:avLst/>
          </a:prstGeom>
          <a:noFill/>
          <a:ln w="9525">
            <a:noFill/>
            <a:miter lim="800000"/>
            <a:headEnd/>
            <a:tailEnd/>
          </a:ln>
        </p:spPr>
        <p:txBody>
          <a:bodyPr wrap="none" lIns="0" tIns="0" rIns="0" bIns="0">
            <a:spAutoFit/>
          </a:bodyPr>
          <a:lstStyle/>
          <a:p>
            <a:pPr algn="ctr"/>
            <a:endParaRPr lang="en-US" sz="2800" b="1" dirty="0">
              <a:solidFill>
                <a:srgbClr val="006699"/>
              </a:solidFill>
              <a:latin typeface="Gill Sans"/>
              <a:sym typeface="Gill Sans"/>
            </a:endParaRPr>
          </a:p>
        </p:txBody>
      </p:sp>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Current Operating Conditions in the African Region</a:t>
            </a:r>
            <a:endParaRPr lang="en-US" sz="1800" b="1" dirty="0">
              <a:solidFill>
                <a:schemeClr val="bg1"/>
              </a:solidFill>
              <a:latin typeface="Arial" pitchFamily="34" charset="0"/>
            </a:endParaRPr>
          </a:p>
        </p:txBody>
      </p:sp>
      <p:sp>
        <p:nvSpPr>
          <p:cNvPr id="9" name="TextBox 8"/>
          <p:cNvSpPr txBox="1"/>
          <p:nvPr/>
        </p:nvSpPr>
        <p:spPr>
          <a:xfrm>
            <a:off x="414338" y="962025"/>
            <a:ext cx="8001000" cy="5324535"/>
          </a:xfrm>
          <a:prstGeom prst="rect">
            <a:avLst/>
          </a:prstGeom>
          <a:noFill/>
        </p:spPr>
        <p:txBody>
          <a:bodyPr>
            <a:spAutoFit/>
          </a:bodyPr>
          <a:lstStyle/>
          <a:p>
            <a:pPr>
              <a:defRPr/>
            </a:pPr>
            <a:r>
              <a:rPr lang="en-US" sz="2000" u="sng" dirty="0" smtClean="0">
                <a:latin typeface="Calibri" pitchFamily="34" charset="0"/>
              </a:rPr>
              <a:t>Setting of interest rates</a:t>
            </a:r>
            <a:r>
              <a:rPr lang="en-US" sz="2000" dirty="0" smtClean="0">
                <a:latin typeface="Calibri" pitchFamily="34" charset="0"/>
              </a:rPr>
              <a:t>:</a:t>
            </a:r>
            <a:endParaRPr lang="en-US" sz="2000" dirty="0">
              <a:latin typeface="Calibri" pitchFamily="34" charset="0"/>
            </a:endParaRPr>
          </a:p>
          <a:p>
            <a:pPr marL="628650" lvl="1" indent="-171450">
              <a:buFont typeface="Arial" pitchFamily="34" charset="0"/>
              <a:buChar char="•"/>
              <a:defRPr/>
            </a:pPr>
            <a:r>
              <a:rPr lang="en-US" sz="1600" dirty="0" smtClean="0">
                <a:latin typeface="Calibri" pitchFamily="34" charset="0"/>
              </a:rPr>
              <a:t>Financial assistance (housing and general loans) is subject to same interest rate as applied by local commercial banks</a:t>
            </a:r>
          </a:p>
          <a:p>
            <a:pPr marL="628650" lvl="1" indent="-171450">
              <a:buFont typeface="Arial" pitchFamily="34" charset="0"/>
              <a:buChar char="•"/>
              <a:defRPr/>
            </a:pPr>
            <a:r>
              <a:rPr lang="en-US" sz="1600" dirty="0" smtClean="0">
                <a:latin typeface="Calibri" pitchFamily="34" charset="0"/>
              </a:rPr>
              <a:t>CO RM staff to update the interest rates once a year, obtaining information at least from 3 different sources. Such information should contain at least the following data: General and Housing loans, spread or margin, lending rate repayment periods</a:t>
            </a:r>
          </a:p>
          <a:p>
            <a:pPr marL="628650" lvl="1" indent="-171450">
              <a:buFont typeface="Arial" pitchFamily="34" charset="0"/>
              <a:buChar char="•"/>
              <a:defRPr/>
            </a:pPr>
            <a:r>
              <a:rPr lang="en-US" sz="1600" dirty="0" smtClean="0">
                <a:latin typeface="Calibri" pitchFamily="34" charset="0"/>
              </a:rPr>
              <a:t>CM or CD review commercial interest rates collected by CO RM staff and decide which to apply (general the lowest available)</a:t>
            </a:r>
          </a:p>
          <a:p>
            <a:pPr marL="628650" lvl="1" indent="-171450">
              <a:buFont typeface="Arial" pitchFamily="34" charset="0"/>
              <a:buChar char="•"/>
              <a:defRPr/>
            </a:pPr>
            <a:r>
              <a:rPr lang="en-US" sz="1600" dirty="0" smtClean="0">
                <a:latin typeface="Calibri" pitchFamily="34" charset="0"/>
              </a:rPr>
              <a:t>ACTCA recommends General and Housing loans carry interest rates fixed by the COA in consultation with HR and approved by CM</a:t>
            </a:r>
          </a:p>
          <a:p>
            <a:pPr marL="628650" lvl="1" indent="-171450">
              <a:buFont typeface="Arial" pitchFamily="34" charset="0"/>
              <a:buChar char="•"/>
              <a:defRPr/>
            </a:pPr>
            <a:r>
              <a:rPr lang="en-US" sz="1600" dirty="0" smtClean="0">
                <a:latin typeface="Calibri" pitchFamily="34" charset="0"/>
              </a:rPr>
              <a:t>The COA should obtain the interest rates from at least 4 local commercial banks and compute the average, ensuring that banks which charge the highest and lowest interest rates are included</a:t>
            </a:r>
          </a:p>
          <a:p>
            <a:pPr marL="628650" lvl="1" indent="-171450">
              <a:buFont typeface="Arial" pitchFamily="34" charset="0"/>
              <a:buChar char="•"/>
              <a:defRPr/>
            </a:pPr>
            <a:r>
              <a:rPr lang="en-US" sz="1600" dirty="0" smtClean="0">
                <a:latin typeface="Calibri" pitchFamily="34" charset="0"/>
              </a:rPr>
              <a:t>Review fixed interest rate at least every 6 months, or more often, depending on local market conditions</a:t>
            </a:r>
          </a:p>
          <a:p>
            <a:pPr marL="628650" lvl="1" indent="-171450">
              <a:buFont typeface="Arial" pitchFamily="34" charset="0"/>
              <a:buChar char="•"/>
              <a:defRPr/>
            </a:pPr>
            <a:r>
              <a:rPr lang="en-US" sz="1600" dirty="0" smtClean="0">
                <a:latin typeface="Calibri" pitchFamily="34" charset="0"/>
              </a:rPr>
              <a:t>CO clears the suggested interest rates as well as the survey conducted with the Compensation Unit in HQ. This clearance will be provided by the Senior Compensation and Benefits Officer – AFR Region. The clearance serves the purpose of making sure there is a consistent application of rules throughout the AFR COs and compliance</a:t>
            </a:r>
          </a:p>
          <a:p>
            <a:pPr marL="628650" lvl="1" indent="-171450">
              <a:buFont typeface="Arial" pitchFamily="34" charset="0"/>
              <a:buChar char="•"/>
              <a:defRPr/>
            </a:pPr>
            <a:r>
              <a:rPr lang="en-US" sz="1600" dirty="0" smtClean="0">
                <a:latin typeface="Calibri" pitchFamily="34" charset="0"/>
              </a:rPr>
              <a:t>Once cleared the rate is uploaded in the Country Office Loan Module and after approval by CM/CD cannot longer be tampered (unlike in HRBEN)</a:t>
            </a:r>
            <a:endParaRPr lang="en-US" sz="1600" dirty="0">
              <a:latin typeface="Calibri" pitchFamily="34" charset="0"/>
            </a:endParaRPr>
          </a:p>
        </p:txBody>
      </p:sp>
    </p:spTree>
    <p:extLst>
      <p:ext uri="{BB962C8B-B14F-4D97-AF65-F5344CB8AC3E}">
        <p14:creationId xmlns:p14="http://schemas.microsoft.com/office/powerpoint/2010/main" val="2323061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11"/>
          <p:cNvSpPr>
            <a:spLocks noChangeArrowheads="1"/>
          </p:cNvSpPr>
          <p:nvPr/>
        </p:nvSpPr>
        <p:spPr bwMode="auto">
          <a:xfrm>
            <a:off x="157599" y="206375"/>
            <a:ext cx="0" cy="430213"/>
          </a:xfrm>
          <a:prstGeom prst="rect">
            <a:avLst/>
          </a:prstGeom>
          <a:noFill/>
          <a:ln w="9525">
            <a:noFill/>
            <a:miter lim="800000"/>
            <a:headEnd/>
            <a:tailEnd/>
          </a:ln>
        </p:spPr>
        <p:txBody>
          <a:bodyPr wrap="none" lIns="0" tIns="0" rIns="0" bIns="0">
            <a:spAutoFit/>
          </a:bodyPr>
          <a:lstStyle/>
          <a:p>
            <a:pPr algn="ctr"/>
            <a:endParaRPr lang="en-US" sz="2800" b="1" dirty="0">
              <a:solidFill>
                <a:srgbClr val="006699"/>
              </a:solidFill>
              <a:latin typeface="Gill Sans"/>
              <a:sym typeface="Gill Sans"/>
            </a:endParaRPr>
          </a:p>
        </p:txBody>
      </p:sp>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Current Operating Conditions in the African Region</a:t>
            </a:r>
            <a:endParaRPr lang="en-US" sz="1800" b="1" dirty="0">
              <a:solidFill>
                <a:schemeClr val="bg1"/>
              </a:solidFill>
              <a:latin typeface="Arial" pitchFamily="34" charset="0"/>
            </a:endParaRPr>
          </a:p>
        </p:txBody>
      </p:sp>
      <p:sp>
        <p:nvSpPr>
          <p:cNvPr id="9" name="TextBox 8"/>
          <p:cNvSpPr txBox="1"/>
          <p:nvPr/>
        </p:nvSpPr>
        <p:spPr>
          <a:xfrm>
            <a:off x="414338" y="962025"/>
            <a:ext cx="8001000" cy="5324535"/>
          </a:xfrm>
          <a:prstGeom prst="rect">
            <a:avLst/>
          </a:prstGeom>
          <a:noFill/>
        </p:spPr>
        <p:txBody>
          <a:bodyPr>
            <a:spAutoFit/>
          </a:bodyPr>
          <a:lstStyle/>
          <a:p>
            <a:pPr>
              <a:defRPr/>
            </a:pPr>
            <a:r>
              <a:rPr lang="en-US" sz="2000" u="sng" dirty="0" smtClean="0">
                <a:latin typeface="Calibri" pitchFamily="34" charset="0"/>
              </a:rPr>
              <a:t>Repayment</a:t>
            </a:r>
            <a:r>
              <a:rPr lang="en-US" sz="2000" dirty="0" smtClean="0">
                <a:latin typeface="Calibri" pitchFamily="34" charset="0"/>
              </a:rPr>
              <a:t>:</a:t>
            </a:r>
            <a:endParaRPr lang="en-US" sz="2000" dirty="0">
              <a:latin typeface="Calibri" pitchFamily="34" charset="0"/>
            </a:endParaRPr>
          </a:p>
          <a:p>
            <a:pPr marL="628650" lvl="1" indent="-171450">
              <a:buFont typeface="Arial" pitchFamily="34" charset="0"/>
              <a:buChar char="•"/>
              <a:defRPr/>
            </a:pPr>
            <a:r>
              <a:rPr lang="en-US" sz="2000" dirty="0" smtClean="0">
                <a:latin typeface="Calibri" pitchFamily="34" charset="0"/>
              </a:rPr>
              <a:t>All outstanding loans become due on the last day of service</a:t>
            </a:r>
          </a:p>
          <a:p>
            <a:pPr marL="628650" lvl="1" indent="-171450">
              <a:buFont typeface="Arial" pitchFamily="34" charset="0"/>
              <a:buChar char="•"/>
              <a:defRPr/>
            </a:pPr>
            <a:r>
              <a:rPr lang="en-US" sz="2000" dirty="0" smtClean="0">
                <a:latin typeface="Calibri" pitchFamily="34" charset="0"/>
              </a:rPr>
              <a:t>Accrued salary, annual leave and other amounts due from the Bank Group are applied to liquidate debts</a:t>
            </a:r>
          </a:p>
          <a:p>
            <a:pPr>
              <a:defRPr/>
            </a:pPr>
            <a:endParaRPr lang="en-US" sz="2000" u="sng" dirty="0" smtClean="0">
              <a:latin typeface="Calibri" pitchFamily="34" charset="0"/>
            </a:endParaRPr>
          </a:p>
          <a:p>
            <a:pPr>
              <a:defRPr/>
            </a:pPr>
            <a:r>
              <a:rPr lang="en-US" sz="2000" u="sng" dirty="0" smtClean="0">
                <a:latin typeface="Calibri" pitchFamily="34" charset="0"/>
              </a:rPr>
              <a:t>Controls:</a:t>
            </a: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CO RM staff keep sound audit trails on file</a:t>
            </a:r>
          </a:p>
          <a:p>
            <a:pPr lvl="1">
              <a:buFont typeface="Arial" pitchFamily="34" charset="0"/>
              <a:buChar char="•"/>
              <a:defRPr/>
            </a:pPr>
            <a:r>
              <a:rPr lang="en-US" sz="2000" dirty="0">
                <a:latin typeface="Calibri" pitchFamily="34" charset="0"/>
              </a:rPr>
              <a:t> </a:t>
            </a:r>
            <a:r>
              <a:rPr lang="en-US" sz="2000" dirty="0" smtClean="0">
                <a:latin typeface="Calibri" pitchFamily="34" charset="0"/>
              </a:rPr>
              <a:t>Any exception to current policy as stated in staff rule 6.18 needs to be submitted to the Manager – Comp and Benefits for approval</a:t>
            </a:r>
          </a:p>
          <a:p>
            <a:pPr lvl="1">
              <a:buFont typeface="Arial" pitchFamily="34" charset="0"/>
              <a:buChar char="•"/>
              <a:defRPr/>
            </a:pPr>
            <a:r>
              <a:rPr lang="en-US" sz="2000" dirty="0">
                <a:latin typeface="Calibri" pitchFamily="34" charset="0"/>
              </a:rPr>
              <a:t> </a:t>
            </a:r>
            <a:r>
              <a:rPr lang="en-US" sz="2000" dirty="0" smtClean="0">
                <a:latin typeface="Calibri" pitchFamily="34" charset="0"/>
              </a:rPr>
              <a:t>No exception can be granted by management. Only CM/CD should prepare a case for exception and forward to Senior Compensation and Benefits Officer – AFR Region, before submitting the final proposal to the Manager of Compensation and Benefits</a:t>
            </a:r>
          </a:p>
          <a:p>
            <a:pPr lvl="1">
              <a:buFont typeface="Arial" pitchFamily="34" charset="0"/>
              <a:buChar char="•"/>
              <a:defRPr/>
            </a:pPr>
            <a:r>
              <a:rPr lang="en-US" sz="2000" dirty="0">
                <a:latin typeface="Calibri" pitchFamily="34" charset="0"/>
              </a:rPr>
              <a:t> </a:t>
            </a:r>
            <a:r>
              <a:rPr lang="en-US" sz="2000" dirty="0" smtClean="0">
                <a:latin typeface="Calibri" pitchFamily="34" charset="0"/>
              </a:rPr>
              <a:t>CAO office clears Country eligibility for Security emergency loans</a:t>
            </a:r>
          </a:p>
          <a:p>
            <a:pPr lvl="1">
              <a:buFont typeface="Arial" pitchFamily="34" charset="0"/>
              <a:buChar char="•"/>
              <a:defRPr/>
            </a:pPr>
            <a:r>
              <a:rPr lang="en-US" sz="2000" dirty="0" smtClean="0">
                <a:latin typeface="Calibri" pitchFamily="34" charset="0"/>
              </a:rPr>
              <a:t> Country offices eligible must put in place adequate contingency controls to avoid abuses of loans an misuses</a:t>
            </a:r>
          </a:p>
          <a:p>
            <a:pPr lvl="1">
              <a:buFont typeface="Arial" pitchFamily="34" charset="0"/>
              <a:buChar char="•"/>
              <a:defRPr/>
            </a:pPr>
            <a:r>
              <a:rPr lang="en-US" sz="2000" dirty="0">
                <a:latin typeface="Calibri" pitchFamily="34" charset="0"/>
              </a:rPr>
              <a:t> </a:t>
            </a:r>
            <a:r>
              <a:rPr lang="en-US" sz="2000" dirty="0" smtClean="0">
                <a:latin typeface="Calibri" pitchFamily="34" charset="0"/>
              </a:rPr>
              <a:t>Keep in file adequate supporting documents</a:t>
            </a:r>
            <a:endParaRPr lang="en-US" sz="2000" dirty="0">
              <a:latin typeface="Calibri" pitchFamily="34" charset="0"/>
            </a:endParaRPr>
          </a:p>
        </p:txBody>
      </p:sp>
    </p:spTree>
    <p:extLst>
      <p:ext uri="{BB962C8B-B14F-4D97-AF65-F5344CB8AC3E}">
        <p14:creationId xmlns:p14="http://schemas.microsoft.com/office/powerpoint/2010/main" val="1785621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smtClean="0">
                <a:solidFill>
                  <a:schemeClr val="bg1"/>
                </a:solidFill>
                <a:latin typeface="Arial" pitchFamily="34" charset="0"/>
              </a:rPr>
              <a:t>Current Operating Conditions in the African Region</a:t>
            </a:r>
            <a:endParaRPr lang="en-US" sz="1800" b="1" dirty="0">
              <a:solidFill>
                <a:schemeClr val="bg1"/>
              </a:solidFill>
              <a:latin typeface="Arial" pitchFamily="34" charset="0"/>
            </a:endParaRPr>
          </a:p>
        </p:txBody>
      </p:sp>
      <p:sp>
        <p:nvSpPr>
          <p:cNvPr id="9" name="TextBox 8"/>
          <p:cNvSpPr txBox="1"/>
          <p:nvPr/>
        </p:nvSpPr>
        <p:spPr>
          <a:xfrm>
            <a:off x="414338" y="962025"/>
            <a:ext cx="8001000" cy="3416320"/>
          </a:xfrm>
          <a:prstGeom prst="rect">
            <a:avLst/>
          </a:prstGeom>
          <a:noFill/>
        </p:spPr>
        <p:txBody>
          <a:bodyPr>
            <a:spAutoFit/>
          </a:bodyPr>
          <a:lstStyle/>
          <a:p>
            <a:pPr>
              <a:defRPr/>
            </a:pPr>
            <a:r>
              <a:rPr lang="en-US" sz="2000" u="sng" dirty="0" smtClean="0">
                <a:latin typeface="Calibri" pitchFamily="34" charset="0"/>
              </a:rPr>
              <a:t>Challenges and Risks:</a:t>
            </a:r>
            <a:endParaRPr lang="en-US" sz="2000" dirty="0" smtClean="0">
              <a:latin typeface="Calibri" pitchFamily="34" charset="0"/>
            </a:endParaRPr>
          </a:p>
          <a:p>
            <a:pPr marL="628650" lvl="1" indent="-171450">
              <a:buFont typeface="Arial" pitchFamily="34" charset="0"/>
              <a:buChar char="•"/>
              <a:defRPr/>
            </a:pPr>
            <a:r>
              <a:rPr lang="en-US" sz="2000" dirty="0" smtClean="0">
                <a:latin typeface="Calibri" pitchFamily="34" charset="0"/>
              </a:rPr>
              <a:t>Ability to verify and monitor staff requests</a:t>
            </a:r>
          </a:p>
          <a:p>
            <a:pPr marL="1085850" lvl="2" indent="-171450">
              <a:buFont typeface="Arial" pitchFamily="34" charset="0"/>
              <a:buChar char="•"/>
              <a:defRPr/>
            </a:pPr>
            <a:r>
              <a:rPr lang="en-US" sz="1800" dirty="0" smtClean="0">
                <a:latin typeface="Calibri" pitchFamily="34" charset="0"/>
              </a:rPr>
              <a:t>How can RM staff verify aspects related to Emergency security loans such as fences, alarm systems, etc. and related cost?</a:t>
            </a:r>
          </a:p>
          <a:p>
            <a:pPr marL="628650" lvl="1" indent="-171450">
              <a:buFont typeface="Arial" pitchFamily="34" charset="0"/>
              <a:buChar char="•"/>
              <a:defRPr/>
            </a:pPr>
            <a:r>
              <a:rPr lang="en-US" sz="2000" dirty="0" smtClean="0">
                <a:latin typeface="Calibri" pitchFamily="34" charset="0"/>
              </a:rPr>
              <a:t>CM/CD to perform the function of a banker and RMAs/RMOs to execute responsibilities of a loan officer</a:t>
            </a:r>
          </a:p>
          <a:p>
            <a:pPr marL="628650" lvl="1" indent="-171450">
              <a:buFont typeface="Arial" pitchFamily="34" charset="0"/>
              <a:buChar char="•"/>
              <a:defRPr/>
            </a:pPr>
            <a:r>
              <a:rPr lang="en-US" sz="2000" dirty="0" smtClean="0">
                <a:latin typeface="Calibri" pitchFamily="34" charset="0"/>
              </a:rPr>
              <a:t>Avoid perception of availability of “free money”, which can generate abuses by a selected number of staff</a:t>
            </a:r>
          </a:p>
          <a:p>
            <a:pPr marL="628650" lvl="1" indent="-171450">
              <a:buFont typeface="Arial" pitchFamily="34" charset="0"/>
              <a:buChar char="•"/>
              <a:defRPr/>
            </a:pPr>
            <a:r>
              <a:rPr lang="en-US" sz="2000" dirty="0" smtClean="0">
                <a:latin typeface="Calibri" pitchFamily="34" charset="0"/>
              </a:rPr>
              <a:t>Balance these issues with poor living conditions in fragile countries </a:t>
            </a:r>
          </a:p>
          <a:p>
            <a:pPr marL="628650" lvl="1" indent="-171450">
              <a:buFont typeface="Arial" pitchFamily="34" charset="0"/>
              <a:buChar char="•"/>
              <a:defRPr/>
            </a:pPr>
            <a:r>
              <a:rPr lang="en-US" sz="2000" dirty="0" smtClean="0">
                <a:latin typeface="Calibri" pitchFamily="34" charset="0"/>
              </a:rPr>
              <a:t>Train staff and work more closely with the credit union which performs similar activities at HQ</a:t>
            </a:r>
            <a:endParaRPr lang="en-US" sz="2000" dirty="0">
              <a:latin typeface="Calibri" pitchFamily="34" charset="0"/>
            </a:endParaRPr>
          </a:p>
        </p:txBody>
      </p:sp>
    </p:spTree>
    <p:extLst>
      <p:ext uri="{BB962C8B-B14F-4D97-AF65-F5344CB8AC3E}">
        <p14:creationId xmlns:p14="http://schemas.microsoft.com/office/powerpoint/2010/main" val="1476805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46050"/>
            <a:ext cx="847725" cy="552450"/>
            <a:chOff x="105" y="92"/>
            <a:chExt cx="534" cy="348"/>
          </a:xfrm>
        </p:grpSpPr>
        <p:pic>
          <p:nvPicPr>
            <p:cNvPr id="33799"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p:spPr>
        </p:pic>
        <p:sp>
          <p:nvSpPr>
            <p:cNvPr id="33800"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19</a:t>
              </a:r>
              <a:endParaRPr lang="en-US" sz="2800" b="1" dirty="0">
                <a:solidFill>
                  <a:srgbClr val="006699"/>
                </a:solidFill>
                <a:latin typeface="Gill Sans"/>
                <a:sym typeface="Gill Sans"/>
              </a:endParaRPr>
            </a:p>
          </p:txBody>
        </p:sp>
      </p:grpSp>
      <p:sp>
        <p:nvSpPr>
          <p:cNvPr id="33795"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Resource 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a:t>
            </a:r>
            <a:endParaRPr lang="en-US" sz="1800" b="1" dirty="0">
              <a:solidFill>
                <a:schemeClr val="bg1"/>
              </a:solidFill>
              <a:latin typeface="Arial" pitchFamily="34" charset="0"/>
            </a:endParaRPr>
          </a:p>
        </p:txBody>
      </p:sp>
      <p:sp>
        <p:nvSpPr>
          <p:cNvPr id="33796" name="Rectangle 15"/>
          <p:cNvSpPr>
            <a:spLocks noChangeArrowheads="1"/>
          </p:cNvSpPr>
          <p:nvPr/>
        </p:nvSpPr>
        <p:spPr bwMode="auto">
          <a:xfrm>
            <a:off x="2284413" y="6426200"/>
            <a:ext cx="5630862" cy="440762"/>
          </a:xfrm>
          <a:prstGeom prst="rect">
            <a:avLst/>
          </a:prstGeom>
          <a:noFill/>
          <a:ln w="9525">
            <a:noFill/>
            <a:miter lim="800000"/>
            <a:headEnd/>
            <a:tailEnd/>
          </a:ln>
        </p:spPr>
        <p:txBody>
          <a:bodyPr>
            <a:spAutoFit/>
          </a:bodyPr>
          <a:lstStyle/>
          <a:p>
            <a:pPr algn="just">
              <a:lnSpc>
                <a:spcPct val="80000"/>
              </a:lnSpc>
              <a:spcBef>
                <a:spcPct val="3000"/>
              </a:spcBef>
              <a:spcAft>
                <a:spcPct val="3000"/>
              </a:spcAft>
              <a:buClr>
                <a:srgbClr val="4D4D4D"/>
              </a:buClr>
              <a:buSzPct val="55000"/>
              <a:buFont typeface="Gill Sans"/>
              <a:buNone/>
            </a:pPr>
            <a:r>
              <a:rPr lang="en-US" sz="800" u="sng" dirty="0">
                <a:solidFill>
                  <a:schemeClr val="bg1"/>
                </a:solidFill>
                <a:latin typeface="Gill Sans"/>
                <a:sym typeface="Gill Sans"/>
              </a:rPr>
              <a:t>Policies</a:t>
            </a:r>
          </a:p>
          <a:p>
            <a:pPr>
              <a:defRPr/>
            </a:pPr>
            <a:r>
              <a:rPr lang="en-US" sz="800" dirty="0" smtClean="0">
                <a:latin typeface="Calibri" pitchFamily="34" charset="0"/>
              </a:rPr>
              <a:t>Staff Rule 6.17: Extended Assignment Benefits</a:t>
            </a:r>
          </a:p>
          <a:p>
            <a:pPr>
              <a:defRPr/>
            </a:pPr>
            <a:r>
              <a:rPr lang="en-US" sz="800" dirty="0" smtClean="0">
                <a:latin typeface="Calibri" pitchFamily="34" charset="0"/>
              </a:rPr>
              <a:t>Staff Rule 6.23: Short Term &amp; Developmental Assignment Benefits</a:t>
            </a:r>
            <a:endParaRPr lang="en-US" sz="800" dirty="0">
              <a:solidFill>
                <a:schemeClr val="bg1"/>
              </a:solidFill>
              <a:latin typeface="Gill Sans"/>
              <a:sym typeface="Gill Sans"/>
            </a:endParaRPr>
          </a:p>
        </p:txBody>
      </p:sp>
      <p:sp>
        <p:nvSpPr>
          <p:cNvPr id="33797"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dirty="0">
                <a:solidFill>
                  <a:srgbClr val="006699"/>
                </a:solidFill>
                <a:latin typeface="Gill Sans"/>
              </a:rPr>
              <a:t>Ask the Following Questions </a:t>
            </a:r>
            <a:r>
              <a:rPr lang="en-US" sz="2800" b="1" dirty="0" smtClean="0">
                <a:solidFill>
                  <a:srgbClr val="006699"/>
                </a:solidFill>
                <a:latin typeface="Gill Sans"/>
              </a:rPr>
              <a:t>To Ensure Adequacy of Rental Ceilings…</a:t>
            </a:r>
            <a:endParaRPr lang="en-US" sz="2800" b="1" dirty="0">
              <a:solidFill>
                <a:srgbClr val="006699"/>
              </a:solidFill>
              <a:latin typeface="Gill Sans"/>
            </a:endParaRPr>
          </a:p>
        </p:txBody>
      </p:sp>
      <p:sp>
        <p:nvSpPr>
          <p:cNvPr id="9" name="TextBox 8"/>
          <p:cNvSpPr txBox="1"/>
          <p:nvPr/>
        </p:nvSpPr>
        <p:spPr>
          <a:xfrm>
            <a:off x="414338" y="2143125"/>
            <a:ext cx="8001000" cy="3477875"/>
          </a:xfrm>
          <a:prstGeom prst="rect">
            <a:avLst/>
          </a:prstGeom>
          <a:noFill/>
        </p:spPr>
        <p:txBody>
          <a:bodyPr>
            <a:spAutoFit/>
          </a:bodyPr>
          <a:lstStyle/>
          <a:p>
            <a:pPr>
              <a:defRPr/>
            </a:pPr>
            <a:r>
              <a:rPr lang="en-US" sz="2000" u="sng" dirty="0" smtClean="0">
                <a:latin typeface="Calibri" pitchFamily="34" charset="0"/>
              </a:rPr>
              <a:t>Housing Benefits</a:t>
            </a:r>
            <a:r>
              <a:rPr lang="en-US" sz="2000" dirty="0" smtClean="0">
                <a:latin typeface="Calibri" pitchFamily="34" charset="0"/>
              </a:rPr>
              <a:t>:  Surveys must be conducted to ensure adequate rental ceilings.  These are usually conducted every two years.  </a:t>
            </a:r>
            <a:endParaRPr lang="en-US" sz="2000" dirty="0">
              <a:latin typeface="Calibri" pitchFamily="34" charset="0"/>
            </a:endParaRPr>
          </a:p>
          <a:p>
            <a:pPr marL="628650" lvl="1" indent="-171450">
              <a:defRPr/>
            </a:pPr>
            <a:r>
              <a:rPr lang="en-US" sz="2000" dirty="0">
                <a:latin typeface="Calibri" pitchFamily="34" charset="0"/>
              </a:rPr>
              <a:t> </a:t>
            </a:r>
          </a:p>
          <a:p>
            <a:pPr marL="628650" lvl="1" indent="-171450">
              <a:buFont typeface="Arial" pitchFamily="34" charset="0"/>
              <a:buChar char="•"/>
              <a:defRPr/>
            </a:pPr>
            <a:r>
              <a:rPr lang="en-US" sz="2000" dirty="0" smtClean="0">
                <a:latin typeface="Calibri" pitchFamily="34" charset="0"/>
              </a:rPr>
              <a:t>The RM team coordinates the review for rental ceilings and hires the appropriate consultants.</a:t>
            </a:r>
          </a:p>
          <a:p>
            <a:pPr marL="628650" lvl="1" indent="-171450">
              <a:buFont typeface="Arial" pitchFamily="34" charset="0"/>
              <a:buChar char="•"/>
              <a:defRPr/>
            </a:pPr>
            <a:r>
              <a:rPr lang="en-US" sz="2000" dirty="0" smtClean="0">
                <a:latin typeface="Calibri" pitchFamily="34" charset="0"/>
              </a:rPr>
              <a:t>Ceiling surveys (2) apply to STA/DAIS and IRS Extended Assignments.</a:t>
            </a:r>
            <a:endParaRPr lang="en-US" sz="2000" dirty="0">
              <a:latin typeface="Calibri" pitchFamily="34" charset="0"/>
            </a:endParaRPr>
          </a:p>
          <a:p>
            <a:pPr>
              <a:defRPr/>
            </a:pPr>
            <a:endParaRPr lang="en-US" sz="2000" dirty="0">
              <a:latin typeface="Calibri" pitchFamily="34" charset="0"/>
            </a:endParaRPr>
          </a:p>
          <a:p>
            <a:pPr>
              <a:defRPr/>
            </a:pPr>
            <a:r>
              <a:rPr lang="en-US" sz="2000" u="sng" dirty="0" smtClean="0">
                <a:latin typeface="Calibri" pitchFamily="34" charset="0"/>
              </a:rPr>
              <a:t>Critical Steps</a:t>
            </a:r>
            <a:r>
              <a:rPr lang="en-US" sz="2000" dirty="0" smtClean="0">
                <a:latin typeface="Calibri" pitchFamily="34" charset="0"/>
              </a:rPr>
              <a:t>:</a:t>
            </a:r>
          </a:p>
          <a:p>
            <a:pPr>
              <a:defRPr/>
            </a:pPr>
            <a:endParaRPr lang="en-US" sz="2000" dirty="0" smtClean="0">
              <a:latin typeface="Calibri" pitchFamily="34" charset="0"/>
            </a:endParaRPr>
          </a:p>
          <a:p>
            <a:pPr lvl="1">
              <a:buFont typeface="Arial" pitchFamily="34" charset="0"/>
              <a:buChar char="•"/>
              <a:defRPr/>
            </a:pPr>
            <a:r>
              <a:rPr lang="en-US" sz="2000" dirty="0" smtClean="0">
                <a:latin typeface="Calibri" pitchFamily="34" charset="0"/>
              </a:rPr>
              <a:t>  CD/CM informs CAO when market conditions are fast changing; and</a:t>
            </a:r>
          </a:p>
          <a:p>
            <a:pPr lvl="1">
              <a:buFont typeface="Arial" pitchFamily="34" charset="0"/>
              <a:buChar char="•"/>
              <a:defRPr/>
            </a:pPr>
            <a:r>
              <a:rPr lang="en-US" sz="2000" dirty="0" smtClean="0">
                <a:latin typeface="Calibri" pitchFamily="34" charset="0"/>
              </a:rPr>
              <a:t>  CAO must clear all rental ceilings and sign off on all reviews. </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323850" y="146050"/>
            <a:ext cx="847725" cy="552450"/>
            <a:chOff x="105" y="92"/>
            <a:chExt cx="534" cy="348"/>
          </a:xfrm>
        </p:grpSpPr>
        <p:pic>
          <p:nvPicPr>
            <p:cNvPr id="40963"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40964" name="Rectangle 11"/>
            <p:cNvSpPr>
              <a:spLocks noChangeArrowheads="1"/>
            </p:cNvSpPr>
            <p:nvPr/>
          </p:nvSpPr>
          <p:spPr bwMode="auto">
            <a:xfrm>
              <a:off x="310" y="130"/>
              <a:ext cx="252"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20</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40966" name="Rectangle 15"/>
          <p:cNvSpPr>
            <a:spLocks noChangeArrowheads="1"/>
          </p:cNvSpPr>
          <p:nvPr/>
        </p:nvSpPr>
        <p:spPr bwMode="auto">
          <a:xfrm>
            <a:off x="2280062" y="6412675"/>
            <a:ext cx="5635213" cy="402674"/>
          </a:xfrm>
          <a:prstGeom prst="rect">
            <a:avLst/>
          </a:prstGeom>
          <a:noFill/>
          <a:ln w="9525">
            <a:noFill/>
            <a:miter lim="800000"/>
            <a:headEnd/>
            <a:tailEnd/>
          </a:ln>
        </p:spPr>
        <p:txBody>
          <a:bodyPr wrap="square">
            <a:spAutoFit/>
          </a:bodyPr>
          <a:lstStyle/>
          <a:p>
            <a:pPr>
              <a:lnSpc>
                <a:spcPct val="80000"/>
              </a:lnSpc>
              <a:spcBef>
                <a:spcPct val="3000"/>
              </a:spcBef>
              <a:spcAft>
                <a:spcPct val="3000"/>
              </a:spcAft>
              <a:buClr>
                <a:srgbClr val="4D4D4D"/>
              </a:buClr>
              <a:buSzPct val="55000"/>
              <a:buFont typeface="Gill Sans"/>
              <a:buNone/>
            </a:pPr>
            <a:endParaRPr lang="en-US" sz="800" u="sng" dirty="0" smtClean="0">
              <a:solidFill>
                <a:schemeClr val="bg1"/>
              </a:solidFill>
              <a:latin typeface="Gill Sans"/>
              <a:sym typeface="Gill Sans"/>
            </a:endParaRPr>
          </a:p>
          <a:p>
            <a:pPr>
              <a:lnSpc>
                <a:spcPct val="80000"/>
              </a:lnSpc>
              <a:spcBef>
                <a:spcPct val="3000"/>
              </a:spcBef>
              <a:spcAft>
                <a:spcPct val="3000"/>
              </a:spcAft>
              <a:buClr>
                <a:srgbClr val="4D4D4D"/>
              </a:buClr>
              <a:buSzPct val="55000"/>
              <a:buFont typeface="Gill Sans"/>
              <a:buNone/>
            </a:pPr>
            <a:r>
              <a:rPr lang="en-US" sz="800" u="sng" dirty="0" smtClean="0">
                <a:solidFill>
                  <a:schemeClr val="bg1"/>
                </a:solidFill>
                <a:latin typeface="Gill Sans"/>
                <a:sym typeface="Gill Sans"/>
              </a:rPr>
              <a:t>Note</a:t>
            </a:r>
            <a:r>
              <a:rPr lang="en-US" sz="800" dirty="0" smtClean="0">
                <a:solidFill>
                  <a:schemeClr val="bg1"/>
                </a:solidFill>
                <a:latin typeface="Gill Sans"/>
                <a:sym typeface="Gill Sans"/>
              </a:rPr>
              <a:t>: HRBEN Approvals </a:t>
            </a:r>
            <a:r>
              <a:rPr lang="en-US" sz="800" dirty="0">
                <a:solidFill>
                  <a:schemeClr val="bg1"/>
                </a:solidFill>
                <a:latin typeface="Gill Sans"/>
                <a:sym typeface="Gill Sans"/>
              </a:rPr>
              <a:t>are not processed via workflow</a:t>
            </a:r>
            <a:r>
              <a:rPr lang="en-US" sz="800" dirty="0" smtClean="0">
                <a:solidFill>
                  <a:schemeClr val="bg1"/>
                </a:solidFill>
                <a:latin typeface="Gill Sans"/>
                <a:sym typeface="Gill Sans"/>
              </a:rPr>
              <a:t>. </a:t>
            </a:r>
            <a:endParaRPr lang="en-US" sz="800" dirty="0">
              <a:solidFill>
                <a:schemeClr val="bg1"/>
              </a:solidFill>
              <a:latin typeface="Gill Sans"/>
              <a:sym typeface="Gill Sans"/>
            </a:endParaRPr>
          </a:p>
          <a:p>
            <a:pPr algn="just">
              <a:lnSpc>
                <a:spcPct val="80000"/>
              </a:lnSpc>
              <a:spcBef>
                <a:spcPct val="3000"/>
              </a:spcBef>
              <a:spcAft>
                <a:spcPct val="3000"/>
              </a:spcAft>
              <a:buClr>
                <a:srgbClr val="4D4D4D"/>
              </a:buClr>
              <a:buSzPct val="55000"/>
              <a:buFont typeface="Gill Sans"/>
              <a:buNone/>
            </a:pPr>
            <a:r>
              <a:rPr lang="en-US" sz="800" dirty="0">
                <a:solidFill>
                  <a:schemeClr val="bg1"/>
                </a:solidFill>
                <a:latin typeface="Gill Sans"/>
                <a:sym typeface="Gill Sans"/>
              </a:rPr>
              <a:t> </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a:solidFill>
                  <a:srgbClr val="006699"/>
                </a:solidFill>
                <a:latin typeface="Gill Sans"/>
              </a:rPr>
              <a:t>Remember to Approve HR Actions!</a:t>
            </a:r>
          </a:p>
        </p:txBody>
      </p:sp>
      <p:pic>
        <p:nvPicPr>
          <p:cNvPr id="40969" name="Picture 9"/>
          <p:cNvPicPr>
            <a:picLocks noChangeAspect="1"/>
          </p:cNvPicPr>
          <p:nvPr/>
        </p:nvPicPr>
        <p:blipFill>
          <a:blip r:embed="rId4" cstate="print"/>
          <a:srcRect/>
          <a:stretch>
            <a:fillRect/>
          </a:stretch>
        </p:blipFill>
        <p:spPr bwMode="auto">
          <a:xfrm>
            <a:off x="258763" y="2155825"/>
            <a:ext cx="8613775" cy="3575050"/>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206375" y="1108075"/>
            <a:ext cx="8615363" cy="685800"/>
          </a:xfrm>
          <a:prstGeom prst="rect">
            <a:avLst/>
          </a:prstGeom>
          <a:noFill/>
          <a:ln w="9525">
            <a:noFill/>
            <a:miter lim="800000"/>
            <a:headEnd/>
            <a:tailEnd/>
          </a:ln>
        </p:spPr>
        <p:txBody>
          <a:bodyPr anchor="ctr"/>
          <a:lstStyle/>
          <a:p>
            <a:pPr algn="ctr"/>
            <a:r>
              <a:rPr lang="en-US" sz="2800" b="1">
                <a:solidFill>
                  <a:srgbClr val="006699"/>
                </a:solidFill>
                <a:latin typeface="Gill Sans"/>
              </a:rPr>
              <a:t>Don’t Hesitate to Ask! </a:t>
            </a:r>
          </a:p>
        </p:txBody>
      </p:sp>
      <p:pic>
        <p:nvPicPr>
          <p:cNvPr id="41993" name="Picture 9"/>
          <p:cNvPicPr>
            <a:picLocks noChangeAspect="1"/>
          </p:cNvPicPr>
          <p:nvPr/>
        </p:nvPicPr>
        <p:blipFill>
          <a:blip r:embed="rId3" cstate="print"/>
          <a:srcRect b="35389"/>
          <a:stretch>
            <a:fillRect/>
          </a:stretch>
        </p:blipFill>
        <p:spPr bwMode="auto">
          <a:xfrm>
            <a:off x="285750" y="2190750"/>
            <a:ext cx="8574088" cy="2095500"/>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323850" y="146050"/>
            <a:ext cx="847725" cy="552450"/>
            <a:chOff x="105" y="92"/>
            <a:chExt cx="534" cy="348"/>
          </a:xfrm>
        </p:grpSpPr>
        <p:pic>
          <p:nvPicPr>
            <p:cNvPr id="26627" name="Picture 3"/>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26628"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4</a:t>
              </a:r>
              <a:endParaRPr lang="en-US" sz="2800" b="1" dirty="0">
                <a:solidFill>
                  <a:srgbClr val="006699"/>
                </a:solidFill>
                <a:latin typeface="Gill Sans"/>
                <a:sym typeface="Gill Sans"/>
              </a:endParaRPr>
            </a:p>
          </p:txBody>
        </p:sp>
      </p:grpSp>
      <p:sp>
        <p:nvSpPr>
          <p:cNvPr id="2"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3" name="Title 1"/>
          <p:cNvSpPr>
            <a:spLocks/>
          </p:cNvSpPr>
          <p:nvPr/>
        </p:nvSpPr>
        <p:spPr bwMode="auto">
          <a:xfrm>
            <a:off x="747713" y="1143000"/>
            <a:ext cx="7650162" cy="685800"/>
          </a:xfrm>
          <a:prstGeom prst="rect">
            <a:avLst/>
          </a:prstGeom>
          <a:noFill/>
          <a:ln w="9525">
            <a:noFill/>
            <a:miter lim="800000"/>
            <a:headEnd/>
            <a:tailEnd/>
          </a:ln>
        </p:spPr>
        <p:txBody>
          <a:bodyPr anchor="ctr"/>
          <a:lstStyle/>
          <a:p>
            <a:pPr algn="ctr"/>
            <a:r>
              <a:rPr lang="en-US" sz="2800" b="1">
                <a:solidFill>
                  <a:srgbClr val="006699"/>
                </a:solidFill>
                <a:latin typeface="Gill Sans"/>
              </a:rPr>
              <a:t>Focus On Your Budget </a:t>
            </a:r>
            <a:br>
              <a:rPr lang="en-US" sz="2800" b="1">
                <a:solidFill>
                  <a:srgbClr val="006699"/>
                </a:solidFill>
                <a:latin typeface="Gill Sans"/>
              </a:rPr>
            </a:br>
            <a:r>
              <a:rPr lang="en-US" sz="2800" b="1">
                <a:solidFill>
                  <a:srgbClr val="006699"/>
                </a:solidFill>
                <a:latin typeface="Gill Sans"/>
              </a:rPr>
              <a:t>Monitoring Responsibilities!</a:t>
            </a:r>
          </a:p>
        </p:txBody>
      </p:sp>
      <p:pic>
        <p:nvPicPr>
          <p:cNvPr id="26633" name="Picture 9"/>
          <p:cNvPicPr>
            <a:picLocks noChangeAspect="1"/>
          </p:cNvPicPr>
          <p:nvPr/>
        </p:nvPicPr>
        <p:blipFill>
          <a:blip r:embed="rId4" cstate="print"/>
          <a:srcRect/>
          <a:stretch>
            <a:fillRect/>
          </a:stretch>
        </p:blipFill>
        <p:spPr bwMode="auto">
          <a:xfrm>
            <a:off x="573088" y="2209800"/>
            <a:ext cx="8066087" cy="3671888"/>
          </a:xfrm>
          <a:prstGeom prst="rect">
            <a:avLst/>
          </a:prstGeom>
          <a:noFill/>
          <a:ln w="25400">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323850" y="146050"/>
            <a:ext cx="847725" cy="552450"/>
            <a:chOff x="105" y="92"/>
            <a:chExt cx="534" cy="348"/>
          </a:xfrm>
        </p:grpSpPr>
        <p:pic>
          <p:nvPicPr>
            <p:cNvPr id="8"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9"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0" name="Title 1"/>
          <p:cNvSpPr>
            <a:spLocks/>
          </p:cNvSpPr>
          <p:nvPr/>
        </p:nvSpPr>
        <p:spPr bwMode="auto">
          <a:xfrm>
            <a:off x="1343358" y="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11" name="Rectangle 34"/>
          <p:cNvSpPr>
            <a:spLocks/>
          </p:cNvSpPr>
          <p:nvPr/>
        </p:nvSpPr>
        <p:spPr bwMode="auto">
          <a:xfrm>
            <a:off x="2082800" y="6402388"/>
            <a:ext cx="5054600" cy="311150"/>
          </a:xfrm>
          <a:prstGeom prst="rect">
            <a:avLst/>
          </a:prstGeom>
          <a:noFill/>
          <a:ln w="25400">
            <a:noFill/>
            <a:miter lim="800000"/>
            <a:headEnd/>
            <a:tailEnd/>
          </a:ln>
        </p:spPr>
        <p:txBody>
          <a:bodyPr>
            <a:spAutoFit/>
          </a:bodyPr>
          <a:lstStyle/>
          <a:p>
            <a:pPr marL="114300" lvl="1">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Note:</a:t>
            </a:r>
            <a:r>
              <a:rPr lang="en-US" sz="900" dirty="0">
                <a:solidFill>
                  <a:schemeClr val="bg1"/>
                </a:solidFill>
                <a:latin typeface="Gill Sans"/>
                <a:sym typeface="Gill Sans"/>
              </a:rPr>
              <a:t>  Review Controller’s Fixed Assets Accounting Policy for further details on Capital Budget Rules, and consult and  coordinate with your </a:t>
            </a:r>
            <a:r>
              <a:rPr lang="en-US" sz="900" dirty="0" smtClean="0">
                <a:solidFill>
                  <a:schemeClr val="bg1"/>
                </a:solidFill>
                <a:latin typeface="Gill Sans"/>
                <a:sym typeface="Gill Sans"/>
              </a:rPr>
              <a:t>CAO’s </a:t>
            </a:r>
            <a:r>
              <a:rPr lang="en-US" sz="900" dirty="0">
                <a:solidFill>
                  <a:schemeClr val="bg1"/>
                </a:solidFill>
                <a:latin typeface="Gill Sans"/>
                <a:sym typeface="Gill Sans"/>
              </a:rPr>
              <a:t>Office.   </a:t>
            </a:r>
          </a:p>
        </p:txBody>
      </p:sp>
      <p:sp>
        <p:nvSpPr>
          <p:cNvPr id="13" name="Title 1"/>
          <p:cNvSpPr>
            <a:spLocks/>
          </p:cNvSpPr>
          <p:nvPr/>
        </p:nvSpPr>
        <p:spPr bwMode="auto">
          <a:xfrm>
            <a:off x="159489" y="1105784"/>
            <a:ext cx="7697971" cy="1193177"/>
          </a:xfrm>
          <a:prstGeom prst="rect">
            <a:avLst/>
          </a:prstGeom>
          <a:noFill/>
          <a:ln w="9525">
            <a:noFill/>
            <a:miter lim="800000"/>
            <a:headEnd/>
            <a:tailEnd/>
          </a:ln>
        </p:spPr>
        <p:txBody>
          <a:bodyPr anchor="ctr"/>
          <a:lstStyle/>
          <a:p>
            <a:pPr algn="ctr"/>
            <a:r>
              <a:rPr lang="en-US" sz="2800" b="1" dirty="0" smtClean="0">
                <a:solidFill>
                  <a:srgbClr val="336699"/>
                </a:solidFill>
                <a:latin typeface="Gill Sans"/>
              </a:rPr>
              <a:t>Remember the Capital Budget Rules </a:t>
            </a:r>
            <a:endParaRPr lang="en-US" b="1" dirty="0" smtClean="0">
              <a:solidFill>
                <a:srgbClr val="336699"/>
              </a:solidFill>
              <a:latin typeface="Gill Sans"/>
            </a:endParaRPr>
          </a:p>
          <a:p>
            <a:pPr algn="ctr"/>
            <a:endParaRPr lang="en-US" b="1" dirty="0" smtClean="0">
              <a:solidFill>
                <a:srgbClr val="006699"/>
              </a:solidFill>
              <a:latin typeface="Gill Sans"/>
            </a:endParaRPr>
          </a:p>
          <a:p>
            <a:pPr algn="ctr"/>
            <a:endParaRPr lang="en-US" b="1" dirty="0" smtClean="0">
              <a:solidFill>
                <a:srgbClr val="006699"/>
              </a:solidFill>
              <a:latin typeface="Gill Sans"/>
            </a:endParaRPr>
          </a:p>
          <a:p>
            <a:pPr algn="ctr"/>
            <a:r>
              <a:rPr lang="en-US" sz="2000" b="1" dirty="0" smtClean="0">
                <a:solidFill>
                  <a:srgbClr val="FF0000"/>
                </a:solidFill>
                <a:latin typeface="Gill Sans"/>
              </a:rPr>
              <a:t>Don’t Buy a $100,000 Glass House!</a:t>
            </a:r>
          </a:p>
          <a:p>
            <a:pPr algn="ctr"/>
            <a:endParaRPr lang="en-US" sz="1800" b="1" dirty="0">
              <a:solidFill>
                <a:srgbClr val="FF0000"/>
              </a:solidFill>
              <a:latin typeface="Gill Sans"/>
            </a:endParaRPr>
          </a:p>
        </p:txBody>
      </p:sp>
      <p:sp>
        <p:nvSpPr>
          <p:cNvPr id="20" name="Octagon 19"/>
          <p:cNvSpPr/>
          <p:nvPr/>
        </p:nvSpPr>
        <p:spPr bwMode="auto">
          <a:xfrm>
            <a:off x="3803800" y="1369937"/>
            <a:ext cx="585786" cy="542926"/>
          </a:xfrm>
          <a:prstGeom prst="octagon">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21" name="Picture 11"/>
          <p:cNvPicPr>
            <a:picLocks noChangeAspect="1"/>
          </p:cNvPicPr>
          <p:nvPr/>
        </p:nvPicPr>
        <p:blipFill>
          <a:blip r:embed="rId4" cstate="print"/>
          <a:srcRect t="49539" r="62657"/>
          <a:stretch>
            <a:fillRect/>
          </a:stretch>
        </p:blipFill>
        <p:spPr bwMode="auto">
          <a:xfrm>
            <a:off x="-515958" y="2871788"/>
            <a:ext cx="4529998" cy="3371850"/>
          </a:xfrm>
          <a:prstGeom prst="rect">
            <a:avLst/>
          </a:prstGeom>
          <a:noFill/>
          <a:ln w="25400">
            <a:noFill/>
            <a:miter lim="800000"/>
            <a:headEnd/>
            <a:tailEnd/>
          </a:ln>
          <a:effectLst/>
        </p:spPr>
      </p:pic>
      <p:sp>
        <p:nvSpPr>
          <p:cNvPr id="23" name="TextBox 22"/>
          <p:cNvSpPr txBox="1"/>
          <p:nvPr/>
        </p:nvSpPr>
        <p:spPr>
          <a:xfrm>
            <a:off x="300038" y="2557463"/>
            <a:ext cx="8572500" cy="276999"/>
          </a:xfrm>
          <a:prstGeom prst="rect">
            <a:avLst/>
          </a:prstGeom>
          <a:noFill/>
        </p:spPr>
        <p:txBody>
          <a:bodyPr wrap="square" rtlCol="0">
            <a:spAutoFit/>
          </a:bodyPr>
          <a:lstStyle/>
          <a:p>
            <a:r>
              <a:rPr lang="en-US" sz="1200" b="1" dirty="0" smtClean="0">
                <a:solidFill>
                  <a:srgbClr val="FF0000"/>
                </a:solidFill>
                <a:latin typeface="Gill Sans"/>
              </a:rPr>
              <a:t>Purchases  must have  a single or aggregate value of   $ XXX,XXX    and estimated useful life greater than one year.</a:t>
            </a:r>
            <a:endParaRPr lang="en-US" sz="1200" b="1" dirty="0">
              <a:solidFill>
                <a:srgbClr val="FF0000"/>
              </a:solidFill>
              <a:latin typeface="Gill Sans"/>
            </a:endParaRPr>
          </a:p>
        </p:txBody>
      </p:sp>
      <p:sp>
        <p:nvSpPr>
          <p:cNvPr id="28" name="TextBox 27"/>
          <p:cNvSpPr txBox="1"/>
          <p:nvPr/>
        </p:nvSpPr>
        <p:spPr>
          <a:xfrm>
            <a:off x="4238627" y="2566989"/>
            <a:ext cx="1062035" cy="307777"/>
          </a:xfrm>
          <a:prstGeom prst="rect">
            <a:avLst/>
          </a:prstGeom>
          <a:solidFill>
            <a:schemeClr val="bg1"/>
          </a:solidFill>
        </p:spPr>
        <p:txBody>
          <a:bodyPr wrap="square" rtlCol="0">
            <a:spAutoFit/>
          </a:bodyPr>
          <a:lstStyle/>
          <a:p>
            <a:r>
              <a:rPr lang="en-US" sz="1400" b="1" dirty="0" smtClean="0">
                <a:solidFill>
                  <a:srgbClr val="000000"/>
                </a:solidFill>
                <a:latin typeface="Gill Sans"/>
              </a:rPr>
              <a:t>$200,000</a:t>
            </a:r>
            <a:endParaRPr lang="en-US" sz="1400" b="1" dirty="0">
              <a:solidFill>
                <a:srgbClr val="000000"/>
              </a:solidFill>
              <a:latin typeface="Gill Sans"/>
            </a:endParaRPr>
          </a:p>
        </p:txBody>
      </p:sp>
      <p:pic>
        <p:nvPicPr>
          <p:cNvPr id="29" name="Picture 11"/>
          <p:cNvPicPr>
            <a:picLocks noChangeAspect="1"/>
          </p:cNvPicPr>
          <p:nvPr/>
        </p:nvPicPr>
        <p:blipFill>
          <a:blip r:embed="rId4" cstate="print"/>
          <a:srcRect l="69307" t="-4273" r="1013" b="56805"/>
          <a:stretch>
            <a:fillRect/>
          </a:stretch>
        </p:blipFill>
        <p:spPr bwMode="auto">
          <a:xfrm>
            <a:off x="7433970" y="999460"/>
            <a:ext cx="1710030" cy="1506455"/>
          </a:xfrm>
          <a:prstGeom prst="rect">
            <a:avLst/>
          </a:prstGeom>
          <a:noFill/>
          <a:ln w="25400">
            <a:noFill/>
            <a:miter lim="800000"/>
            <a:headEnd/>
            <a:tailEnd/>
          </a:ln>
          <a:effectLst/>
        </p:spPr>
      </p:pic>
      <p:graphicFrame>
        <p:nvGraphicFramePr>
          <p:cNvPr id="17" name="Table 16"/>
          <p:cNvGraphicFramePr>
            <a:graphicFrameLocks noGrp="1"/>
          </p:cNvGraphicFramePr>
          <p:nvPr/>
        </p:nvGraphicFramePr>
        <p:xfrm>
          <a:off x="4008474" y="2785730"/>
          <a:ext cx="4944141" cy="3345003"/>
        </p:xfrm>
        <a:graphic>
          <a:graphicData uri="http://schemas.openxmlformats.org/drawingml/2006/table">
            <a:tbl>
              <a:tblPr/>
              <a:tblGrid>
                <a:gridCol w="2796363"/>
                <a:gridCol w="116958"/>
                <a:gridCol w="2030820"/>
              </a:tblGrid>
              <a:tr h="268890">
                <a:tc gridSpan="3">
                  <a:txBody>
                    <a:bodyPr/>
                    <a:lstStyle/>
                    <a:p>
                      <a:pPr algn="ctr" rtl="0" fontAlgn="b"/>
                      <a:r>
                        <a:rPr lang="en-US" sz="1400" b="1" i="0" u="sng" strike="noStrike" dirty="0">
                          <a:solidFill>
                            <a:srgbClr val="000000"/>
                          </a:solidFill>
                          <a:latin typeface="Calibri"/>
                        </a:rPr>
                        <a:t>Capital Budget Process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r>
              <a:tr h="265350">
                <a:tc>
                  <a:txBody>
                    <a:bodyPr/>
                    <a:lstStyle/>
                    <a:p>
                      <a:pPr algn="ctr" rtl="0" fontAlgn="b"/>
                      <a:r>
                        <a:rPr lang="en-US" sz="800" b="1" i="0" u="none" strike="noStrike">
                          <a:solidFill>
                            <a:srgbClr val="000000"/>
                          </a:solidFill>
                          <a:latin typeface="Calibri"/>
                        </a:rPr>
                        <a:t>Activity</a:t>
                      </a:r>
                    </a:p>
                  </a:txBody>
                  <a:tcPr marL="0" marR="0" marT="0" marB="0" anchor="b">
                    <a:lnL>
                      <a:noFill/>
                    </a:lnL>
                    <a:lnR>
                      <a:noFill/>
                    </a:lnR>
                    <a:lnT>
                      <a:noFill/>
                    </a:lnT>
                    <a:lnB>
                      <a:noFill/>
                    </a:lnB>
                    <a:solidFill>
                      <a:srgbClr val="F8F8F8"/>
                    </a:solidFill>
                  </a:tcPr>
                </a:tc>
                <a:tc>
                  <a:txBody>
                    <a:bodyPr/>
                    <a:lstStyle/>
                    <a:p>
                      <a:endParaRPr lang="en-US" dirty="0"/>
                    </a:p>
                  </a:txBody>
                  <a:tcPr marL="0" marR="0" marT="0" marB="0" anchor="b">
                    <a:lnL>
                      <a:noFill/>
                    </a:lnL>
                    <a:lnR>
                      <a:noFill/>
                    </a:lnR>
                    <a:lnT>
                      <a:noFill/>
                    </a:lnT>
                    <a:lnB>
                      <a:noFill/>
                    </a:lnB>
                  </a:tcPr>
                </a:tc>
                <a:tc>
                  <a:txBody>
                    <a:bodyPr/>
                    <a:lstStyle/>
                    <a:p>
                      <a:pPr algn="ctr" rtl="0" fontAlgn="b"/>
                      <a:r>
                        <a:rPr lang="en-US" sz="800" b="1" i="0" u="none" strike="noStrike" dirty="0" err="1">
                          <a:solidFill>
                            <a:srgbClr val="000000"/>
                          </a:solidFill>
                          <a:latin typeface="Calibri"/>
                        </a:rPr>
                        <a:t>Responsbility</a:t>
                      </a:r>
                      <a:endParaRPr lang="en-US" sz="800" b="1" i="0" u="none" strike="noStrike" dirty="0">
                        <a:solidFill>
                          <a:srgbClr val="000000"/>
                        </a:solidFill>
                        <a:latin typeface="Calibri"/>
                      </a:endParaRPr>
                    </a:p>
                  </a:txBody>
                  <a:tcPr marL="0" marR="0" marT="0" marB="0" anchor="b">
                    <a:lnL>
                      <a:noFill/>
                    </a:lnL>
                    <a:lnR>
                      <a:noFill/>
                    </a:lnR>
                    <a:lnT>
                      <a:noFill/>
                    </a:lnT>
                    <a:lnB>
                      <a:noFill/>
                    </a:lnB>
                    <a:solidFill>
                      <a:srgbClr val="F8F8F8"/>
                    </a:solidFill>
                  </a:tcPr>
                </a:tc>
              </a:tr>
              <a:tr h="339293">
                <a:tc>
                  <a:txBody>
                    <a:bodyPr/>
                    <a:lstStyle/>
                    <a:p>
                      <a:pPr algn="l" rtl="0" fontAlgn="b"/>
                      <a:r>
                        <a:rPr lang="en-US" sz="800" b="0" i="0" u="none" strike="noStrike">
                          <a:solidFill>
                            <a:srgbClr val="000000"/>
                          </a:solidFill>
                          <a:latin typeface="Calibri"/>
                        </a:rPr>
                        <a:t>Submit capital budget request including business justification and medium staffing  plan and ROI to the CAO's office</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Country Office/CD/CM (with RM)</a:t>
                      </a:r>
                    </a:p>
                  </a:txBody>
                  <a:tcPr marL="0" marR="0" marT="0" marB="0" anchor="b">
                    <a:lnL>
                      <a:noFill/>
                    </a:lnL>
                    <a:lnR>
                      <a:noFill/>
                    </a:lnR>
                    <a:lnT>
                      <a:noFill/>
                    </a:lnT>
                    <a:lnB>
                      <a:noFill/>
                    </a:lnB>
                    <a:solidFill>
                      <a:srgbClr val="DBE5F1"/>
                    </a:solidFill>
                  </a:tcPr>
                </a:tc>
              </a:tr>
              <a:tr h="307303">
                <a:tc>
                  <a:txBody>
                    <a:bodyPr/>
                    <a:lstStyle/>
                    <a:p>
                      <a:pPr algn="l" rtl="0" fontAlgn="b"/>
                      <a:r>
                        <a:rPr lang="en-US" sz="800" b="0" i="0" u="none" strike="noStrike" dirty="0">
                          <a:solidFill>
                            <a:srgbClr val="000000"/>
                          </a:solidFill>
                          <a:latin typeface="Calibri"/>
                        </a:rPr>
                        <a:t>Site evaluation, technical review of the project and recommendation</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GSD/IMT</a:t>
                      </a:r>
                    </a:p>
                  </a:txBody>
                  <a:tcPr marL="0" marR="0" marT="0" marB="0" anchor="b">
                    <a:lnL>
                      <a:noFill/>
                    </a:lnL>
                    <a:lnR>
                      <a:noFill/>
                    </a:lnR>
                    <a:lnT>
                      <a:noFill/>
                    </a:lnT>
                    <a:lnB>
                      <a:noFill/>
                    </a:lnB>
                    <a:solidFill>
                      <a:srgbClr val="F8F8F8"/>
                    </a:solidFill>
                  </a:tcPr>
                </a:tc>
              </a:tr>
              <a:tr h="460955">
                <a:tc>
                  <a:txBody>
                    <a:bodyPr/>
                    <a:lstStyle/>
                    <a:p>
                      <a:pPr algn="l" rtl="0" fontAlgn="b"/>
                      <a:r>
                        <a:rPr lang="en-US" sz="800" b="0" i="0" u="none" strike="noStrike">
                          <a:solidFill>
                            <a:srgbClr val="000000"/>
                          </a:solidFill>
                          <a:latin typeface="Calibri"/>
                        </a:rPr>
                        <a:t>Prepare and submit a CB proposal based on the business justification and GSD/IMT recommendation to CRM (Corporate Resource Management)</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Regional CAO's office/IMT/GSD</a:t>
                      </a:r>
                    </a:p>
                  </a:txBody>
                  <a:tcPr marL="0" marR="0" marT="0" marB="0" anchor="b">
                    <a:lnL>
                      <a:noFill/>
                    </a:lnL>
                    <a:lnR>
                      <a:noFill/>
                    </a:lnR>
                    <a:lnT>
                      <a:noFill/>
                    </a:lnT>
                    <a:lnB>
                      <a:noFill/>
                    </a:lnB>
                    <a:solidFill>
                      <a:srgbClr val="DBE5F1"/>
                    </a:solidFill>
                  </a:tcPr>
                </a:tc>
              </a:tr>
              <a:tr h="273732">
                <a:tc>
                  <a:txBody>
                    <a:bodyPr/>
                    <a:lstStyle/>
                    <a:p>
                      <a:pPr algn="l" rtl="0" fontAlgn="b"/>
                      <a:r>
                        <a:rPr lang="en-US" sz="800" b="0" i="0" u="none" strike="noStrike">
                          <a:solidFill>
                            <a:srgbClr val="000000"/>
                          </a:solidFill>
                          <a:latin typeface="Calibri"/>
                        </a:rPr>
                        <a:t>Review and approve the proposal and then release the Capital Budget</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dirty="0">
                          <a:solidFill>
                            <a:srgbClr val="000000"/>
                          </a:solidFill>
                          <a:latin typeface="Calibri"/>
                        </a:rPr>
                        <a:t>CFRPA</a:t>
                      </a:r>
                    </a:p>
                  </a:txBody>
                  <a:tcPr marL="0" marR="0" marT="0" marB="0" anchor="b">
                    <a:lnL>
                      <a:noFill/>
                    </a:lnL>
                    <a:lnR>
                      <a:noFill/>
                    </a:lnR>
                    <a:lnT>
                      <a:noFill/>
                    </a:lnT>
                    <a:lnB>
                      <a:noFill/>
                    </a:lnB>
                    <a:solidFill>
                      <a:srgbClr val="F8F8F8"/>
                    </a:solidFill>
                  </a:tcPr>
                </a:tc>
              </a:tr>
              <a:tr h="226039">
                <a:tc>
                  <a:txBody>
                    <a:bodyPr/>
                    <a:lstStyle/>
                    <a:p>
                      <a:pPr algn="l" rtl="0" fontAlgn="b"/>
                      <a:r>
                        <a:rPr lang="en-US" sz="800" b="0" i="0" u="none" strike="noStrike">
                          <a:solidFill>
                            <a:srgbClr val="000000"/>
                          </a:solidFill>
                          <a:latin typeface="Calibri"/>
                        </a:rPr>
                        <a:t>Implementation of the project</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GSD</a:t>
                      </a:r>
                    </a:p>
                  </a:txBody>
                  <a:tcPr marL="0" marR="0" marT="0" marB="0" anchor="b">
                    <a:lnL>
                      <a:noFill/>
                    </a:lnL>
                    <a:lnR>
                      <a:noFill/>
                    </a:lnR>
                    <a:lnT>
                      <a:noFill/>
                    </a:lnT>
                    <a:lnB>
                      <a:noFill/>
                    </a:lnB>
                    <a:solidFill>
                      <a:srgbClr val="DBE5F1"/>
                    </a:solidFill>
                  </a:tcPr>
                </a:tc>
              </a:tr>
              <a:tr h="265350">
                <a:tc>
                  <a:txBody>
                    <a:bodyPr/>
                    <a:lstStyle/>
                    <a:p>
                      <a:pPr algn="l" rtl="0" fontAlgn="b"/>
                      <a:r>
                        <a:rPr lang="en-US" sz="800" b="0" i="0" u="none" strike="noStrike">
                          <a:solidFill>
                            <a:srgbClr val="000000"/>
                          </a:solidFill>
                          <a:latin typeface="Calibri"/>
                        </a:rPr>
                        <a:t>Budget control and manage the project</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GSD/IMT jointly with Project lead/CD/CM</a:t>
                      </a:r>
                    </a:p>
                  </a:txBody>
                  <a:tcPr marL="0" marR="0" marT="0" marB="0" anchor="b">
                    <a:lnL>
                      <a:noFill/>
                    </a:lnL>
                    <a:lnR>
                      <a:noFill/>
                    </a:lnR>
                    <a:lnT>
                      <a:noFill/>
                    </a:lnT>
                    <a:lnB>
                      <a:noFill/>
                    </a:lnB>
                    <a:solidFill>
                      <a:srgbClr val="F8F8F8"/>
                    </a:solidFill>
                  </a:tcPr>
                </a:tc>
              </a:tr>
              <a:tr h="322642">
                <a:tc>
                  <a:txBody>
                    <a:bodyPr/>
                    <a:lstStyle/>
                    <a:p>
                      <a:pPr algn="l" rtl="0" fontAlgn="b"/>
                      <a:r>
                        <a:rPr lang="en-US" sz="800" b="0" i="0" u="none" strike="noStrike">
                          <a:solidFill>
                            <a:srgbClr val="000000"/>
                          </a:solidFill>
                          <a:latin typeface="Calibri"/>
                        </a:rPr>
                        <a:t>Advise on legal and contractual issues and clear the lease (CO office lease only)</a:t>
                      </a:r>
                    </a:p>
                  </a:txBody>
                  <a:tcPr marL="0" marR="0" marT="0" marB="0" anchor="b">
                    <a:lnL>
                      <a:noFill/>
                    </a:lnL>
                    <a:lnR>
                      <a:noFill/>
                    </a:lnR>
                    <a:lnT>
                      <a:noFill/>
                    </a:lnT>
                    <a:lnB>
                      <a:noFill/>
                    </a:lnB>
                    <a:solidFill>
                      <a:srgbClr val="DBE5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LEG (Legal department)</a:t>
                      </a:r>
                    </a:p>
                  </a:txBody>
                  <a:tcPr marL="0" marR="0" marT="0" marB="0" anchor="b">
                    <a:lnL>
                      <a:noFill/>
                    </a:lnL>
                    <a:lnR>
                      <a:noFill/>
                    </a:lnR>
                    <a:lnT>
                      <a:noFill/>
                    </a:lnT>
                    <a:lnB>
                      <a:noFill/>
                    </a:lnB>
                    <a:solidFill>
                      <a:srgbClr val="DBE5F1"/>
                    </a:solidFill>
                  </a:tcPr>
                </a:tc>
              </a:tr>
              <a:tr h="212652">
                <a:tc>
                  <a:txBody>
                    <a:bodyPr/>
                    <a:lstStyle/>
                    <a:p>
                      <a:pPr algn="l" rtl="0" fontAlgn="b"/>
                      <a:r>
                        <a:rPr lang="en-US" sz="800" b="0" i="0" u="none" strike="noStrike">
                          <a:solidFill>
                            <a:srgbClr val="000000"/>
                          </a:solidFill>
                          <a:latin typeface="Calibri"/>
                        </a:rPr>
                        <a:t>Authorize payments based on information provided by IMT/GSD</a:t>
                      </a:r>
                    </a:p>
                  </a:txBody>
                  <a:tcPr marL="0" marR="0" marT="0" marB="0" anchor="b">
                    <a:lnL>
                      <a:noFill/>
                    </a:lnL>
                    <a:lnR>
                      <a:noFill/>
                    </a:lnR>
                    <a:lnT>
                      <a:noFill/>
                    </a:lnT>
                    <a:lnB>
                      <a:noFill/>
                    </a:lnB>
                    <a:solidFill>
                      <a:srgbClr val="F8F8F8"/>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a:solidFill>
                            <a:srgbClr val="000000"/>
                          </a:solidFill>
                          <a:latin typeface="Calibri"/>
                        </a:rPr>
                        <a:t>CD/CM (with RM)</a:t>
                      </a:r>
                    </a:p>
                  </a:txBody>
                  <a:tcPr marL="0" marR="0" marT="0" marB="0" anchor="b">
                    <a:lnL>
                      <a:noFill/>
                    </a:lnL>
                    <a:lnR>
                      <a:noFill/>
                    </a:lnR>
                    <a:lnT>
                      <a:noFill/>
                    </a:lnT>
                    <a:lnB>
                      <a:noFill/>
                    </a:lnB>
                    <a:solidFill>
                      <a:srgbClr val="F8F8F8"/>
                    </a:solidFill>
                  </a:tcPr>
                </a:tc>
              </a:tr>
              <a:tr h="186727">
                <a:tc>
                  <a:txBody>
                    <a:bodyPr/>
                    <a:lstStyle/>
                    <a:p>
                      <a:pPr algn="l" rtl="0" fontAlgn="b"/>
                      <a:r>
                        <a:rPr lang="en-US" sz="800" b="0" i="0" u="none" strike="noStrike" dirty="0">
                          <a:solidFill>
                            <a:srgbClr val="000000"/>
                          </a:solidFill>
                          <a:latin typeface="Calibri"/>
                        </a:rPr>
                        <a:t>Monitoring the project expenditures against the CB</a:t>
                      </a:r>
                    </a:p>
                  </a:txBody>
                  <a:tcPr marL="0" marR="0" marT="0" marB="0" anchor="b">
                    <a:lnL>
                      <a:noFill/>
                    </a:lnL>
                    <a:lnR>
                      <a:noFill/>
                    </a:lnR>
                    <a:lnT>
                      <a:noFill/>
                    </a:lnT>
                    <a:lnB>
                      <a:noFill/>
                    </a:lnB>
                    <a:solidFill>
                      <a:srgbClr val="C5D9F1"/>
                    </a:solidFill>
                  </a:tcPr>
                </a:tc>
                <a:tc>
                  <a:txBody>
                    <a:bodyPr/>
                    <a:lstStyle/>
                    <a:p>
                      <a:endParaRPr lang="en-US"/>
                    </a:p>
                  </a:txBody>
                  <a:tcPr marL="0" marR="0" marT="0" marB="0" anchor="b">
                    <a:lnL>
                      <a:noFill/>
                    </a:lnL>
                    <a:lnR>
                      <a:noFill/>
                    </a:lnR>
                    <a:lnT>
                      <a:noFill/>
                    </a:lnT>
                    <a:lnB>
                      <a:noFill/>
                    </a:lnB>
                  </a:tcPr>
                </a:tc>
                <a:tc>
                  <a:txBody>
                    <a:bodyPr/>
                    <a:lstStyle/>
                    <a:p>
                      <a:pPr algn="ctr" rtl="0" fontAlgn="b"/>
                      <a:r>
                        <a:rPr lang="en-US" sz="800" b="0" i="0" u="none" strike="noStrike" dirty="0">
                          <a:solidFill>
                            <a:srgbClr val="000000"/>
                          </a:solidFill>
                          <a:latin typeface="Calibri"/>
                        </a:rPr>
                        <a:t>CAO's office, CFRPA and ACT (Accounting)</a:t>
                      </a:r>
                    </a:p>
                  </a:txBody>
                  <a:tcPr marL="0" marR="0" marT="0" marB="0" anchor="b">
                    <a:lnL>
                      <a:noFill/>
                    </a:lnL>
                    <a:lnR>
                      <a:noFill/>
                    </a:lnR>
                    <a:lnT>
                      <a:noFill/>
                    </a:lnT>
                    <a:lnB>
                      <a:noFill/>
                    </a:lnB>
                    <a:solidFill>
                      <a:srgbClr val="C5D9F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1370665001_8c3329d0af"/>
          <p:cNvPicPr>
            <a:picLocks noGrp="1" noChangeAspect="1" noChangeArrowheads="1"/>
          </p:cNvPicPr>
          <p:nvPr>
            <p:ph idx="1"/>
          </p:nvPr>
        </p:nvPicPr>
        <p:blipFill>
          <a:blip r:embed="rId3" cstate="print"/>
          <a:srcRect/>
          <a:stretch>
            <a:fillRect/>
          </a:stretch>
        </p:blipFill>
        <p:spPr>
          <a:xfrm>
            <a:off x="2830217" y="2053101"/>
            <a:ext cx="3321050" cy="2644856"/>
          </a:xfrm>
        </p:spPr>
      </p:pic>
      <p:sp>
        <p:nvSpPr>
          <p:cNvPr id="5" name="TextBox 4"/>
          <p:cNvSpPr txBox="1"/>
          <p:nvPr/>
        </p:nvSpPr>
        <p:spPr>
          <a:xfrm>
            <a:off x="571168" y="4516844"/>
            <a:ext cx="8372475" cy="1692771"/>
          </a:xfrm>
          <a:prstGeom prst="rect">
            <a:avLst/>
          </a:prstGeom>
          <a:noFill/>
        </p:spPr>
        <p:txBody>
          <a:bodyPr wrap="square" rtlCol="0">
            <a:spAutoFit/>
          </a:bodyPr>
          <a:lstStyle/>
          <a:p>
            <a:pPr algn="ctr"/>
            <a:r>
              <a:rPr lang="en-US" sz="2000" dirty="0" smtClean="0">
                <a:latin typeface="Arial" pitchFamily="34" charset="0"/>
                <a:cs typeface="Arial" pitchFamily="34" charset="0"/>
              </a:rPr>
              <a:t>…Was GSDPR involved in the procurement of the vehicle? </a:t>
            </a:r>
          </a:p>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…Is the order for a Bank standard vehicle? If not, has the regional VP or CAO approved the purchase? </a:t>
            </a:r>
          </a:p>
          <a:p>
            <a:endParaRPr lang="en-US" dirty="0"/>
          </a:p>
        </p:txBody>
      </p:sp>
      <p:sp>
        <p:nvSpPr>
          <p:cNvPr id="7" name="TextBox 6"/>
          <p:cNvSpPr txBox="1"/>
          <p:nvPr/>
        </p:nvSpPr>
        <p:spPr>
          <a:xfrm>
            <a:off x="568960" y="871871"/>
            <a:ext cx="8575040" cy="1138773"/>
          </a:xfrm>
          <a:prstGeom prst="rect">
            <a:avLst/>
          </a:prstGeom>
          <a:noFill/>
        </p:spPr>
        <p:txBody>
          <a:bodyPr wrap="square" rtlCol="0">
            <a:spAutoFit/>
          </a:bodyPr>
          <a:lstStyle/>
          <a:p>
            <a:pPr algn="ctr"/>
            <a:r>
              <a:rPr lang="en-US" sz="2800" b="1" dirty="0" smtClean="0">
                <a:solidFill>
                  <a:srgbClr val="336699"/>
                </a:solidFill>
                <a:latin typeface="Gill Sans"/>
              </a:rPr>
              <a:t>Remember the Capital Budget Rules</a:t>
            </a:r>
          </a:p>
          <a:p>
            <a:pPr algn="ctr"/>
            <a:endParaRPr lang="en-US" sz="2000" b="1" dirty="0" smtClean="0">
              <a:latin typeface="Gill Sans"/>
            </a:endParaRPr>
          </a:p>
          <a:p>
            <a:pPr algn="ctr"/>
            <a:r>
              <a:rPr lang="en-US" sz="2000" b="1" dirty="0" smtClean="0">
                <a:solidFill>
                  <a:srgbClr val="FF0000"/>
                </a:solidFill>
                <a:latin typeface="Gill Sans"/>
              </a:rPr>
              <a:t>Don’t Make a Vehicle Purchase Approval Before Asking…</a:t>
            </a:r>
            <a:endParaRPr lang="en-US" sz="2000" b="1" dirty="0">
              <a:solidFill>
                <a:srgbClr val="FF0000"/>
              </a:solidFill>
              <a:latin typeface="Gill Sans"/>
            </a:endParaRPr>
          </a:p>
        </p:txBody>
      </p:sp>
      <p:grpSp>
        <p:nvGrpSpPr>
          <p:cNvPr id="8" name="Group 3"/>
          <p:cNvGrpSpPr>
            <a:grpSpLocks/>
          </p:cNvGrpSpPr>
          <p:nvPr/>
        </p:nvGrpSpPr>
        <p:grpSpPr bwMode="auto">
          <a:xfrm>
            <a:off x="323850" y="146050"/>
            <a:ext cx="847725" cy="552450"/>
            <a:chOff x="105" y="92"/>
            <a:chExt cx="534" cy="348"/>
          </a:xfrm>
        </p:grpSpPr>
        <p:pic>
          <p:nvPicPr>
            <p:cNvPr id="9" name="Picture 4"/>
            <p:cNvPicPr>
              <a:picLocks noChangeAspect="1"/>
            </p:cNvPicPr>
            <p:nvPr/>
          </p:nvPicPr>
          <p:blipFill>
            <a:blip r:embed="rId4" cstate="print"/>
            <a:srcRect/>
            <a:stretch>
              <a:fillRect/>
            </a:stretch>
          </p:blipFill>
          <p:spPr bwMode="auto">
            <a:xfrm>
              <a:off x="105" y="92"/>
              <a:ext cx="534" cy="348"/>
            </a:xfrm>
            <a:prstGeom prst="rect">
              <a:avLst/>
            </a:prstGeom>
            <a:noFill/>
            <a:ln w="25400">
              <a:noFill/>
              <a:miter lim="800000"/>
              <a:headEnd/>
              <a:tailEnd/>
            </a:ln>
            <a:effectLst/>
          </p:spPr>
        </p:pic>
        <p:sp>
          <p:nvSpPr>
            <p:cNvPr id="10"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1"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Managers</a:t>
            </a:r>
          </a:p>
        </p:txBody>
      </p:sp>
      <p:sp>
        <p:nvSpPr>
          <p:cNvPr id="12" name="TextBox 11"/>
          <p:cNvSpPr txBox="1"/>
          <p:nvPr/>
        </p:nvSpPr>
        <p:spPr>
          <a:xfrm>
            <a:off x="7549116" y="414670"/>
            <a:ext cx="1594884" cy="338554"/>
          </a:xfrm>
          <a:prstGeom prst="rect">
            <a:avLst/>
          </a:prstGeom>
          <a:noFill/>
        </p:spPr>
        <p:txBody>
          <a:bodyPr wrap="square" rtlCol="0">
            <a:spAutoFit/>
          </a:bodyPr>
          <a:lstStyle/>
          <a:p>
            <a:r>
              <a:rPr lang="en-US" sz="1600" b="1" dirty="0" smtClean="0">
                <a:solidFill>
                  <a:schemeClr val="bg1"/>
                </a:solidFill>
                <a:latin typeface="Arial" pitchFamily="34" charset="0"/>
              </a:rPr>
              <a:t>(Continued)</a:t>
            </a:r>
            <a:endParaRPr lang="en-US" dirty="0"/>
          </a:p>
        </p:txBody>
      </p:sp>
      <p:sp>
        <p:nvSpPr>
          <p:cNvPr id="13" name="TextBox 12"/>
          <p:cNvSpPr txBox="1"/>
          <p:nvPr/>
        </p:nvSpPr>
        <p:spPr>
          <a:xfrm>
            <a:off x="2032000" y="6438900"/>
            <a:ext cx="5346700" cy="313932"/>
          </a:xfrm>
          <a:prstGeom prst="rect">
            <a:avLst/>
          </a:prstGeom>
          <a:noFill/>
        </p:spPr>
        <p:txBody>
          <a:bodyPr wrap="square" rtlCol="0">
            <a:spAutoFit/>
          </a:bodyPr>
          <a:lstStyle/>
          <a:p>
            <a:pPr marL="114300" lvl="1">
              <a:lnSpc>
                <a:spcPct val="80000"/>
              </a:lnSpc>
              <a:spcBef>
                <a:spcPct val="25000"/>
              </a:spcBef>
              <a:spcAft>
                <a:spcPct val="25000"/>
              </a:spcAft>
              <a:buClr>
                <a:srgbClr val="4D4D4D"/>
              </a:buClr>
              <a:buSzPct val="55000"/>
              <a:buFont typeface="Gill Sans"/>
              <a:buNone/>
            </a:pPr>
            <a:r>
              <a:rPr lang="en-US" sz="900" u="sng" dirty="0" smtClean="0">
                <a:solidFill>
                  <a:schemeClr val="bg1"/>
                </a:solidFill>
                <a:latin typeface="Gill Sans"/>
                <a:sym typeface="Gill Sans"/>
              </a:rPr>
              <a:t>Note:</a:t>
            </a:r>
            <a:r>
              <a:rPr lang="en-US" sz="900" dirty="0" smtClean="0">
                <a:solidFill>
                  <a:schemeClr val="bg1"/>
                </a:solidFill>
                <a:latin typeface="Gill Sans"/>
                <a:sym typeface="Gill Sans"/>
              </a:rPr>
              <a:t>  Review Controller’s Fixed Assets Accounting Policy for further details on Capital Budget Rules, and consult and  coordinate with your CAO’s Office.   </a:t>
            </a:r>
            <a:endParaRPr lang="en-US" sz="900" dirty="0">
              <a:solidFill>
                <a:schemeClr val="bg1"/>
              </a:solidFill>
              <a:latin typeface="Gill Sans"/>
              <a:sym typeface="Gill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3"/>
          <p:cNvGrpSpPr>
            <a:grpSpLocks/>
          </p:cNvGrpSpPr>
          <p:nvPr/>
        </p:nvGrpSpPr>
        <p:grpSpPr bwMode="auto">
          <a:xfrm>
            <a:off x="323850" y="146050"/>
            <a:ext cx="847725" cy="552450"/>
            <a:chOff x="105" y="92"/>
            <a:chExt cx="534" cy="348"/>
          </a:xfrm>
        </p:grpSpPr>
        <p:pic>
          <p:nvPicPr>
            <p:cNvPr id="16" name="Picture 4"/>
            <p:cNvPicPr>
              <a:picLocks noChangeAspect="1"/>
            </p:cNvPicPr>
            <p:nvPr/>
          </p:nvPicPr>
          <p:blipFill>
            <a:blip r:embed="rId3" cstate="print"/>
            <a:srcRect/>
            <a:stretch>
              <a:fillRect/>
            </a:stretch>
          </p:blipFill>
          <p:spPr bwMode="auto">
            <a:xfrm>
              <a:off x="105" y="92"/>
              <a:ext cx="534" cy="348"/>
            </a:xfrm>
            <a:prstGeom prst="rect">
              <a:avLst/>
            </a:prstGeom>
            <a:noFill/>
            <a:ln w="25400">
              <a:noFill/>
              <a:miter lim="800000"/>
              <a:headEnd/>
              <a:tailEnd/>
            </a:ln>
            <a:effectLst/>
          </p:spPr>
        </p:pic>
        <p:sp>
          <p:nvSpPr>
            <p:cNvPr id="17" name="Rectangle 11"/>
            <p:cNvSpPr>
              <a:spLocks noChangeArrowheads="1"/>
            </p:cNvSpPr>
            <p:nvPr/>
          </p:nvSpPr>
          <p:spPr bwMode="auto">
            <a:xfrm>
              <a:off x="372" y="130"/>
              <a:ext cx="126" cy="271"/>
            </a:xfrm>
            <a:prstGeom prst="rect">
              <a:avLst/>
            </a:prstGeom>
            <a:noFill/>
            <a:ln w="9525">
              <a:noFill/>
              <a:miter lim="800000"/>
              <a:headEnd/>
              <a:tailEnd/>
            </a:ln>
          </p:spPr>
          <p:txBody>
            <a:bodyPr wrap="none" lIns="0" tIns="0" rIns="0" bIns="0">
              <a:spAutoFit/>
            </a:bodyPr>
            <a:lstStyle/>
            <a:p>
              <a:pPr algn="ctr"/>
              <a:r>
                <a:rPr lang="en-US" sz="2800" b="1" dirty="0" smtClean="0">
                  <a:solidFill>
                    <a:srgbClr val="006699"/>
                  </a:solidFill>
                  <a:latin typeface="Gill Sans"/>
                  <a:sym typeface="Gill Sans"/>
                </a:rPr>
                <a:t>5</a:t>
              </a:r>
              <a:endParaRPr lang="en-US" sz="2800" b="1" dirty="0">
                <a:solidFill>
                  <a:srgbClr val="006699"/>
                </a:solidFill>
                <a:latin typeface="Gill Sans"/>
                <a:sym typeface="Gill Sans"/>
              </a:endParaRPr>
            </a:p>
          </p:txBody>
        </p:sp>
      </p:grpSp>
      <p:sp>
        <p:nvSpPr>
          <p:cNvPr id="18" name="Title 1"/>
          <p:cNvSpPr>
            <a:spLocks/>
          </p:cNvSpPr>
          <p:nvPr/>
        </p:nvSpPr>
        <p:spPr bwMode="auto">
          <a:xfrm>
            <a:off x="1385888" y="69850"/>
            <a:ext cx="7378700" cy="685800"/>
          </a:xfrm>
          <a:prstGeom prst="rect">
            <a:avLst/>
          </a:prstGeom>
          <a:noFill/>
          <a:ln w="9525">
            <a:noFill/>
            <a:miter lim="800000"/>
            <a:headEnd/>
            <a:tailEnd/>
          </a:ln>
        </p:spPr>
        <p:txBody>
          <a:bodyPr anchor="b"/>
          <a:lstStyle/>
          <a:p>
            <a:pPr eaLnBrk="0" hangingPunct="0">
              <a:lnSpc>
                <a:spcPct val="90000"/>
              </a:lnSpc>
            </a:pPr>
            <a:r>
              <a:rPr lang="en-US" sz="2100" b="1" dirty="0">
                <a:solidFill>
                  <a:schemeClr val="bg1"/>
                </a:solidFill>
                <a:latin typeface="Arial" pitchFamily="34" charset="0"/>
              </a:rPr>
              <a:t>Top </a:t>
            </a:r>
            <a:r>
              <a:rPr lang="en-US" sz="2100" b="1" dirty="0" smtClean="0">
                <a:solidFill>
                  <a:schemeClr val="bg1"/>
                </a:solidFill>
                <a:latin typeface="Arial" pitchFamily="34" charset="0"/>
              </a:rPr>
              <a:t>Resource </a:t>
            </a:r>
            <a:r>
              <a:rPr lang="en-US" sz="2100" b="1" dirty="0">
                <a:solidFill>
                  <a:schemeClr val="bg1"/>
                </a:solidFill>
                <a:latin typeface="Arial" pitchFamily="34" charset="0"/>
              </a:rPr>
              <a:t>Management Best Practices</a:t>
            </a:r>
            <a:br>
              <a:rPr lang="en-US" sz="2100" b="1" dirty="0">
                <a:solidFill>
                  <a:schemeClr val="bg1"/>
                </a:solidFill>
                <a:latin typeface="Arial" pitchFamily="34" charset="0"/>
              </a:rPr>
            </a:br>
            <a:r>
              <a:rPr lang="en-US" sz="2100" b="1" dirty="0">
                <a:solidFill>
                  <a:schemeClr val="bg1"/>
                </a:solidFill>
                <a:latin typeface="Arial" pitchFamily="34" charset="0"/>
              </a:rPr>
              <a:t>By World Bank </a:t>
            </a:r>
            <a:r>
              <a:rPr lang="en-US" sz="2100" b="1" dirty="0" smtClean="0">
                <a:solidFill>
                  <a:schemeClr val="bg1"/>
                </a:solidFill>
                <a:latin typeface="Arial" pitchFamily="34" charset="0"/>
              </a:rPr>
              <a:t>Managers                                    (</a:t>
            </a:r>
            <a:r>
              <a:rPr lang="en-US" sz="1800" b="1" dirty="0" smtClean="0">
                <a:solidFill>
                  <a:schemeClr val="bg1"/>
                </a:solidFill>
                <a:latin typeface="Arial" pitchFamily="34" charset="0"/>
              </a:rPr>
              <a:t>Continued)</a:t>
            </a:r>
            <a:endParaRPr lang="en-US" sz="1800" b="1" dirty="0">
              <a:solidFill>
                <a:schemeClr val="bg1"/>
              </a:solidFill>
              <a:latin typeface="Arial" pitchFamily="34" charset="0"/>
            </a:endParaRPr>
          </a:p>
        </p:txBody>
      </p:sp>
      <p:sp>
        <p:nvSpPr>
          <p:cNvPr id="19" name="Rectangle 34"/>
          <p:cNvSpPr>
            <a:spLocks/>
          </p:cNvSpPr>
          <p:nvPr/>
        </p:nvSpPr>
        <p:spPr bwMode="auto">
          <a:xfrm>
            <a:off x="2082800" y="6402388"/>
            <a:ext cx="5054600" cy="311150"/>
          </a:xfrm>
          <a:prstGeom prst="rect">
            <a:avLst/>
          </a:prstGeom>
          <a:noFill/>
          <a:ln w="25400">
            <a:noFill/>
            <a:miter lim="800000"/>
            <a:headEnd/>
            <a:tailEnd/>
          </a:ln>
        </p:spPr>
        <p:txBody>
          <a:bodyPr>
            <a:spAutoFit/>
          </a:bodyPr>
          <a:lstStyle/>
          <a:p>
            <a:pPr marL="114300" lvl="1">
              <a:lnSpc>
                <a:spcPct val="80000"/>
              </a:lnSpc>
              <a:spcBef>
                <a:spcPct val="25000"/>
              </a:spcBef>
              <a:spcAft>
                <a:spcPct val="25000"/>
              </a:spcAft>
              <a:buClr>
                <a:srgbClr val="4D4D4D"/>
              </a:buClr>
              <a:buSzPct val="55000"/>
              <a:buFont typeface="Gill Sans"/>
              <a:buNone/>
            </a:pPr>
            <a:r>
              <a:rPr lang="en-US" sz="900" u="sng" dirty="0">
                <a:solidFill>
                  <a:schemeClr val="bg1"/>
                </a:solidFill>
                <a:latin typeface="Gill Sans"/>
                <a:sym typeface="Gill Sans"/>
              </a:rPr>
              <a:t>Note:</a:t>
            </a:r>
            <a:r>
              <a:rPr lang="en-US" sz="900" dirty="0">
                <a:solidFill>
                  <a:schemeClr val="bg1"/>
                </a:solidFill>
                <a:latin typeface="Gill Sans"/>
                <a:sym typeface="Gill Sans"/>
              </a:rPr>
              <a:t>  Review Controller’s Fixed Assets Accounting Policy for further details on Capital Budget Rules, and consult and  coordinate with your </a:t>
            </a:r>
            <a:r>
              <a:rPr lang="en-US" sz="900" dirty="0" smtClean="0">
                <a:solidFill>
                  <a:schemeClr val="bg1"/>
                </a:solidFill>
                <a:latin typeface="Gill Sans"/>
                <a:sym typeface="Gill Sans"/>
              </a:rPr>
              <a:t>CAO’s </a:t>
            </a:r>
            <a:r>
              <a:rPr lang="en-US" sz="900" dirty="0">
                <a:solidFill>
                  <a:schemeClr val="bg1"/>
                </a:solidFill>
                <a:latin typeface="Gill Sans"/>
                <a:sym typeface="Gill Sans"/>
              </a:rPr>
              <a:t>Office.   </a:t>
            </a:r>
          </a:p>
        </p:txBody>
      </p:sp>
      <p:sp>
        <p:nvSpPr>
          <p:cNvPr id="20" name="Title 1"/>
          <p:cNvSpPr>
            <a:spLocks/>
          </p:cNvSpPr>
          <p:nvPr/>
        </p:nvSpPr>
        <p:spPr bwMode="auto">
          <a:xfrm>
            <a:off x="1104900" y="971554"/>
            <a:ext cx="6510338" cy="685800"/>
          </a:xfrm>
          <a:prstGeom prst="rect">
            <a:avLst/>
          </a:prstGeom>
          <a:noFill/>
          <a:ln w="9525">
            <a:noFill/>
            <a:miter lim="800000"/>
            <a:headEnd/>
            <a:tailEnd/>
          </a:ln>
        </p:spPr>
        <p:txBody>
          <a:bodyPr anchor="ctr"/>
          <a:lstStyle/>
          <a:p>
            <a:pPr algn="ctr"/>
            <a:r>
              <a:rPr lang="en-US" sz="2800" b="1" dirty="0" smtClean="0">
                <a:solidFill>
                  <a:srgbClr val="006699"/>
                </a:solidFill>
                <a:latin typeface="Gill Sans"/>
              </a:rPr>
              <a:t>Remember the Capital Budget Rules</a:t>
            </a:r>
            <a:endParaRPr lang="en-US" sz="1800" b="1" dirty="0">
              <a:solidFill>
                <a:srgbClr val="FF0000"/>
              </a:solidFill>
              <a:latin typeface="Gill Sans"/>
            </a:endParaRPr>
          </a:p>
        </p:txBody>
      </p:sp>
      <p:sp>
        <p:nvSpPr>
          <p:cNvPr id="26" name="TextBox 25"/>
          <p:cNvSpPr txBox="1"/>
          <p:nvPr/>
        </p:nvSpPr>
        <p:spPr>
          <a:xfrm>
            <a:off x="421315" y="1998921"/>
            <a:ext cx="8386762" cy="3785652"/>
          </a:xfrm>
          <a:prstGeom prst="rect">
            <a:avLst/>
          </a:prstGeom>
          <a:noFill/>
        </p:spPr>
        <p:txBody>
          <a:bodyPr wrap="square" rtlCol="0">
            <a:spAutoFit/>
          </a:bodyPr>
          <a:lstStyle/>
          <a:p>
            <a:pPr algn="just"/>
            <a:r>
              <a:rPr lang="en-US" sz="2000" u="sng" dirty="0" smtClean="0">
                <a:latin typeface="Calibri" pitchFamily="34" charset="0"/>
              </a:rPr>
              <a:t>Scenario</a:t>
            </a:r>
            <a:r>
              <a:rPr lang="en-US" sz="2000" dirty="0" smtClean="0">
                <a:latin typeface="Calibri" pitchFamily="34" charset="0"/>
              </a:rPr>
              <a:t>:   Your are new at the office.  Your driver informed you that he has been spending a lot of time at the auto shop due to many breakdowns of the office car.  You read AMS 6.85 </a:t>
            </a:r>
            <a:r>
              <a:rPr lang="en-US" sz="2000" i="1" dirty="0" smtClean="0">
                <a:latin typeface="Calibri" pitchFamily="34" charset="0"/>
              </a:rPr>
              <a:t>Road Safety Policy </a:t>
            </a:r>
            <a:r>
              <a:rPr lang="en-US" sz="2000" dirty="0" smtClean="0">
                <a:latin typeface="Calibri" pitchFamily="34" charset="0"/>
              </a:rPr>
              <a:t>and correctly conclude that the car does not meet the policy requirements.   Your CAO indicates that, this fiscal year, 16 cars have been ordered  for the purpose of compliance with AMS 6.85 and there is no more capital budget available.  You review your administrative budget, obtain GSDPR clearance to purchase locally, and request your staff to create a Requisition (PO is finalized by GSDPR).  You are ready to approve the purchase.  </a:t>
            </a:r>
          </a:p>
          <a:p>
            <a:endParaRPr lang="en-US" sz="2000" dirty="0" smtClean="0">
              <a:latin typeface="Calibri" pitchFamily="34" charset="0"/>
            </a:endParaRPr>
          </a:p>
          <a:p>
            <a:r>
              <a:rPr lang="en-US" sz="2000" dirty="0" smtClean="0">
                <a:latin typeface="Calibri" pitchFamily="34" charset="0"/>
              </a:rPr>
              <a:t>Will the purchase be in compliance with policies?</a:t>
            </a:r>
          </a:p>
          <a:p>
            <a:endParaRPr lang="en-US" sz="2000" dirty="0" smtClean="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HR_Presentation_2007</Template>
  <TotalTime>35249</TotalTime>
  <Words>5450</Words>
  <Application>Microsoft Office PowerPoint</Application>
  <PresentationFormat>On-screen Show (4:3)</PresentationFormat>
  <Paragraphs>604</Paragraphs>
  <Slides>56</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Capsules</vt:lpstr>
      <vt:lpstr>Acrobat Document</vt:lpstr>
      <vt:lpstr>A Manager’s Guide on  Fiduciary Responsibilities  Resource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as Power:  Listening, Inquiry, &amp; Feedback</dc:title>
  <dc:creator>Presentation</dc:creator>
  <cp:lastModifiedBy>Khaled F. Sherif</cp:lastModifiedBy>
  <cp:revision>1662</cp:revision>
  <dcterms:created xsi:type="dcterms:W3CDTF">2001-12-07T15:29:45Z</dcterms:created>
  <dcterms:modified xsi:type="dcterms:W3CDTF">2012-11-13T14:50:06Z</dcterms:modified>
</cp:coreProperties>
</file>