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  <p:sldMasterId id="2147483653" r:id="rId3"/>
    <p:sldMasterId id="2147483654" r:id="rId4"/>
    <p:sldMasterId id="2147483655" r:id="rId5"/>
    <p:sldMasterId id="2147483656" r:id="rId6"/>
    <p:sldMasterId id="2147483657" r:id="rId7"/>
    <p:sldMasterId id="2147483658" r:id="rId8"/>
    <p:sldMasterId id="2147483659" r:id="rId9"/>
  </p:sldMasterIdLst>
  <p:notesMasterIdLst>
    <p:notesMasterId r:id="rId20"/>
  </p:notesMasterIdLst>
  <p:sldIdLst>
    <p:sldId id="256" r:id="rId10"/>
    <p:sldId id="398" r:id="rId11"/>
    <p:sldId id="399" r:id="rId12"/>
    <p:sldId id="400" r:id="rId13"/>
    <p:sldId id="405" r:id="rId14"/>
    <p:sldId id="401" r:id="rId15"/>
    <p:sldId id="406" r:id="rId16"/>
    <p:sldId id="402" r:id="rId17"/>
    <p:sldId id="403" r:id="rId18"/>
    <p:sldId id="404" r:id="rId19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000" kern="1200">
        <a:solidFill>
          <a:srgbClr val="000000"/>
        </a:solidFill>
        <a:latin typeface="Gill Sans"/>
        <a:ea typeface="+mn-ea"/>
        <a:cs typeface="+mn-cs"/>
        <a:sym typeface="Gill Sans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rgbClr val="000000"/>
        </a:solidFill>
        <a:latin typeface="Gill Sans"/>
        <a:ea typeface="+mn-ea"/>
        <a:cs typeface="+mn-cs"/>
        <a:sym typeface="Gill Sans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rgbClr val="000000"/>
        </a:solidFill>
        <a:latin typeface="Gill Sans"/>
        <a:ea typeface="+mn-ea"/>
        <a:cs typeface="+mn-cs"/>
        <a:sym typeface="Gill Sans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rgbClr val="000000"/>
        </a:solidFill>
        <a:latin typeface="Gill Sans"/>
        <a:ea typeface="+mn-ea"/>
        <a:cs typeface="+mn-cs"/>
        <a:sym typeface="Gill Sans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rgbClr val="000000"/>
        </a:solidFill>
        <a:latin typeface="Gill Sans"/>
        <a:ea typeface="+mn-ea"/>
        <a:cs typeface="+mn-cs"/>
        <a:sym typeface="Gill Sans"/>
      </a:defRPr>
    </a:lvl5pPr>
    <a:lvl6pPr marL="2286000" algn="l" defTabSz="914400" rtl="0" eaLnBrk="1" latinLnBrk="0" hangingPunct="1">
      <a:defRPr sz="4000" kern="1200">
        <a:solidFill>
          <a:srgbClr val="000000"/>
        </a:solidFill>
        <a:latin typeface="Gill Sans"/>
        <a:ea typeface="+mn-ea"/>
        <a:cs typeface="+mn-cs"/>
        <a:sym typeface="Gill Sans"/>
      </a:defRPr>
    </a:lvl6pPr>
    <a:lvl7pPr marL="2743200" algn="l" defTabSz="914400" rtl="0" eaLnBrk="1" latinLnBrk="0" hangingPunct="1">
      <a:defRPr sz="4000" kern="1200">
        <a:solidFill>
          <a:srgbClr val="000000"/>
        </a:solidFill>
        <a:latin typeface="Gill Sans"/>
        <a:ea typeface="+mn-ea"/>
        <a:cs typeface="+mn-cs"/>
        <a:sym typeface="Gill Sans"/>
      </a:defRPr>
    </a:lvl7pPr>
    <a:lvl8pPr marL="3200400" algn="l" defTabSz="914400" rtl="0" eaLnBrk="1" latinLnBrk="0" hangingPunct="1">
      <a:defRPr sz="4000" kern="1200">
        <a:solidFill>
          <a:srgbClr val="000000"/>
        </a:solidFill>
        <a:latin typeface="Gill Sans"/>
        <a:ea typeface="+mn-ea"/>
        <a:cs typeface="+mn-cs"/>
        <a:sym typeface="Gill Sans"/>
      </a:defRPr>
    </a:lvl8pPr>
    <a:lvl9pPr marL="3657600" algn="l" defTabSz="914400" rtl="0" eaLnBrk="1" latinLnBrk="0" hangingPunct="1">
      <a:defRPr sz="4000" kern="1200">
        <a:solidFill>
          <a:srgbClr val="000000"/>
        </a:solidFill>
        <a:latin typeface="Gill Sans"/>
        <a:ea typeface="+mn-ea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0C19"/>
    <a:srgbClr val="B2B2B2"/>
    <a:srgbClr val="292929"/>
    <a:srgbClr val="FF0000"/>
    <a:srgbClr val="5F5F5F"/>
    <a:srgbClr val="969696"/>
    <a:srgbClr val="EE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3867" autoAdjust="0"/>
  </p:normalViewPr>
  <p:slideViewPr>
    <p:cSldViewPr>
      <p:cViewPr>
        <p:scale>
          <a:sx n="50" d="100"/>
          <a:sy n="50" d="100"/>
        </p:scale>
        <p:origin x="-384" y="-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6292EAD-383A-4162-AE63-389495DD74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1EF4C-2A9E-4A40-9EE4-1099AC64EAB7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45743-A214-4CD6-BA49-FE90566B4590}" type="slidenum">
              <a:rPr lang="en-US"/>
              <a:pPr/>
              <a:t>10</a:t>
            </a:fld>
            <a:endParaRPr lang="en-US"/>
          </a:p>
        </p:txBody>
      </p:sp>
      <p:sp>
        <p:nvSpPr>
          <p:cNvPr id="403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1C58C-7C2C-495C-9748-1B92F6D26D34}" type="slidenum">
              <a:rPr lang="en-US"/>
              <a:pPr/>
              <a:t>2</a:t>
            </a:fld>
            <a:endParaRPr lang="en-US"/>
          </a:p>
        </p:txBody>
      </p:sp>
      <p:sp>
        <p:nvSpPr>
          <p:cNvPr id="356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DB6C72-FC23-49E0-BF39-16514C02ED06}" type="slidenum">
              <a:rPr lang="en-US"/>
              <a:pPr/>
              <a:t>3</a:t>
            </a:fld>
            <a:endParaRPr lang="en-US"/>
          </a:p>
        </p:txBody>
      </p:sp>
      <p:sp>
        <p:nvSpPr>
          <p:cNvPr id="393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3848A-A72F-4F06-AF84-0DD61EB2FD72}" type="slidenum">
              <a:rPr lang="en-US"/>
              <a:pPr/>
              <a:t>4</a:t>
            </a:fld>
            <a:endParaRPr lang="en-US"/>
          </a:p>
        </p:txBody>
      </p:sp>
      <p:sp>
        <p:nvSpPr>
          <p:cNvPr id="395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1AA2BC-84E1-4BC3-BCCE-465E074DD0C4}" type="slidenum">
              <a:rPr lang="en-US"/>
              <a:pPr/>
              <a:t>5</a:t>
            </a:fld>
            <a:endParaRPr lang="en-US"/>
          </a:p>
        </p:txBody>
      </p:sp>
      <p:sp>
        <p:nvSpPr>
          <p:cNvPr id="405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02EBFE-2EBB-4B16-A794-72150988A406}" type="slidenum">
              <a:rPr lang="en-US"/>
              <a:pPr/>
              <a:t>6</a:t>
            </a:fld>
            <a:endParaRPr lang="en-US"/>
          </a:p>
        </p:txBody>
      </p:sp>
      <p:sp>
        <p:nvSpPr>
          <p:cNvPr id="397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6C247E-889A-45B0-BFEE-BFF3C6F6C1E3}" type="slidenum">
              <a:rPr lang="en-US"/>
              <a:pPr/>
              <a:t>7</a:t>
            </a:fld>
            <a:endParaRPr lang="en-US"/>
          </a:p>
        </p:txBody>
      </p:sp>
      <p:sp>
        <p:nvSpPr>
          <p:cNvPr id="407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2E304-A142-4A3E-BD8C-A53F3A38B932}" type="slidenum">
              <a:rPr lang="en-US"/>
              <a:pPr/>
              <a:t>8</a:t>
            </a:fld>
            <a:endParaRPr lang="en-US"/>
          </a:p>
        </p:txBody>
      </p:sp>
      <p:sp>
        <p:nvSpPr>
          <p:cNvPr id="399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1E0A4-BD3F-483E-B013-042FFB29E5E5}" type="slidenum">
              <a:rPr lang="en-US"/>
              <a:pPr/>
              <a:t>9</a:t>
            </a:fld>
            <a:endParaRPr lang="en-US"/>
          </a:p>
        </p:txBody>
      </p:sp>
      <p:sp>
        <p:nvSpPr>
          <p:cNvPr id="401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762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762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641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641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130300"/>
            <a:ext cx="2616200" cy="7226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130300"/>
            <a:ext cx="7696200" cy="7226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37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37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1130300"/>
            <a:ext cx="2925762" cy="758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1130300"/>
            <a:ext cx="8624888" cy="7581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641600"/>
            <a:ext cx="2446338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8738" y="2641600"/>
            <a:ext cx="2446337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130300"/>
            <a:ext cx="2616200" cy="7226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130300"/>
            <a:ext cx="7696200" cy="7226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641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641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130300"/>
            <a:ext cx="2616200" cy="7226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130300"/>
            <a:ext cx="7696200" cy="7226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2641600"/>
            <a:ext cx="28575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0" y="2641600"/>
            <a:ext cx="28575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48250" y="1130300"/>
            <a:ext cx="1466850" cy="7226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1130300"/>
            <a:ext cx="4248150" cy="7226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4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4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4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1079500" y="4864100"/>
            <a:ext cx="10818813" cy="0"/>
          </a:xfrm>
          <a:prstGeom prst="line">
            <a:avLst/>
          </a:prstGeom>
          <a:noFill/>
          <a:ln w="12700">
            <a:solidFill>
              <a:srgbClr val="A7AAAB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H="1">
            <a:off x="11696700" y="292100"/>
            <a:ext cx="0" cy="508000"/>
          </a:xfrm>
          <a:prstGeom prst="line">
            <a:avLst/>
          </a:prstGeom>
          <a:noFill/>
          <a:ln w="25400">
            <a:solidFill>
              <a:schemeClr val="tx1">
                <a:alpha val="45000"/>
              </a:schemeClr>
            </a:solidFill>
            <a:miter lim="800000"/>
            <a:headEnd/>
            <a:tailEnd/>
          </a:ln>
          <a:effectLst>
            <a:outerShdw dist="25399" dir="5400000" algn="ctr" rotWithShape="0">
              <a:schemeClr val="bg2"/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9" name="AutoShape 5">
            <a:hlinkClick r:id="" action="ppaction://hlinkshowjump?jump=nextslide"/>
          </p:cNvPr>
          <p:cNvSpPr>
            <a:spLocks/>
          </p:cNvSpPr>
          <p:nvPr/>
        </p:nvSpPr>
        <p:spPr bwMode="auto">
          <a:xfrm>
            <a:off x="119761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chemeClr val="accent1">
              <a:alpha val="59999"/>
            </a:schemeClr>
          </a:solidFill>
          <a:ln w="254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30" name="AutoShape 6">
            <a:hlinkClick r:id="" action="ppaction://hlinkshowjump?jump=previousslide"/>
          </p:cNvPr>
          <p:cNvSpPr>
            <a:spLocks/>
          </p:cNvSpPr>
          <p:nvPr/>
        </p:nvSpPr>
        <p:spPr bwMode="auto">
          <a:xfrm flipH="1">
            <a:off x="110744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chemeClr val="accent1">
              <a:alpha val="59999"/>
            </a:schemeClr>
          </a:solidFill>
          <a:ln w="254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10900">
          <a:solidFill>
            <a:srgbClr val="707272"/>
          </a:solidFill>
          <a:latin typeface="+mj-lt"/>
          <a:ea typeface="+mj-ea"/>
          <a:cs typeface="+mj-cs"/>
          <a:sym typeface="Gill Sans"/>
        </a:defRPr>
      </a:lvl1pPr>
      <a:lvl2pPr algn="ctr" rtl="0" fontAlgn="base">
        <a:spcBef>
          <a:spcPct val="0"/>
        </a:spcBef>
        <a:spcAft>
          <a:spcPct val="0"/>
        </a:spcAft>
        <a:defRPr sz="10900">
          <a:solidFill>
            <a:srgbClr val="707272"/>
          </a:solidFill>
          <a:latin typeface="Gill Sans"/>
          <a:sym typeface="Gill Sans"/>
        </a:defRPr>
      </a:lvl2pPr>
      <a:lvl3pPr algn="ctr" rtl="0" fontAlgn="base">
        <a:spcBef>
          <a:spcPct val="0"/>
        </a:spcBef>
        <a:spcAft>
          <a:spcPct val="0"/>
        </a:spcAft>
        <a:defRPr sz="10900">
          <a:solidFill>
            <a:srgbClr val="707272"/>
          </a:solidFill>
          <a:latin typeface="Gill Sans"/>
          <a:sym typeface="Gill Sans"/>
        </a:defRPr>
      </a:lvl3pPr>
      <a:lvl4pPr algn="ctr" rtl="0" fontAlgn="base">
        <a:spcBef>
          <a:spcPct val="0"/>
        </a:spcBef>
        <a:spcAft>
          <a:spcPct val="0"/>
        </a:spcAft>
        <a:defRPr sz="10900">
          <a:solidFill>
            <a:srgbClr val="707272"/>
          </a:solidFill>
          <a:latin typeface="Gill Sans"/>
          <a:sym typeface="Gill Sans"/>
        </a:defRPr>
      </a:lvl4pPr>
      <a:lvl5pPr algn="ctr" rtl="0" fontAlgn="base">
        <a:spcBef>
          <a:spcPct val="0"/>
        </a:spcBef>
        <a:spcAft>
          <a:spcPct val="0"/>
        </a:spcAft>
        <a:defRPr sz="10900">
          <a:solidFill>
            <a:srgbClr val="707272"/>
          </a:solidFill>
          <a:latin typeface="Gill Sans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10900">
          <a:solidFill>
            <a:srgbClr val="707272"/>
          </a:solidFill>
          <a:latin typeface="Gill Sans"/>
          <a:sym typeface="Gill Sans"/>
        </a:defRPr>
      </a:lvl6pPr>
      <a:lvl7pPr marL="914400" algn="ctr" rtl="0" fontAlgn="base">
        <a:spcBef>
          <a:spcPct val="0"/>
        </a:spcBef>
        <a:spcAft>
          <a:spcPct val="0"/>
        </a:spcAft>
        <a:defRPr sz="10900">
          <a:solidFill>
            <a:srgbClr val="707272"/>
          </a:solidFill>
          <a:latin typeface="Gill Sans"/>
          <a:sym typeface="Gill Sans"/>
        </a:defRPr>
      </a:lvl7pPr>
      <a:lvl8pPr marL="1371600" algn="ctr" rtl="0" fontAlgn="base">
        <a:spcBef>
          <a:spcPct val="0"/>
        </a:spcBef>
        <a:spcAft>
          <a:spcPct val="0"/>
        </a:spcAft>
        <a:defRPr sz="10900">
          <a:solidFill>
            <a:srgbClr val="707272"/>
          </a:solidFill>
          <a:latin typeface="Gill Sans"/>
          <a:sym typeface="Gill Sans"/>
        </a:defRPr>
      </a:lvl8pPr>
      <a:lvl9pPr marL="1828800" algn="ctr" rtl="0" fontAlgn="base">
        <a:spcBef>
          <a:spcPct val="0"/>
        </a:spcBef>
        <a:spcAft>
          <a:spcPct val="0"/>
        </a:spcAft>
        <a:defRPr sz="10900">
          <a:solidFill>
            <a:srgbClr val="707272"/>
          </a:solidFill>
          <a:latin typeface="Gill Sans"/>
          <a:sym typeface="Gill Sans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4200">
          <a:solidFill>
            <a:srgbClr val="A7AAAB"/>
          </a:solidFill>
          <a:latin typeface="+mn-lt"/>
          <a:ea typeface="+mn-ea"/>
          <a:cs typeface="+mn-cs"/>
          <a:sym typeface="Gill San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rgbClr val="A7AAAB"/>
          </a:solidFill>
          <a:latin typeface="+mn-lt"/>
          <a:sym typeface="Gill Sans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rgbClr val="A7AAAB"/>
          </a:solidFill>
          <a:latin typeface="+mn-lt"/>
          <a:sym typeface="Gill Sans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rgbClr val="A7AAAB"/>
          </a:solidFill>
          <a:latin typeface="+mn-lt"/>
          <a:sym typeface="Gill Sans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rgbClr val="A7AAAB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rgbClr val="A7AAAB"/>
          </a:solidFill>
          <a:latin typeface="+mn-lt"/>
          <a:sym typeface="Gill Sans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rgbClr val="A7AAAB"/>
          </a:solidFill>
          <a:latin typeface="+mn-lt"/>
          <a:sym typeface="Gill Sans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rgbClr val="A7AAAB"/>
          </a:solidFill>
          <a:latin typeface="+mn-lt"/>
          <a:sym typeface="Gill Sans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rgbClr val="A7AAAB"/>
          </a:solidFill>
          <a:latin typeface="+mn-lt"/>
          <a:sym typeface="Gill San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1130300"/>
            <a:ext cx="10464800" cy="156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6416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H="1">
            <a:off x="11696700" y="292100"/>
            <a:ext cx="0" cy="508000"/>
          </a:xfrm>
          <a:prstGeom prst="line">
            <a:avLst/>
          </a:prstGeom>
          <a:noFill/>
          <a:ln w="25400">
            <a:solidFill>
              <a:schemeClr val="tx1">
                <a:alpha val="45000"/>
              </a:schemeClr>
            </a:solidFill>
            <a:miter lim="800000"/>
            <a:headEnd/>
            <a:tailEnd/>
          </a:ln>
          <a:effectLst>
            <a:outerShdw dist="25399" dir="5400000" algn="ctr" rotWithShape="0">
              <a:schemeClr val="bg2"/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2" name="AutoShape 4">
            <a:hlinkClick r:id="" action="ppaction://hlinkshowjump?jump=nextslide"/>
          </p:cNvPr>
          <p:cNvSpPr>
            <a:spLocks/>
          </p:cNvSpPr>
          <p:nvPr/>
        </p:nvSpPr>
        <p:spPr bwMode="auto">
          <a:xfrm>
            <a:off x="119761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chemeClr val="accent1">
              <a:alpha val="59999"/>
            </a:schemeClr>
          </a:solidFill>
          <a:ln w="254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3" name="AutoShape 5">
            <a:hlinkClick r:id="" action="ppaction://hlinkshowjump?jump=previousslide"/>
          </p:cNvPr>
          <p:cNvSpPr>
            <a:spLocks/>
          </p:cNvSpPr>
          <p:nvPr/>
        </p:nvSpPr>
        <p:spPr bwMode="auto">
          <a:xfrm flipH="1">
            <a:off x="110744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chemeClr val="accent1">
              <a:alpha val="59999"/>
            </a:schemeClr>
          </a:solidFill>
          <a:ln w="254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9" name="Text Box 11"/>
          <p:cNvSpPr txBox="1">
            <a:spLocks/>
          </p:cNvSpPr>
          <p:nvPr userDrawn="1"/>
        </p:nvSpPr>
        <p:spPr bwMode="auto">
          <a:xfrm>
            <a:off x="11988800" y="9040813"/>
            <a:ext cx="423863" cy="3365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22E58C9E-6DA2-47E1-B4BD-E83AE0D215F1}" type="slidenum">
              <a:rPr lang="en-US" sz="1600">
                <a:solidFill>
                  <a:schemeClr val="bg1"/>
                </a:solidFill>
                <a:latin typeface="Eurostile" pitchFamily="34" charset="0"/>
              </a:rPr>
              <a:pPr/>
              <a:t>‹#›</a:t>
            </a:fld>
            <a:endParaRPr lang="en-US" sz="1600">
              <a:solidFill>
                <a:schemeClr val="bg1"/>
              </a:solidFill>
              <a:latin typeface="Eurostile" pitchFamily="34" charset="0"/>
            </a:endParaRPr>
          </a:p>
        </p:txBody>
      </p:sp>
      <p:sp>
        <p:nvSpPr>
          <p:cNvPr id="2060" name="Text Box 12"/>
          <p:cNvSpPr txBox="1">
            <a:spLocks/>
          </p:cNvSpPr>
          <p:nvPr userDrawn="1"/>
        </p:nvSpPr>
        <p:spPr bwMode="auto">
          <a:xfrm>
            <a:off x="5572125" y="8991600"/>
            <a:ext cx="18669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Eurostile" pitchFamily="34" charset="0"/>
              </a:rPr>
              <a:t>CONFIDENTIAL</a:t>
            </a:r>
          </a:p>
        </p:txBody>
      </p:sp>
      <p:pic>
        <p:nvPicPr>
          <p:cNvPr id="2063" name="Picture 15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8275" y="47625"/>
            <a:ext cx="1000125" cy="942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5500" b="1">
          <a:solidFill>
            <a:srgbClr val="969696"/>
          </a:solidFill>
          <a:latin typeface="+mj-lt"/>
          <a:ea typeface="+mj-ea"/>
          <a:cs typeface="+mj-cs"/>
          <a:sym typeface="Gill Sans"/>
        </a:defRPr>
      </a:lvl1pPr>
      <a:lvl2pPr algn="ctr" rtl="0" fontAlgn="base">
        <a:spcBef>
          <a:spcPct val="0"/>
        </a:spcBef>
        <a:spcAft>
          <a:spcPct val="0"/>
        </a:spcAft>
        <a:defRPr sz="5500" b="1">
          <a:solidFill>
            <a:srgbClr val="969696"/>
          </a:solidFill>
          <a:latin typeface="Eurostile" pitchFamily="34" charset="0"/>
          <a:sym typeface="Gill Sans"/>
        </a:defRPr>
      </a:lvl2pPr>
      <a:lvl3pPr algn="ctr" rtl="0" fontAlgn="base">
        <a:spcBef>
          <a:spcPct val="0"/>
        </a:spcBef>
        <a:spcAft>
          <a:spcPct val="0"/>
        </a:spcAft>
        <a:defRPr sz="5500" b="1">
          <a:solidFill>
            <a:srgbClr val="969696"/>
          </a:solidFill>
          <a:latin typeface="Eurostile" pitchFamily="34" charset="0"/>
          <a:sym typeface="Gill Sans"/>
        </a:defRPr>
      </a:lvl3pPr>
      <a:lvl4pPr algn="ctr" rtl="0" fontAlgn="base">
        <a:spcBef>
          <a:spcPct val="0"/>
        </a:spcBef>
        <a:spcAft>
          <a:spcPct val="0"/>
        </a:spcAft>
        <a:defRPr sz="5500" b="1">
          <a:solidFill>
            <a:srgbClr val="969696"/>
          </a:solidFill>
          <a:latin typeface="Eurostile" pitchFamily="34" charset="0"/>
          <a:sym typeface="Gill Sans"/>
        </a:defRPr>
      </a:lvl4pPr>
      <a:lvl5pPr algn="ctr" rtl="0" fontAlgn="base">
        <a:spcBef>
          <a:spcPct val="0"/>
        </a:spcBef>
        <a:spcAft>
          <a:spcPct val="0"/>
        </a:spcAft>
        <a:defRPr sz="5500" b="1">
          <a:solidFill>
            <a:srgbClr val="969696"/>
          </a:solidFill>
          <a:latin typeface="Eurostile" pitchFamily="34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5500" b="1">
          <a:solidFill>
            <a:srgbClr val="969696"/>
          </a:solidFill>
          <a:latin typeface="Eurostile" pitchFamily="34" charset="0"/>
          <a:sym typeface="Gill Sans"/>
        </a:defRPr>
      </a:lvl6pPr>
      <a:lvl7pPr marL="914400" algn="ctr" rtl="0" fontAlgn="base">
        <a:spcBef>
          <a:spcPct val="0"/>
        </a:spcBef>
        <a:spcAft>
          <a:spcPct val="0"/>
        </a:spcAft>
        <a:defRPr sz="5500" b="1">
          <a:solidFill>
            <a:srgbClr val="969696"/>
          </a:solidFill>
          <a:latin typeface="Eurostile" pitchFamily="34" charset="0"/>
          <a:sym typeface="Gill Sans"/>
        </a:defRPr>
      </a:lvl7pPr>
      <a:lvl8pPr marL="1371600" algn="ctr" rtl="0" fontAlgn="base">
        <a:spcBef>
          <a:spcPct val="0"/>
        </a:spcBef>
        <a:spcAft>
          <a:spcPct val="0"/>
        </a:spcAft>
        <a:defRPr sz="5500" b="1">
          <a:solidFill>
            <a:srgbClr val="969696"/>
          </a:solidFill>
          <a:latin typeface="Eurostile" pitchFamily="34" charset="0"/>
          <a:sym typeface="Gill Sans"/>
        </a:defRPr>
      </a:lvl8pPr>
      <a:lvl9pPr marL="1828800" algn="ctr" rtl="0" fontAlgn="base">
        <a:spcBef>
          <a:spcPct val="0"/>
        </a:spcBef>
        <a:spcAft>
          <a:spcPct val="0"/>
        </a:spcAft>
        <a:defRPr sz="5500" b="1">
          <a:solidFill>
            <a:srgbClr val="969696"/>
          </a:solidFill>
          <a:latin typeface="Eurostile" pitchFamily="34" charset="0"/>
          <a:sym typeface="Gill Sans"/>
        </a:defRPr>
      </a:lvl9pPr>
    </p:titleStyle>
    <p:bodyStyle>
      <a:lvl1pPr marL="838200" indent="-571500" algn="l" rtl="0" fontAlgn="base">
        <a:spcBef>
          <a:spcPct val="25000"/>
        </a:spcBef>
        <a:spcAft>
          <a:spcPct val="25000"/>
        </a:spcAft>
        <a:buClr>
          <a:srgbClr val="4D4D4D"/>
        </a:buClr>
        <a:buSzPct val="75000"/>
        <a:buFont typeface="Wingdings" pitchFamily="2" charset="2"/>
        <a:buChar char="©"/>
        <a:defRPr sz="28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82700" indent="-571500" algn="l" rtl="0" fontAlgn="base">
        <a:spcBef>
          <a:spcPct val="25000"/>
        </a:spcBef>
        <a:spcAft>
          <a:spcPct val="25000"/>
        </a:spcAft>
        <a:buClr>
          <a:srgbClr val="4D4D4D"/>
        </a:buClr>
        <a:buSzPct val="55000"/>
        <a:buFont typeface="Gill Sans"/>
        <a:buChar char="▲"/>
        <a:defRPr sz="2400">
          <a:solidFill>
            <a:srgbClr val="5F5F5F"/>
          </a:solidFill>
          <a:latin typeface="+mn-lt"/>
          <a:sym typeface="Gill Sans"/>
        </a:defRPr>
      </a:lvl2pPr>
      <a:lvl3pPr marL="1727200" indent="-571500" algn="l" rtl="0" fontAlgn="base">
        <a:spcBef>
          <a:spcPct val="25000"/>
        </a:spcBef>
        <a:spcAft>
          <a:spcPct val="2500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3pPr>
      <a:lvl4pPr marL="2171700" indent="-571500" algn="l" rtl="0" fontAlgn="base">
        <a:spcBef>
          <a:spcPct val="25000"/>
        </a:spcBef>
        <a:spcAft>
          <a:spcPct val="2500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4pPr>
      <a:lvl5pPr marL="2616200" indent="-571500" algn="l" rtl="0" fontAlgn="base">
        <a:spcBef>
          <a:spcPct val="25000"/>
        </a:spcBef>
        <a:spcAft>
          <a:spcPct val="2500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5pPr>
      <a:lvl6pPr marL="3073400" indent="-571500" algn="l" rtl="0" fontAlgn="base">
        <a:spcBef>
          <a:spcPct val="25000"/>
        </a:spcBef>
        <a:spcAft>
          <a:spcPct val="2500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6pPr>
      <a:lvl7pPr marL="3530600" indent="-571500" algn="l" rtl="0" fontAlgn="base">
        <a:spcBef>
          <a:spcPct val="25000"/>
        </a:spcBef>
        <a:spcAft>
          <a:spcPct val="2500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7pPr>
      <a:lvl8pPr marL="3987800" indent="-571500" algn="l" rtl="0" fontAlgn="base">
        <a:spcBef>
          <a:spcPct val="25000"/>
        </a:spcBef>
        <a:spcAft>
          <a:spcPct val="2500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8pPr>
      <a:lvl9pPr marL="4445000" indent="-571500" algn="l" rtl="0" fontAlgn="base">
        <a:spcBef>
          <a:spcPct val="25000"/>
        </a:spcBef>
        <a:spcAft>
          <a:spcPct val="2500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 flipH="1">
            <a:off x="11696700" y="292100"/>
            <a:ext cx="0" cy="508000"/>
          </a:xfrm>
          <a:prstGeom prst="line">
            <a:avLst/>
          </a:prstGeom>
          <a:noFill/>
          <a:ln w="25400">
            <a:solidFill>
              <a:schemeClr val="tx1">
                <a:alpha val="45000"/>
              </a:schemeClr>
            </a:solidFill>
            <a:miter lim="800000"/>
            <a:headEnd/>
            <a:tailEnd/>
          </a:ln>
          <a:effectLst>
            <a:outerShdw dist="25399" dir="5400000" algn="ctr" rotWithShape="0">
              <a:schemeClr val="bg2"/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" name="AutoShape 2">
            <a:hlinkClick r:id="" action="ppaction://hlinkshowjump?jump=nextslide"/>
          </p:cNvPr>
          <p:cNvSpPr>
            <a:spLocks/>
          </p:cNvSpPr>
          <p:nvPr/>
        </p:nvSpPr>
        <p:spPr bwMode="auto">
          <a:xfrm>
            <a:off x="119761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chemeClr val="accent1">
              <a:alpha val="59999"/>
            </a:schemeClr>
          </a:solidFill>
          <a:ln w="254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7" name="AutoShape 3">
            <a:hlinkClick r:id="" action="ppaction://hlinkshowjump?jump=previousslide"/>
          </p:cNvPr>
          <p:cNvSpPr>
            <a:spLocks/>
          </p:cNvSpPr>
          <p:nvPr/>
        </p:nvSpPr>
        <p:spPr bwMode="auto">
          <a:xfrm flipH="1">
            <a:off x="110744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chemeClr val="accent1">
              <a:alpha val="59999"/>
            </a:schemeClr>
          </a:solidFill>
          <a:ln w="254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6148" name="Picture 4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73100" y="381000"/>
            <a:ext cx="355600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+mj-lt"/>
          <a:ea typeface="+mj-ea"/>
          <a:cs typeface="+mj-cs"/>
          <a:sym typeface="Gill Sans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1130300"/>
            <a:ext cx="10464800" cy="156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 flipH="1">
            <a:off x="11696700" y="292100"/>
            <a:ext cx="0" cy="508000"/>
          </a:xfrm>
          <a:prstGeom prst="line">
            <a:avLst/>
          </a:prstGeom>
          <a:noFill/>
          <a:ln w="25400">
            <a:solidFill>
              <a:schemeClr val="tx1">
                <a:alpha val="45000"/>
              </a:schemeClr>
            </a:solidFill>
            <a:miter lim="800000"/>
            <a:headEnd/>
            <a:tailEnd/>
          </a:ln>
          <a:effectLst>
            <a:outerShdw dist="25399" dir="5400000" algn="ctr" rotWithShape="0">
              <a:schemeClr val="bg2"/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1" name="AutoShape 3">
            <a:hlinkClick r:id="" action="ppaction://hlinkshowjump?jump=nextslide"/>
          </p:cNvPr>
          <p:cNvSpPr>
            <a:spLocks/>
          </p:cNvSpPr>
          <p:nvPr/>
        </p:nvSpPr>
        <p:spPr bwMode="auto">
          <a:xfrm>
            <a:off x="119761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chemeClr val="accent1">
              <a:alpha val="59999"/>
            </a:schemeClr>
          </a:solidFill>
          <a:ln w="254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2" name="AutoShape 4">
            <a:hlinkClick r:id="" action="ppaction://hlinkshowjump?jump=previousslide"/>
          </p:cNvPr>
          <p:cNvSpPr>
            <a:spLocks/>
          </p:cNvSpPr>
          <p:nvPr/>
        </p:nvSpPr>
        <p:spPr bwMode="auto">
          <a:xfrm flipH="1">
            <a:off x="110744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chemeClr val="accent1">
              <a:alpha val="59999"/>
            </a:schemeClr>
          </a:solidFill>
          <a:ln w="254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7173" name="Picture 5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73100" y="381000"/>
            <a:ext cx="355600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+mj-lt"/>
          <a:ea typeface="+mj-ea"/>
          <a:cs typeface="+mj-cs"/>
          <a:sym typeface="Gill Sans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1130300"/>
            <a:ext cx="10464800" cy="156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641600"/>
            <a:ext cx="5045075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H="1">
            <a:off x="11696700" y="292100"/>
            <a:ext cx="0" cy="508000"/>
          </a:xfrm>
          <a:prstGeom prst="line">
            <a:avLst/>
          </a:prstGeom>
          <a:noFill/>
          <a:ln w="25400">
            <a:solidFill>
              <a:schemeClr val="tx1">
                <a:alpha val="45000"/>
              </a:schemeClr>
            </a:solidFill>
            <a:miter lim="800000"/>
            <a:headEnd/>
            <a:tailEnd/>
          </a:ln>
          <a:effectLst>
            <a:outerShdw dist="25399" dir="5400000" algn="ctr" rotWithShape="0">
              <a:schemeClr val="bg2"/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6" name="AutoShape 4">
            <a:hlinkClick r:id="" action="ppaction://hlinkshowjump?jump=nextslide"/>
          </p:cNvPr>
          <p:cNvSpPr>
            <a:spLocks/>
          </p:cNvSpPr>
          <p:nvPr/>
        </p:nvSpPr>
        <p:spPr bwMode="auto">
          <a:xfrm>
            <a:off x="119761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chemeClr val="accent1">
              <a:alpha val="59999"/>
            </a:schemeClr>
          </a:solidFill>
          <a:ln w="254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7" name="AutoShape 5">
            <a:hlinkClick r:id="" action="ppaction://hlinkshowjump?jump=previousslide"/>
          </p:cNvPr>
          <p:cNvSpPr>
            <a:spLocks/>
          </p:cNvSpPr>
          <p:nvPr/>
        </p:nvSpPr>
        <p:spPr bwMode="auto">
          <a:xfrm flipH="1">
            <a:off x="110744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chemeClr val="accent1">
              <a:alpha val="59999"/>
            </a:schemeClr>
          </a:solidFill>
          <a:ln w="254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8198" name="Picture 6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73100" y="381000"/>
            <a:ext cx="355600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+mj-lt"/>
          <a:ea typeface="+mj-ea"/>
          <a:cs typeface="+mj-cs"/>
          <a:sym typeface="Gill Sans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1130300"/>
            <a:ext cx="10464800" cy="156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6416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H="1">
            <a:off x="11696700" y="292100"/>
            <a:ext cx="0" cy="508000"/>
          </a:xfrm>
          <a:prstGeom prst="line">
            <a:avLst/>
          </a:prstGeom>
          <a:noFill/>
          <a:ln w="25400">
            <a:solidFill>
              <a:schemeClr val="tx1">
                <a:alpha val="45000"/>
              </a:schemeClr>
            </a:solidFill>
            <a:miter lim="800000"/>
            <a:headEnd/>
            <a:tailEnd/>
          </a:ln>
          <a:effectLst>
            <a:outerShdw dist="25399" dir="5400000" algn="ctr" rotWithShape="0">
              <a:schemeClr val="bg2"/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0" name="AutoShape 4">
            <a:hlinkClick r:id="" action="ppaction://hlinkshowjump?jump=nextslide"/>
          </p:cNvPr>
          <p:cNvSpPr>
            <a:spLocks/>
          </p:cNvSpPr>
          <p:nvPr/>
        </p:nvSpPr>
        <p:spPr bwMode="auto">
          <a:xfrm>
            <a:off x="119761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chemeClr val="accent1">
              <a:alpha val="59999"/>
            </a:schemeClr>
          </a:solidFill>
          <a:ln w="254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1" name="AutoShape 5">
            <a:hlinkClick r:id="" action="ppaction://hlinkshowjump?jump=previousslide"/>
          </p:cNvPr>
          <p:cNvSpPr>
            <a:spLocks/>
          </p:cNvSpPr>
          <p:nvPr/>
        </p:nvSpPr>
        <p:spPr bwMode="auto">
          <a:xfrm flipH="1">
            <a:off x="110744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chemeClr val="accent1">
              <a:alpha val="59999"/>
            </a:schemeClr>
          </a:solidFill>
          <a:ln w="254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222" name="Picture 6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73100" y="381000"/>
            <a:ext cx="355600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+mj-lt"/>
          <a:ea typeface="+mj-ea"/>
          <a:cs typeface="+mj-cs"/>
          <a:sym typeface="Gill Sans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647700" y="1130300"/>
            <a:ext cx="5867400" cy="156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47700" y="2641600"/>
            <a:ext cx="58674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H="1">
            <a:off x="11696700" y="292100"/>
            <a:ext cx="0" cy="508000"/>
          </a:xfrm>
          <a:prstGeom prst="line">
            <a:avLst/>
          </a:prstGeom>
          <a:noFill/>
          <a:ln w="25400">
            <a:solidFill>
              <a:schemeClr val="tx1">
                <a:alpha val="45000"/>
              </a:schemeClr>
            </a:solidFill>
            <a:miter lim="800000"/>
            <a:headEnd/>
            <a:tailEnd/>
          </a:ln>
          <a:effectLst>
            <a:outerShdw dist="25399" dir="5400000" algn="ctr" rotWithShape="0">
              <a:schemeClr val="bg2"/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4" name="AutoShape 4">
            <a:hlinkClick r:id="" action="ppaction://hlinkshowjump?jump=nextslide"/>
          </p:cNvPr>
          <p:cNvSpPr>
            <a:spLocks/>
          </p:cNvSpPr>
          <p:nvPr/>
        </p:nvSpPr>
        <p:spPr bwMode="auto">
          <a:xfrm>
            <a:off x="119761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chemeClr val="accent1">
              <a:alpha val="59999"/>
            </a:schemeClr>
          </a:solidFill>
          <a:ln w="254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AutoShape 5">
            <a:hlinkClick r:id="" action="ppaction://hlinkshowjump?jump=previousslide"/>
          </p:cNvPr>
          <p:cNvSpPr>
            <a:spLocks/>
          </p:cNvSpPr>
          <p:nvPr/>
        </p:nvSpPr>
        <p:spPr bwMode="auto">
          <a:xfrm flipH="1">
            <a:off x="110744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chemeClr val="accent1">
              <a:alpha val="59999"/>
            </a:schemeClr>
          </a:solidFill>
          <a:ln w="254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0246" name="Picture 6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73100" y="381000"/>
            <a:ext cx="355600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5000">
          <a:solidFill>
            <a:srgbClr val="A7AAAB"/>
          </a:solidFill>
          <a:latin typeface="+mj-lt"/>
          <a:ea typeface="+mj-ea"/>
          <a:cs typeface="+mj-cs"/>
          <a:sym typeface="Gill Sans"/>
        </a:defRPr>
      </a:lvl1pPr>
      <a:lvl2pPr algn="ctr" rtl="0" fontAlgn="base">
        <a:spcBef>
          <a:spcPct val="0"/>
        </a:spcBef>
        <a:spcAft>
          <a:spcPct val="0"/>
        </a:spcAft>
        <a:defRPr sz="5000">
          <a:solidFill>
            <a:srgbClr val="A7AAAB"/>
          </a:solidFill>
          <a:latin typeface="Gill Sans"/>
          <a:sym typeface="Gill Sans"/>
        </a:defRPr>
      </a:lvl2pPr>
      <a:lvl3pPr algn="ctr" rtl="0" fontAlgn="base">
        <a:spcBef>
          <a:spcPct val="0"/>
        </a:spcBef>
        <a:spcAft>
          <a:spcPct val="0"/>
        </a:spcAft>
        <a:defRPr sz="5000">
          <a:solidFill>
            <a:srgbClr val="A7AAAB"/>
          </a:solidFill>
          <a:latin typeface="Gill Sans"/>
          <a:sym typeface="Gill Sans"/>
        </a:defRPr>
      </a:lvl3pPr>
      <a:lvl4pPr algn="ctr" rtl="0" fontAlgn="base">
        <a:spcBef>
          <a:spcPct val="0"/>
        </a:spcBef>
        <a:spcAft>
          <a:spcPct val="0"/>
        </a:spcAft>
        <a:defRPr sz="5000">
          <a:solidFill>
            <a:srgbClr val="A7AAAB"/>
          </a:solidFill>
          <a:latin typeface="Gill Sans"/>
          <a:sym typeface="Gill Sans"/>
        </a:defRPr>
      </a:lvl4pPr>
      <a:lvl5pPr algn="ctr" rtl="0" fontAlgn="base">
        <a:spcBef>
          <a:spcPct val="0"/>
        </a:spcBef>
        <a:spcAft>
          <a:spcPct val="0"/>
        </a:spcAft>
        <a:defRPr sz="5000">
          <a:solidFill>
            <a:srgbClr val="A7AAAB"/>
          </a:solidFill>
          <a:latin typeface="Gill Sans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5000">
          <a:solidFill>
            <a:srgbClr val="A7AAAB"/>
          </a:solidFill>
          <a:latin typeface="Gill Sans"/>
          <a:sym typeface="Gill Sans"/>
        </a:defRPr>
      </a:lvl6pPr>
      <a:lvl7pPr marL="914400" algn="ctr" rtl="0" fontAlgn="base">
        <a:spcBef>
          <a:spcPct val="0"/>
        </a:spcBef>
        <a:spcAft>
          <a:spcPct val="0"/>
        </a:spcAft>
        <a:defRPr sz="5000">
          <a:solidFill>
            <a:srgbClr val="A7AAAB"/>
          </a:solidFill>
          <a:latin typeface="Gill Sans"/>
          <a:sym typeface="Gill Sans"/>
        </a:defRPr>
      </a:lvl7pPr>
      <a:lvl8pPr marL="1371600" algn="ctr" rtl="0" fontAlgn="base">
        <a:spcBef>
          <a:spcPct val="0"/>
        </a:spcBef>
        <a:spcAft>
          <a:spcPct val="0"/>
        </a:spcAft>
        <a:defRPr sz="5000">
          <a:solidFill>
            <a:srgbClr val="A7AAAB"/>
          </a:solidFill>
          <a:latin typeface="Gill Sans"/>
          <a:sym typeface="Gill Sans"/>
        </a:defRPr>
      </a:lvl8pPr>
      <a:lvl9pPr marL="1828800" algn="ctr" rtl="0" fontAlgn="base">
        <a:spcBef>
          <a:spcPct val="0"/>
        </a:spcBef>
        <a:spcAft>
          <a:spcPct val="0"/>
        </a:spcAft>
        <a:defRPr sz="5000">
          <a:solidFill>
            <a:srgbClr val="A7AAAB"/>
          </a:solidFill>
          <a:latin typeface="Gill Sans"/>
          <a:sym typeface="Gill Sans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sym typeface="Gill San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11266" name="Line 2"/>
          <p:cNvSpPr>
            <a:spLocks noChangeShapeType="1"/>
          </p:cNvSpPr>
          <p:nvPr/>
        </p:nvSpPr>
        <p:spPr bwMode="auto">
          <a:xfrm flipH="1">
            <a:off x="11696700" y="292100"/>
            <a:ext cx="0" cy="508000"/>
          </a:xfrm>
          <a:prstGeom prst="line">
            <a:avLst/>
          </a:prstGeom>
          <a:noFill/>
          <a:ln w="25400">
            <a:solidFill>
              <a:schemeClr val="tx1">
                <a:alpha val="45000"/>
              </a:schemeClr>
            </a:solidFill>
            <a:miter lim="800000"/>
            <a:headEnd/>
            <a:tailEnd/>
          </a:ln>
          <a:effectLst>
            <a:outerShdw dist="25399" dir="5400000" algn="ctr" rotWithShape="0">
              <a:schemeClr val="bg2"/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7" name="AutoShape 3">
            <a:hlinkClick r:id="" action="ppaction://hlinkshowjump?jump=nextslide"/>
          </p:cNvPr>
          <p:cNvSpPr>
            <a:spLocks/>
          </p:cNvSpPr>
          <p:nvPr/>
        </p:nvSpPr>
        <p:spPr bwMode="auto">
          <a:xfrm>
            <a:off x="119761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chemeClr val="accent1">
              <a:alpha val="59999"/>
            </a:schemeClr>
          </a:solidFill>
          <a:ln w="254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8" name="AutoShape 4">
            <a:hlinkClick r:id="" action="ppaction://hlinkshowjump?jump=previousslide"/>
          </p:cNvPr>
          <p:cNvSpPr>
            <a:spLocks/>
          </p:cNvSpPr>
          <p:nvPr/>
        </p:nvSpPr>
        <p:spPr bwMode="auto">
          <a:xfrm flipH="1">
            <a:off x="110744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chemeClr val="accent1">
              <a:alpha val="59999"/>
            </a:schemeClr>
          </a:solidFill>
          <a:ln w="254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1269" name="Picture 5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73100" y="381000"/>
            <a:ext cx="355600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+mj-lt"/>
          <a:ea typeface="+mj-ea"/>
          <a:cs typeface="+mj-cs"/>
          <a:sym typeface="Gill Sans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A7AAAB"/>
          </a:solidFill>
          <a:latin typeface="Gill Sans"/>
          <a:sym typeface="Gill Sans"/>
        </a:defRPr>
      </a:lvl9pPr>
    </p:titleStyle>
    <p:bodyStyle>
      <a:lvl1pPr marL="838200" indent="-571500" algn="l" rtl="0" fontAlgn="base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82700" indent="-571500" algn="l" rtl="0" fontAlgn="base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2pPr>
      <a:lvl3pPr marL="1727200" indent="-571500" algn="l" rtl="0" fontAlgn="base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3pPr>
      <a:lvl4pPr marL="2171700" indent="-571500" algn="l" rtl="0" fontAlgn="base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4pPr>
      <a:lvl5pPr marL="2616200" indent="-571500" algn="l" rtl="0" fontAlgn="base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sym typeface="Gill San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2290" name="Line 2"/>
          <p:cNvSpPr>
            <a:spLocks noChangeShapeType="1"/>
          </p:cNvSpPr>
          <p:nvPr/>
        </p:nvSpPr>
        <p:spPr bwMode="auto">
          <a:xfrm flipH="1">
            <a:off x="11696700" y="292100"/>
            <a:ext cx="0" cy="508000"/>
          </a:xfrm>
          <a:prstGeom prst="line">
            <a:avLst/>
          </a:prstGeom>
          <a:noFill/>
          <a:ln w="25400">
            <a:solidFill>
              <a:schemeClr val="tx1">
                <a:alpha val="45000"/>
              </a:schemeClr>
            </a:solidFill>
            <a:miter lim="800000"/>
            <a:headEnd/>
            <a:tailEnd/>
          </a:ln>
          <a:effectLst>
            <a:outerShdw dist="25399" dir="5400000" algn="ctr" rotWithShape="0">
              <a:schemeClr val="bg2"/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1" name="AutoShape 3">
            <a:hlinkClick r:id="" action="ppaction://hlinkshowjump?jump=nextslide"/>
          </p:cNvPr>
          <p:cNvSpPr>
            <a:spLocks/>
          </p:cNvSpPr>
          <p:nvPr/>
        </p:nvSpPr>
        <p:spPr bwMode="auto">
          <a:xfrm>
            <a:off x="119761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chemeClr val="accent1">
              <a:alpha val="59999"/>
            </a:schemeClr>
          </a:solidFill>
          <a:ln w="254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2" name="AutoShape 4">
            <a:hlinkClick r:id="" action="ppaction://hlinkshowjump?jump=previousslide"/>
          </p:cNvPr>
          <p:cNvSpPr>
            <a:spLocks/>
          </p:cNvSpPr>
          <p:nvPr/>
        </p:nvSpPr>
        <p:spPr bwMode="auto">
          <a:xfrm flipH="1">
            <a:off x="110744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chemeClr val="accent1">
              <a:alpha val="59999"/>
            </a:schemeClr>
          </a:solidFill>
          <a:ln w="254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293" name="Picture 5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73100" y="381000"/>
            <a:ext cx="355600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699" dir="16200000" algn="ctr" rotWithShape="0">
              <a:srgbClr val="000000">
                <a:alpha val="79999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rgbClr val="818181"/>
          </a:solidFill>
          <a:latin typeface="+mj-lt"/>
          <a:ea typeface="+mj-ea"/>
          <a:cs typeface="+mj-cs"/>
          <a:sym typeface="Gill Sans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rgbClr val="818181"/>
          </a:solidFill>
          <a:latin typeface="Gill Sans"/>
          <a:sym typeface="Gill Sans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rgbClr val="818181"/>
          </a:solidFill>
          <a:latin typeface="Gill Sans"/>
          <a:sym typeface="Gill Sans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rgbClr val="818181"/>
          </a:solidFill>
          <a:latin typeface="Gill Sans"/>
          <a:sym typeface="Gill Sans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rgbClr val="818181"/>
          </a:solidFill>
          <a:latin typeface="Gill Sans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818181"/>
          </a:solidFill>
          <a:latin typeface="Gill Sans"/>
          <a:sym typeface="Gill Sans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818181"/>
          </a:solidFill>
          <a:latin typeface="Gill Sans"/>
          <a:sym typeface="Gill Sans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818181"/>
          </a:solidFill>
          <a:latin typeface="Gill Sans"/>
          <a:sym typeface="Gill Sans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818181"/>
          </a:solidFill>
          <a:latin typeface="Gill Sans"/>
          <a:sym typeface="Gill Sans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xfrm>
            <a:off x="330200" y="5080000"/>
            <a:ext cx="12268200" cy="3302000"/>
          </a:xfrm>
          <a:noFill/>
          <a:ln/>
        </p:spPr>
        <p:txBody>
          <a:bodyPr anchor="ctr"/>
          <a:lstStyle/>
          <a:p>
            <a:r>
              <a:rPr lang="en-US" sz="5200" b="1">
                <a:solidFill>
                  <a:srgbClr val="4D4D4D"/>
                </a:solidFill>
                <a:latin typeface="Eurostile" pitchFamily="34" charset="0"/>
                <a:cs typeface="Courier New" pitchFamily="49" charset="0"/>
              </a:rPr>
              <a:t>Key Economic Indicators</a:t>
            </a:r>
            <a:r>
              <a:rPr lang="en-US" sz="2200" b="1">
                <a:solidFill>
                  <a:srgbClr val="292929"/>
                </a:solidFill>
                <a:latin typeface="Eurostile" pitchFamily="34" charset="0"/>
                <a:cs typeface="Courier New" pitchFamily="49" charset="0"/>
              </a:rPr>
              <a:t/>
            </a:r>
            <a:br>
              <a:rPr lang="en-US" sz="2200" b="1">
                <a:solidFill>
                  <a:srgbClr val="292929"/>
                </a:solidFill>
                <a:latin typeface="Eurostile" pitchFamily="34" charset="0"/>
                <a:cs typeface="Courier New" pitchFamily="49" charset="0"/>
              </a:rPr>
            </a:br>
            <a:r>
              <a:rPr lang="en-US" sz="2200" b="1">
                <a:latin typeface="Eurostile" pitchFamily="34" charset="0"/>
                <a:cs typeface="Courier New" pitchFamily="49" charset="0"/>
              </a:rPr>
              <a:t/>
            </a:r>
            <a:br>
              <a:rPr lang="en-US" sz="2200" b="1">
                <a:latin typeface="Eurostile" pitchFamily="34" charset="0"/>
                <a:cs typeface="Courier New" pitchFamily="49" charset="0"/>
              </a:rPr>
            </a:br>
            <a:r>
              <a:rPr lang="en-US" sz="3300" b="1">
                <a:latin typeface="Eurostile" pitchFamily="34" charset="0"/>
                <a:cs typeface="Courier New" pitchFamily="49" charset="0"/>
              </a:rPr>
              <a:t>Dr. Khaled F. Sherif</a:t>
            </a:r>
            <a:br>
              <a:rPr lang="en-US" sz="3300" b="1">
                <a:latin typeface="Eurostile" pitchFamily="34" charset="0"/>
                <a:cs typeface="Courier New" pitchFamily="49" charset="0"/>
              </a:rPr>
            </a:br>
            <a:r>
              <a:rPr lang="en-US" sz="3300" b="1">
                <a:latin typeface="Eurostile" pitchFamily="34" charset="0"/>
                <a:cs typeface="Courier New" pitchFamily="49" charset="0"/>
              </a:rPr>
              <a:t>Chief Administrative Officer</a:t>
            </a:r>
            <a:br>
              <a:rPr lang="en-US" sz="3300" b="1">
                <a:latin typeface="Eurostile" pitchFamily="34" charset="0"/>
                <a:cs typeface="Courier New" pitchFamily="49" charset="0"/>
              </a:rPr>
            </a:br>
            <a:r>
              <a:rPr lang="en-US" sz="3300" b="1">
                <a:latin typeface="Eurostile" pitchFamily="34" charset="0"/>
                <a:cs typeface="Courier New" pitchFamily="49" charset="0"/>
              </a:rPr>
              <a:t> Africa Region</a:t>
            </a:r>
            <a:br>
              <a:rPr lang="en-US" sz="3300" b="1">
                <a:latin typeface="Eurostile" pitchFamily="34" charset="0"/>
                <a:cs typeface="Courier New" pitchFamily="49" charset="0"/>
              </a:rPr>
            </a:br>
            <a:r>
              <a:rPr lang="en-US" sz="3300" b="1">
                <a:latin typeface="Eurostile" pitchFamily="34" charset="0"/>
                <a:cs typeface="Courier New" pitchFamily="49" charset="0"/>
              </a:rPr>
              <a:t>The World Bank</a:t>
            </a:r>
          </a:p>
        </p:txBody>
      </p:sp>
      <p:pic>
        <p:nvPicPr>
          <p:cNvPr id="13325" name="Picture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2738" y="1219200"/>
            <a:ext cx="2143125" cy="2019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326" name="Picture 1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49863" y="3505200"/>
            <a:ext cx="2428875" cy="10096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>
            <p:ph type="body" idx="1"/>
          </p:nvPr>
        </p:nvSpPr>
        <p:spPr>
          <a:xfrm>
            <a:off x="406400" y="3505200"/>
            <a:ext cx="5715000" cy="485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$8 billion dollars is spent on cosmetics in the US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$8 billion dollars is spent in the US each year on maintenance and housekeeping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Gross profit for foods sales at convenience stores in the US (2004): $7.5 billion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Verizon purchase price of MCI: $6.8 billion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$6 billion per year spent by drug companies to educate doctors (2004)</a:t>
            </a:r>
          </a:p>
        </p:txBody>
      </p:sp>
      <p:sp>
        <p:nvSpPr>
          <p:cNvPr id="402435" name="Rectangle 3"/>
          <p:cNvSpPr>
            <a:spLocks noChangeArrowheads="1"/>
          </p:cNvSpPr>
          <p:nvPr>
            <p:ph type="title"/>
          </p:nvPr>
        </p:nvSpPr>
        <p:spPr>
          <a:xfrm>
            <a:off x="330200" y="914400"/>
            <a:ext cx="12420600" cy="1562100"/>
          </a:xfrm>
          <a:noFill/>
          <a:ln/>
        </p:spPr>
        <p:txBody>
          <a:bodyPr/>
          <a:lstStyle/>
          <a:p>
            <a:r>
              <a:rPr lang="en-US" sz="4900"/>
              <a:t>ICT</a:t>
            </a:r>
          </a:p>
        </p:txBody>
      </p:sp>
      <p:sp>
        <p:nvSpPr>
          <p:cNvPr id="402436" name="Line 4"/>
          <p:cNvSpPr>
            <a:spLocks noChangeShapeType="1"/>
          </p:cNvSpPr>
          <p:nvPr/>
        </p:nvSpPr>
        <p:spPr bwMode="auto">
          <a:xfrm>
            <a:off x="6505575" y="3810000"/>
            <a:ext cx="0" cy="4267200"/>
          </a:xfrm>
          <a:prstGeom prst="line">
            <a:avLst/>
          </a:prstGeom>
          <a:noFill/>
          <a:ln w="38100" cmpd="dbl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2437" name="Rectangle 5"/>
          <p:cNvSpPr>
            <a:spLocks noChangeArrowheads="1"/>
          </p:cNvSpPr>
          <p:nvPr/>
        </p:nvSpPr>
        <p:spPr bwMode="auto">
          <a:xfrm>
            <a:off x="6807200" y="3429000"/>
            <a:ext cx="5715000" cy="485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Segey Brin (Google Founder) current net worth: $17.5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Size of the nutritional supplement market in Japan: $11.1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Bill Gates’ charitable contribution for vaccine work only: $11.1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Size of the global electric bikes industry: $11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Size of the PC Gaming market: </a:t>
            </a:r>
            <a:br>
              <a:rPr lang="en-US" sz="210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$11 billion</a:t>
            </a:r>
          </a:p>
        </p:txBody>
      </p:sp>
      <p:grpSp>
        <p:nvGrpSpPr>
          <p:cNvPr id="402438" name="Group 6"/>
          <p:cNvGrpSpPr>
            <a:grpSpLocks/>
          </p:cNvGrpSpPr>
          <p:nvPr/>
        </p:nvGrpSpPr>
        <p:grpSpPr bwMode="auto">
          <a:xfrm>
            <a:off x="2159000" y="2895600"/>
            <a:ext cx="2895600" cy="685800"/>
            <a:chOff x="1360" y="1632"/>
            <a:chExt cx="1824" cy="432"/>
          </a:xfrm>
        </p:grpSpPr>
        <p:grpSp>
          <p:nvGrpSpPr>
            <p:cNvPr id="402439" name="Group 7"/>
            <p:cNvGrpSpPr>
              <a:grpSpLocks/>
            </p:cNvGrpSpPr>
            <p:nvPr/>
          </p:nvGrpSpPr>
          <p:grpSpPr bwMode="auto">
            <a:xfrm>
              <a:off x="1360" y="1632"/>
              <a:ext cx="1824" cy="432"/>
              <a:chOff x="3616" y="1776"/>
              <a:chExt cx="1824" cy="432"/>
            </a:xfrm>
          </p:grpSpPr>
          <p:sp>
            <p:nvSpPr>
              <p:cNvPr id="402440" name="AutoShape 8"/>
              <p:cNvSpPr>
                <a:spLocks/>
              </p:cNvSpPr>
              <p:nvPr/>
            </p:nvSpPr>
            <p:spPr bwMode="auto">
              <a:xfrm>
                <a:off x="3616" y="1783"/>
                <a:ext cx="1824" cy="39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02441" name="Picture 9"/>
              <p:cNvPicPr>
                <a:picLocks noChangeAspect="1"/>
              </p:cNvPicPr>
              <p:nvPr/>
            </p:nvPicPr>
            <p:blipFill>
              <a:blip r:embed="rId3"/>
              <a:srcRect r="60587" b="-3596"/>
              <a:stretch>
                <a:fillRect/>
              </a:stretch>
            </p:blipFill>
            <p:spPr bwMode="auto">
              <a:xfrm>
                <a:off x="3616" y="1776"/>
                <a:ext cx="672" cy="4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402442" name="Text Box 10"/>
            <p:cNvSpPr txBox="1">
              <a:spLocks/>
            </p:cNvSpPr>
            <p:nvPr/>
          </p:nvSpPr>
          <p:spPr bwMode="auto">
            <a:xfrm>
              <a:off x="1456" y="1704"/>
              <a:ext cx="4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 Narrow" pitchFamily="34" charset="0"/>
                </a:rPr>
                <a:t>2004</a:t>
              </a:r>
            </a:p>
          </p:txBody>
        </p:sp>
        <p:sp>
          <p:nvSpPr>
            <p:cNvPr id="402443" name="Text Box 11"/>
            <p:cNvSpPr txBox="1">
              <a:spLocks/>
            </p:cNvSpPr>
            <p:nvPr/>
          </p:nvSpPr>
          <p:spPr bwMode="auto">
            <a:xfrm>
              <a:off x="2130" y="1692"/>
              <a:ext cx="93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 Narrow" pitchFamily="34" charset="0"/>
                </a:rPr>
                <a:t>$3.3 billion</a:t>
              </a:r>
            </a:p>
          </p:txBody>
        </p:sp>
      </p:grpSp>
      <p:grpSp>
        <p:nvGrpSpPr>
          <p:cNvPr id="402444" name="Group 12"/>
          <p:cNvGrpSpPr>
            <a:grpSpLocks/>
          </p:cNvGrpSpPr>
          <p:nvPr/>
        </p:nvGrpSpPr>
        <p:grpSpPr bwMode="auto">
          <a:xfrm>
            <a:off x="8559800" y="2895600"/>
            <a:ext cx="2895600" cy="685800"/>
            <a:chOff x="5392" y="1584"/>
            <a:chExt cx="1824" cy="432"/>
          </a:xfrm>
        </p:grpSpPr>
        <p:grpSp>
          <p:nvGrpSpPr>
            <p:cNvPr id="402445" name="Group 13"/>
            <p:cNvGrpSpPr>
              <a:grpSpLocks/>
            </p:cNvGrpSpPr>
            <p:nvPr/>
          </p:nvGrpSpPr>
          <p:grpSpPr bwMode="auto">
            <a:xfrm>
              <a:off x="5392" y="1584"/>
              <a:ext cx="1824" cy="432"/>
              <a:chOff x="3616" y="1776"/>
              <a:chExt cx="1824" cy="432"/>
            </a:xfrm>
          </p:grpSpPr>
          <p:sp>
            <p:nvSpPr>
              <p:cNvPr id="402446" name="AutoShape 14"/>
              <p:cNvSpPr>
                <a:spLocks/>
              </p:cNvSpPr>
              <p:nvPr/>
            </p:nvSpPr>
            <p:spPr bwMode="auto">
              <a:xfrm>
                <a:off x="3616" y="1783"/>
                <a:ext cx="1824" cy="39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02447" name="Picture 15"/>
              <p:cNvPicPr>
                <a:picLocks noChangeAspect="1"/>
              </p:cNvPicPr>
              <p:nvPr/>
            </p:nvPicPr>
            <p:blipFill>
              <a:blip r:embed="rId3"/>
              <a:srcRect r="60587" b="-3596"/>
              <a:stretch>
                <a:fillRect/>
              </a:stretch>
            </p:blipFill>
            <p:spPr bwMode="auto">
              <a:xfrm>
                <a:off x="3616" y="1776"/>
                <a:ext cx="672" cy="4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402448" name="Text Box 16"/>
            <p:cNvSpPr txBox="1">
              <a:spLocks/>
            </p:cNvSpPr>
            <p:nvPr/>
          </p:nvSpPr>
          <p:spPr bwMode="auto">
            <a:xfrm>
              <a:off x="5488" y="1632"/>
              <a:ext cx="4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 Narrow" pitchFamily="34" charset="0"/>
                </a:rPr>
                <a:t>2009</a:t>
              </a:r>
            </a:p>
          </p:txBody>
        </p:sp>
        <p:sp>
          <p:nvSpPr>
            <p:cNvPr id="402449" name="Text Box 17"/>
            <p:cNvSpPr txBox="1">
              <a:spLocks/>
            </p:cNvSpPr>
            <p:nvPr/>
          </p:nvSpPr>
          <p:spPr bwMode="auto">
            <a:xfrm>
              <a:off x="6166" y="1632"/>
              <a:ext cx="93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 Narrow" pitchFamily="34" charset="0"/>
                </a:rPr>
                <a:t>$9.2 billion</a:t>
              </a:r>
            </a:p>
          </p:txBody>
        </p:sp>
      </p:grpSp>
      <p:sp>
        <p:nvSpPr>
          <p:cNvPr id="402450" name="Rectangle 18"/>
          <p:cNvSpPr>
            <a:spLocks/>
          </p:cNvSpPr>
          <p:nvPr/>
        </p:nvSpPr>
        <p:spPr bwMode="auto">
          <a:xfrm>
            <a:off x="10607675" y="8305800"/>
            <a:ext cx="23971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Source: The World Bank</a:t>
            </a:r>
          </a:p>
        </p:txBody>
      </p:sp>
      <p:sp>
        <p:nvSpPr>
          <p:cNvPr id="402451" name="Rectangle 19"/>
          <p:cNvSpPr>
            <a:spLocks/>
          </p:cNvSpPr>
          <p:nvPr/>
        </p:nvSpPr>
        <p:spPr bwMode="auto">
          <a:xfrm>
            <a:off x="482600" y="2300288"/>
            <a:ext cx="55689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</a:rPr>
              <a:t>Information and Communications Technology Spend: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1" name="Rectangle 3"/>
          <p:cNvSpPr>
            <a:spLocks noChangeArrowheads="1"/>
          </p:cNvSpPr>
          <p:nvPr>
            <p:ph type="body" idx="1"/>
          </p:nvPr>
        </p:nvSpPr>
        <p:spPr>
          <a:xfrm>
            <a:off x="406400" y="3505200"/>
            <a:ext cx="5715000" cy="485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General Motors 2004 revenues: </a:t>
            </a:r>
            <a:br>
              <a:rPr lang="en-US" sz="2100">
                <a:latin typeface="Arial" pitchFamily="34" charset="0"/>
              </a:rPr>
            </a:br>
            <a:r>
              <a:rPr lang="en-US" sz="2100">
                <a:latin typeface="Arial" pitchFamily="34" charset="0"/>
              </a:rPr>
              <a:t>$194 billion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Microsoft total assets (2005): </a:t>
            </a:r>
            <a:br>
              <a:rPr lang="en-US" sz="2100">
                <a:latin typeface="Arial" pitchFamily="34" charset="0"/>
              </a:rPr>
            </a:br>
            <a:r>
              <a:rPr lang="en-US" sz="2100">
                <a:latin typeface="Arial" pitchFamily="34" charset="0"/>
              </a:rPr>
              <a:t>$94 billion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Amount of food wasted in US (2004-2005): $90-100 billion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Amount US Health Insurers lost to fraud in 2004: $85 billion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Public spending on R&amp;D in the US (2000): $85 billion</a:t>
            </a:r>
          </a:p>
        </p:txBody>
      </p:sp>
      <p:sp>
        <p:nvSpPr>
          <p:cNvPr id="355333" name="Rectangle 5"/>
          <p:cNvSpPr>
            <a:spLocks noChangeArrowheads="1"/>
          </p:cNvSpPr>
          <p:nvPr>
            <p:ph type="title"/>
          </p:nvPr>
        </p:nvSpPr>
        <p:spPr>
          <a:xfrm>
            <a:off x="330200" y="914400"/>
            <a:ext cx="12420600" cy="1562100"/>
          </a:xfrm>
          <a:noFill/>
          <a:ln/>
        </p:spPr>
        <p:txBody>
          <a:bodyPr/>
          <a:lstStyle/>
          <a:p>
            <a:r>
              <a:rPr lang="en-US" sz="4900"/>
              <a:t>Gross Domestic Product (GDP)</a:t>
            </a:r>
          </a:p>
        </p:txBody>
      </p:sp>
      <p:sp>
        <p:nvSpPr>
          <p:cNvPr id="355335" name="Line 7"/>
          <p:cNvSpPr>
            <a:spLocks noChangeShapeType="1"/>
          </p:cNvSpPr>
          <p:nvPr/>
        </p:nvSpPr>
        <p:spPr bwMode="auto">
          <a:xfrm>
            <a:off x="6505575" y="3810000"/>
            <a:ext cx="0" cy="4267200"/>
          </a:xfrm>
          <a:prstGeom prst="line">
            <a:avLst/>
          </a:prstGeom>
          <a:noFill/>
          <a:ln w="38100" cmpd="dbl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5340" name="Rectangle 12"/>
          <p:cNvSpPr>
            <a:spLocks noChangeArrowheads="1"/>
          </p:cNvSpPr>
          <p:nvPr/>
        </p:nvSpPr>
        <p:spPr bwMode="auto">
          <a:xfrm>
            <a:off x="6807200" y="3505200"/>
            <a:ext cx="5715000" cy="485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US contributions to charity in 1999: $190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Spending by teenagers in the US in 2006: $190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The impact of the sport of golf impact on the US economy in 2005: $195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Apple’s market cap: $210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Microsoft’s market cap: $246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Exxon Mobil’s market cap: $307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endParaRPr lang="en-US" sz="210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355349" name="Group 21"/>
          <p:cNvGrpSpPr>
            <a:grpSpLocks/>
          </p:cNvGrpSpPr>
          <p:nvPr/>
        </p:nvGrpSpPr>
        <p:grpSpPr bwMode="auto">
          <a:xfrm>
            <a:off x="2159000" y="2895600"/>
            <a:ext cx="2895600" cy="685800"/>
            <a:chOff x="1360" y="1632"/>
            <a:chExt cx="1824" cy="432"/>
          </a:xfrm>
        </p:grpSpPr>
        <p:grpSp>
          <p:nvGrpSpPr>
            <p:cNvPr id="355339" name="Group 11"/>
            <p:cNvGrpSpPr>
              <a:grpSpLocks/>
            </p:cNvGrpSpPr>
            <p:nvPr/>
          </p:nvGrpSpPr>
          <p:grpSpPr bwMode="auto">
            <a:xfrm>
              <a:off x="1360" y="1632"/>
              <a:ext cx="1824" cy="432"/>
              <a:chOff x="3616" y="1776"/>
              <a:chExt cx="1824" cy="432"/>
            </a:xfrm>
          </p:grpSpPr>
          <p:sp>
            <p:nvSpPr>
              <p:cNvPr id="355337" name="AutoShape 9"/>
              <p:cNvSpPr>
                <a:spLocks/>
              </p:cNvSpPr>
              <p:nvPr/>
            </p:nvSpPr>
            <p:spPr bwMode="auto">
              <a:xfrm>
                <a:off x="3616" y="1783"/>
                <a:ext cx="1824" cy="39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55338" name="Picture 10"/>
              <p:cNvPicPr>
                <a:picLocks noChangeAspect="1"/>
              </p:cNvPicPr>
              <p:nvPr/>
            </p:nvPicPr>
            <p:blipFill>
              <a:blip r:embed="rId3"/>
              <a:srcRect r="60587" b="-3596"/>
              <a:stretch>
                <a:fillRect/>
              </a:stretch>
            </p:blipFill>
            <p:spPr bwMode="auto">
              <a:xfrm>
                <a:off x="3616" y="1776"/>
                <a:ext cx="672" cy="4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355344" name="Text Box 16"/>
            <p:cNvSpPr txBox="1">
              <a:spLocks/>
            </p:cNvSpPr>
            <p:nvPr/>
          </p:nvSpPr>
          <p:spPr bwMode="auto">
            <a:xfrm>
              <a:off x="1456" y="1704"/>
              <a:ext cx="4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 Narrow" pitchFamily="34" charset="0"/>
                </a:rPr>
                <a:t>2004</a:t>
              </a:r>
            </a:p>
          </p:txBody>
        </p:sp>
        <p:sp>
          <p:nvSpPr>
            <p:cNvPr id="355346" name="Text Box 18"/>
            <p:cNvSpPr txBox="1">
              <a:spLocks/>
            </p:cNvSpPr>
            <p:nvPr/>
          </p:nvSpPr>
          <p:spPr bwMode="auto">
            <a:xfrm>
              <a:off x="2152" y="1692"/>
              <a:ext cx="88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 Narrow" pitchFamily="34" charset="0"/>
                </a:rPr>
                <a:t>$79 billion</a:t>
              </a:r>
            </a:p>
          </p:txBody>
        </p:sp>
      </p:grpSp>
      <p:grpSp>
        <p:nvGrpSpPr>
          <p:cNvPr id="355348" name="Group 20"/>
          <p:cNvGrpSpPr>
            <a:grpSpLocks/>
          </p:cNvGrpSpPr>
          <p:nvPr/>
        </p:nvGrpSpPr>
        <p:grpSpPr bwMode="auto">
          <a:xfrm>
            <a:off x="8559800" y="2895600"/>
            <a:ext cx="2895600" cy="685800"/>
            <a:chOff x="5392" y="1584"/>
            <a:chExt cx="1824" cy="432"/>
          </a:xfrm>
        </p:grpSpPr>
        <p:grpSp>
          <p:nvGrpSpPr>
            <p:cNvPr id="355341" name="Group 13"/>
            <p:cNvGrpSpPr>
              <a:grpSpLocks/>
            </p:cNvGrpSpPr>
            <p:nvPr/>
          </p:nvGrpSpPr>
          <p:grpSpPr bwMode="auto">
            <a:xfrm>
              <a:off x="5392" y="1584"/>
              <a:ext cx="1824" cy="432"/>
              <a:chOff x="3616" y="1776"/>
              <a:chExt cx="1824" cy="432"/>
            </a:xfrm>
          </p:grpSpPr>
          <p:sp>
            <p:nvSpPr>
              <p:cNvPr id="355342" name="AutoShape 14"/>
              <p:cNvSpPr>
                <a:spLocks/>
              </p:cNvSpPr>
              <p:nvPr/>
            </p:nvSpPr>
            <p:spPr bwMode="auto">
              <a:xfrm>
                <a:off x="3616" y="1783"/>
                <a:ext cx="1824" cy="39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55343" name="Picture 15"/>
              <p:cNvPicPr>
                <a:picLocks noChangeAspect="1"/>
              </p:cNvPicPr>
              <p:nvPr/>
            </p:nvPicPr>
            <p:blipFill>
              <a:blip r:embed="rId3"/>
              <a:srcRect r="60587" b="-3596"/>
              <a:stretch>
                <a:fillRect/>
              </a:stretch>
            </p:blipFill>
            <p:spPr bwMode="auto">
              <a:xfrm>
                <a:off x="3616" y="1776"/>
                <a:ext cx="672" cy="4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355345" name="Text Box 17"/>
            <p:cNvSpPr txBox="1">
              <a:spLocks/>
            </p:cNvSpPr>
            <p:nvPr/>
          </p:nvSpPr>
          <p:spPr bwMode="auto">
            <a:xfrm>
              <a:off x="5488" y="1632"/>
              <a:ext cx="4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 Narrow" pitchFamily="34" charset="0"/>
                </a:rPr>
                <a:t>2009</a:t>
              </a:r>
            </a:p>
          </p:txBody>
        </p:sp>
        <p:sp>
          <p:nvSpPr>
            <p:cNvPr id="355347" name="Text Box 19"/>
            <p:cNvSpPr txBox="1">
              <a:spLocks/>
            </p:cNvSpPr>
            <p:nvPr/>
          </p:nvSpPr>
          <p:spPr bwMode="auto">
            <a:xfrm>
              <a:off x="6144" y="1632"/>
              <a:ext cx="97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 Narrow" pitchFamily="34" charset="0"/>
                </a:rPr>
                <a:t>$188 billion</a:t>
              </a:r>
            </a:p>
          </p:txBody>
        </p:sp>
      </p:grpSp>
      <p:sp>
        <p:nvSpPr>
          <p:cNvPr id="355350" name="Rectangle 22"/>
          <p:cNvSpPr>
            <a:spLocks/>
          </p:cNvSpPr>
          <p:nvPr/>
        </p:nvSpPr>
        <p:spPr bwMode="auto">
          <a:xfrm>
            <a:off x="10607675" y="8305800"/>
            <a:ext cx="23971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Source: The World Bank</a:t>
            </a:r>
          </a:p>
        </p:txBody>
      </p:sp>
      <p:sp>
        <p:nvSpPr>
          <p:cNvPr id="355351" name="Rectangle 23"/>
          <p:cNvSpPr>
            <a:spLocks/>
          </p:cNvSpPr>
          <p:nvPr/>
        </p:nvSpPr>
        <p:spPr bwMode="auto">
          <a:xfrm>
            <a:off x="628650" y="2300288"/>
            <a:ext cx="25209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GDP at Current Prices: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ChangeArrowheads="1"/>
          </p:cNvSpPr>
          <p:nvPr>
            <p:ph type="body" idx="1"/>
          </p:nvPr>
        </p:nvSpPr>
        <p:spPr>
          <a:xfrm>
            <a:off x="406400" y="3505200"/>
            <a:ext cx="5715000" cy="485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HP purchase price of Compaq: $25 billion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McDonald's 2004 revenues: $19 billion 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American Football League's TV contact value 2004: $18 billion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Spam Costs $20 Billion Each Year in Lost Productivity (2004)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Americans purchase more than $18 billion of fresh pizza every year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Combined losses of airlines in 2001: $18 billion</a:t>
            </a:r>
          </a:p>
        </p:txBody>
      </p:sp>
      <p:sp>
        <p:nvSpPr>
          <p:cNvPr id="392195" name="Rectangle 3"/>
          <p:cNvSpPr>
            <a:spLocks noChangeArrowheads="1"/>
          </p:cNvSpPr>
          <p:nvPr>
            <p:ph type="title"/>
          </p:nvPr>
        </p:nvSpPr>
        <p:spPr>
          <a:xfrm>
            <a:off x="330200" y="914400"/>
            <a:ext cx="12420600" cy="1562100"/>
          </a:xfrm>
          <a:noFill/>
          <a:ln/>
        </p:spPr>
        <p:txBody>
          <a:bodyPr/>
          <a:lstStyle/>
          <a:p>
            <a:r>
              <a:rPr lang="en-US" sz="4900"/>
              <a:t>Exports</a:t>
            </a:r>
          </a:p>
        </p:txBody>
      </p:sp>
      <p:sp>
        <p:nvSpPr>
          <p:cNvPr id="392196" name="Line 4"/>
          <p:cNvSpPr>
            <a:spLocks noChangeShapeType="1"/>
          </p:cNvSpPr>
          <p:nvPr/>
        </p:nvSpPr>
        <p:spPr bwMode="auto">
          <a:xfrm>
            <a:off x="6505575" y="3810000"/>
            <a:ext cx="0" cy="4267200"/>
          </a:xfrm>
          <a:prstGeom prst="line">
            <a:avLst/>
          </a:prstGeom>
          <a:noFill/>
          <a:ln w="38100" cmpd="dbl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2197" name="Rectangle 5"/>
          <p:cNvSpPr>
            <a:spLocks noChangeArrowheads="1"/>
          </p:cNvSpPr>
          <p:nvPr/>
        </p:nvSpPr>
        <p:spPr bwMode="auto">
          <a:xfrm>
            <a:off x="6807200" y="3505200"/>
            <a:ext cx="5715000" cy="485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AIG’s loss in one quarter in 2008: $62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Size of the US ‘weight loss’ market: $58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Amount Indian expatriates sent back home to India in 2009: $55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Size of mobile phone accessories market: $55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Bill Gates' net worth (2010): $53 billion</a:t>
            </a:r>
          </a:p>
        </p:txBody>
      </p:sp>
      <p:grpSp>
        <p:nvGrpSpPr>
          <p:cNvPr id="392198" name="Group 6"/>
          <p:cNvGrpSpPr>
            <a:grpSpLocks/>
          </p:cNvGrpSpPr>
          <p:nvPr/>
        </p:nvGrpSpPr>
        <p:grpSpPr bwMode="auto">
          <a:xfrm>
            <a:off x="2159000" y="2895600"/>
            <a:ext cx="2895600" cy="685800"/>
            <a:chOff x="1360" y="1632"/>
            <a:chExt cx="1824" cy="432"/>
          </a:xfrm>
        </p:grpSpPr>
        <p:grpSp>
          <p:nvGrpSpPr>
            <p:cNvPr id="392199" name="Group 7"/>
            <p:cNvGrpSpPr>
              <a:grpSpLocks/>
            </p:cNvGrpSpPr>
            <p:nvPr/>
          </p:nvGrpSpPr>
          <p:grpSpPr bwMode="auto">
            <a:xfrm>
              <a:off x="1360" y="1632"/>
              <a:ext cx="1824" cy="432"/>
              <a:chOff x="3616" y="1776"/>
              <a:chExt cx="1824" cy="432"/>
            </a:xfrm>
          </p:grpSpPr>
          <p:sp>
            <p:nvSpPr>
              <p:cNvPr id="392200" name="AutoShape 8"/>
              <p:cNvSpPr>
                <a:spLocks/>
              </p:cNvSpPr>
              <p:nvPr/>
            </p:nvSpPr>
            <p:spPr bwMode="auto">
              <a:xfrm>
                <a:off x="3616" y="1783"/>
                <a:ext cx="1824" cy="39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92201" name="Picture 9"/>
              <p:cNvPicPr>
                <a:picLocks noChangeAspect="1"/>
              </p:cNvPicPr>
              <p:nvPr/>
            </p:nvPicPr>
            <p:blipFill>
              <a:blip r:embed="rId3"/>
              <a:srcRect r="60587" b="-3596"/>
              <a:stretch>
                <a:fillRect/>
              </a:stretch>
            </p:blipFill>
            <p:spPr bwMode="auto">
              <a:xfrm>
                <a:off x="3616" y="1776"/>
                <a:ext cx="672" cy="4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392202" name="Text Box 10"/>
            <p:cNvSpPr txBox="1">
              <a:spLocks/>
            </p:cNvSpPr>
            <p:nvPr/>
          </p:nvSpPr>
          <p:spPr bwMode="auto">
            <a:xfrm>
              <a:off x="1456" y="1704"/>
              <a:ext cx="4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 Narrow" pitchFamily="34" charset="0"/>
                </a:rPr>
                <a:t>2004</a:t>
              </a:r>
            </a:p>
          </p:txBody>
        </p:sp>
        <p:sp>
          <p:nvSpPr>
            <p:cNvPr id="392203" name="Text Box 11"/>
            <p:cNvSpPr txBox="1">
              <a:spLocks/>
            </p:cNvSpPr>
            <p:nvPr/>
          </p:nvSpPr>
          <p:spPr bwMode="auto">
            <a:xfrm>
              <a:off x="2152" y="1692"/>
              <a:ext cx="88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 Narrow" pitchFamily="34" charset="0"/>
                </a:rPr>
                <a:t>$18 billion</a:t>
              </a:r>
            </a:p>
          </p:txBody>
        </p:sp>
      </p:grpSp>
      <p:grpSp>
        <p:nvGrpSpPr>
          <p:cNvPr id="392204" name="Group 12"/>
          <p:cNvGrpSpPr>
            <a:grpSpLocks/>
          </p:cNvGrpSpPr>
          <p:nvPr/>
        </p:nvGrpSpPr>
        <p:grpSpPr bwMode="auto">
          <a:xfrm>
            <a:off x="8559800" y="2895600"/>
            <a:ext cx="2895600" cy="685800"/>
            <a:chOff x="5392" y="1584"/>
            <a:chExt cx="1824" cy="432"/>
          </a:xfrm>
        </p:grpSpPr>
        <p:grpSp>
          <p:nvGrpSpPr>
            <p:cNvPr id="392205" name="Group 13"/>
            <p:cNvGrpSpPr>
              <a:grpSpLocks/>
            </p:cNvGrpSpPr>
            <p:nvPr/>
          </p:nvGrpSpPr>
          <p:grpSpPr bwMode="auto">
            <a:xfrm>
              <a:off x="5392" y="1584"/>
              <a:ext cx="1824" cy="432"/>
              <a:chOff x="3616" y="1776"/>
              <a:chExt cx="1824" cy="432"/>
            </a:xfrm>
          </p:grpSpPr>
          <p:sp>
            <p:nvSpPr>
              <p:cNvPr id="392206" name="AutoShape 14"/>
              <p:cNvSpPr>
                <a:spLocks/>
              </p:cNvSpPr>
              <p:nvPr/>
            </p:nvSpPr>
            <p:spPr bwMode="auto">
              <a:xfrm>
                <a:off x="3616" y="1783"/>
                <a:ext cx="1824" cy="39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92207" name="Picture 15"/>
              <p:cNvPicPr>
                <a:picLocks noChangeAspect="1"/>
              </p:cNvPicPr>
              <p:nvPr/>
            </p:nvPicPr>
            <p:blipFill>
              <a:blip r:embed="rId3"/>
              <a:srcRect r="60587" b="-3596"/>
              <a:stretch>
                <a:fillRect/>
              </a:stretch>
            </p:blipFill>
            <p:spPr bwMode="auto">
              <a:xfrm>
                <a:off x="3616" y="1776"/>
                <a:ext cx="672" cy="4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392208" name="Text Box 16"/>
            <p:cNvSpPr txBox="1">
              <a:spLocks/>
            </p:cNvSpPr>
            <p:nvPr/>
          </p:nvSpPr>
          <p:spPr bwMode="auto">
            <a:xfrm>
              <a:off x="5488" y="1632"/>
              <a:ext cx="4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 Narrow" pitchFamily="34" charset="0"/>
                </a:rPr>
                <a:t>2008</a:t>
              </a:r>
            </a:p>
          </p:txBody>
        </p:sp>
        <p:sp>
          <p:nvSpPr>
            <p:cNvPr id="392209" name="Text Box 17"/>
            <p:cNvSpPr txBox="1">
              <a:spLocks/>
            </p:cNvSpPr>
            <p:nvPr/>
          </p:nvSpPr>
          <p:spPr bwMode="auto">
            <a:xfrm>
              <a:off x="6188" y="1632"/>
              <a:ext cx="88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 Narrow" pitchFamily="34" charset="0"/>
                </a:rPr>
                <a:t>$54 billion</a:t>
              </a:r>
            </a:p>
          </p:txBody>
        </p:sp>
      </p:grpSp>
      <p:sp>
        <p:nvSpPr>
          <p:cNvPr id="392210" name="Rectangle 18"/>
          <p:cNvSpPr>
            <a:spLocks/>
          </p:cNvSpPr>
          <p:nvPr/>
        </p:nvSpPr>
        <p:spPr bwMode="auto">
          <a:xfrm>
            <a:off x="10607675" y="8305800"/>
            <a:ext cx="23971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Source: The World Bank</a:t>
            </a:r>
          </a:p>
        </p:txBody>
      </p:sp>
      <p:sp>
        <p:nvSpPr>
          <p:cNvPr id="392211" name="Rectangle 19"/>
          <p:cNvSpPr>
            <a:spLocks/>
          </p:cNvSpPr>
          <p:nvPr/>
        </p:nvSpPr>
        <p:spPr bwMode="auto">
          <a:xfrm>
            <a:off x="482600" y="2300288"/>
            <a:ext cx="33972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</a:rPr>
              <a:t>Exports of Goods and Services: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ChangeArrowheads="1"/>
          </p:cNvSpPr>
          <p:nvPr>
            <p:ph type="body" idx="1"/>
          </p:nvPr>
        </p:nvSpPr>
        <p:spPr>
          <a:xfrm>
            <a:off x="406400" y="3505200"/>
            <a:ext cx="5715000" cy="485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100">
                <a:latin typeface="Arial" pitchFamily="34" charset="0"/>
              </a:rPr>
              <a:t>Amount of sales "Titanic" earned only in the US: $600 million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pitchFamily="34" charset="0"/>
              </a:rPr>
              <a:t>Google's planned expenditures on R&amp;D in 2005: $500 million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pitchFamily="34" charset="0"/>
              </a:rPr>
              <a:t>Amount Japan provided in grant funding for Tsunami stricken regions of South Asia: $500 million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pitchFamily="34" charset="0"/>
              </a:rPr>
              <a:t>Amount the state of Michigan will expend on road repairs in 2005: $400 million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pitchFamily="34" charset="0"/>
              </a:rPr>
              <a:t>Amount of advertising money the cancellation of this year's hockey season cost the National Hockey League: $400 million</a:t>
            </a:r>
          </a:p>
        </p:txBody>
      </p:sp>
      <p:sp>
        <p:nvSpPr>
          <p:cNvPr id="394243" name="Rectangle 3"/>
          <p:cNvSpPr>
            <a:spLocks noChangeArrowheads="1"/>
          </p:cNvSpPr>
          <p:nvPr>
            <p:ph type="title"/>
          </p:nvPr>
        </p:nvSpPr>
        <p:spPr>
          <a:xfrm>
            <a:off x="330200" y="914400"/>
            <a:ext cx="12420600" cy="1562100"/>
          </a:xfrm>
          <a:noFill/>
          <a:ln/>
        </p:spPr>
        <p:txBody>
          <a:bodyPr/>
          <a:lstStyle/>
          <a:p>
            <a:r>
              <a:rPr lang="en-US" sz="4900"/>
              <a:t>Foreign Direct Investment</a:t>
            </a:r>
          </a:p>
        </p:txBody>
      </p:sp>
      <p:sp>
        <p:nvSpPr>
          <p:cNvPr id="394244" name="Line 4"/>
          <p:cNvSpPr>
            <a:spLocks noChangeShapeType="1"/>
          </p:cNvSpPr>
          <p:nvPr/>
        </p:nvSpPr>
        <p:spPr bwMode="auto">
          <a:xfrm>
            <a:off x="6505575" y="3810000"/>
            <a:ext cx="0" cy="4267200"/>
          </a:xfrm>
          <a:prstGeom prst="line">
            <a:avLst/>
          </a:prstGeom>
          <a:noFill/>
          <a:ln w="38100" cmpd="dbl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4245" name="Rectangle 5"/>
          <p:cNvSpPr>
            <a:spLocks noChangeArrowheads="1"/>
          </p:cNvSpPr>
          <p:nvPr/>
        </p:nvSpPr>
        <p:spPr bwMode="auto">
          <a:xfrm>
            <a:off x="6807200" y="3429000"/>
            <a:ext cx="5715000" cy="485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Prince Alwaleed Bin Talal Alsaud’s net worth (2010): $19.4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Annual spending on plastic surgery in the US: $12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Internet advertising revenues for the first half of 2009: $10.9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NCAA Tournament TV Deal: $10.8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Exxon Mobil’s profit in the fourth quarter of 2006: $10.6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Nestle’s 2009 profit: $9.6 billion</a:t>
            </a:r>
          </a:p>
        </p:txBody>
      </p:sp>
      <p:grpSp>
        <p:nvGrpSpPr>
          <p:cNvPr id="394246" name="Group 6"/>
          <p:cNvGrpSpPr>
            <a:grpSpLocks/>
          </p:cNvGrpSpPr>
          <p:nvPr/>
        </p:nvGrpSpPr>
        <p:grpSpPr bwMode="auto">
          <a:xfrm>
            <a:off x="2159000" y="2895600"/>
            <a:ext cx="2895600" cy="685800"/>
            <a:chOff x="1360" y="1632"/>
            <a:chExt cx="1824" cy="432"/>
          </a:xfrm>
        </p:grpSpPr>
        <p:grpSp>
          <p:nvGrpSpPr>
            <p:cNvPr id="394247" name="Group 7"/>
            <p:cNvGrpSpPr>
              <a:grpSpLocks/>
            </p:cNvGrpSpPr>
            <p:nvPr/>
          </p:nvGrpSpPr>
          <p:grpSpPr bwMode="auto">
            <a:xfrm>
              <a:off x="1360" y="1632"/>
              <a:ext cx="1824" cy="432"/>
              <a:chOff x="3616" y="1776"/>
              <a:chExt cx="1824" cy="432"/>
            </a:xfrm>
          </p:grpSpPr>
          <p:sp>
            <p:nvSpPr>
              <p:cNvPr id="394248" name="AutoShape 8"/>
              <p:cNvSpPr>
                <a:spLocks/>
              </p:cNvSpPr>
              <p:nvPr/>
            </p:nvSpPr>
            <p:spPr bwMode="auto">
              <a:xfrm>
                <a:off x="3616" y="1783"/>
                <a:ext cx="1824" cy="39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94249" name="Picture 9"/>
              <p:cNvPicPr>
                <a:picLocks noChangeAspect="1"/>
              </p:cNvPicPr>
              <p:nvPr/>
            </p:nvPicPr>
            <p:blipFill>
              <a:blip r:embed="rId3"/>
              <a:srcRect r="60587" b="-3596"/>
              <a:stretch>
                <a:fillRect/>
              </a:stretch>
            </p:blipFill>
            <p:spPr bwMode="auto">
              <a:xfrm>
                <a:off x="3616" y="1776"/>
                <a:ext cx="672" cy="4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394250" name="Text Box 10"/>
            <p:cNvSpPr txBox="1">
              <a:spLocks/>
            </p:cNvSpPr>
            <p:nvPr/>
          </p:nvSpPr>
          <p:spPr bwMode="auto">
            <a:xfrm>
              <a:off x="1456" y="1704"/>
              <a:ext cx="4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 Narrow" pitchFamily="34" charset="0"/>
                </a:rPr>
                <a:t>2004</a:t>
              </a:r>
            </a:p>
          </p:txBody>
        </p:sp>
        <p:sp>
          <p:nvSpPr>
            <p:cNvPr id="394251" name="Text Box 11"/>
            <p:cNvSpPr txBox="1">
              <a:spLocks/>
            </p:cNvSpPr>
            <p:nvPr/>
          </p:nvSpPr>
          <p:spPr bwMode="auto">
            <a:xfrm>
              <a:off x="2086" y="1692"/>
              <a:ext cx="1020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 Narrow" pitchFamily="34" charset="0"/>
                </a:rPr>
                <a:t>$237 million</a:t>
              </a:r>
            </a:p>
          </p:txBody>
        </p:sp>
      </p:grpSp>
      <p:grpSp>
        <p:nvGrpSpPr>
          <p:cNvPr id="394252" name="Group 12"/>
          <p:cNvGrpSpPr>
            <a:grpSpLocks/>
          </p:cNvGrpSpPr>
          <p:nvPr/>
        </p:nvGrpSpPr>
        <p:grpSpPr bwMode="auto">
          <a:xfrm>
            <a:off x="8559800" y="2895600"/>
            <a:ext cx="2895600" cy="685800"/>
            <a:chOff x="5392" y="1584"/>
            <a:chExt cx="1824" cy="432"/>
          </a:xfrm>
        </p:grpSpPr>
        <p:grpSp>
          <p:nvGrpSpPr>
            <p:cNvPr id="394253" name="Group 13"/>
            <p:cNvGrpSpPr>
              <a:grpSpLocks/>
            </p:cNvGrpSpPr>
            <p:nvPr/>
          </p:nvGrpSpPr>
          <p:grpSpPr bwMode="auto">
            <a:xfrm>
              <a:off x="5392" y="1584"/>
              <a:ext cx="1824" cy="432"/>
              <a:chOff x="3616" y="1776"/>
              <a:chExt cx="1824" cy="432"/>
            </a:xfrm>
          </p:grpSpPr>
          <p:sp>
            <p:nvSpPr>
              <p:cNvPr id="394254" name="AutoShape 14"/>
              <p:cNvSpPr>
                <a:spLocks/>
              </p:cNvSpPr>
              <p:nvPr/>
            </p:nvSpPr>
            <p:spPr bwMode="auto">
              <a:xfrm>
                <a:off x="3616" y="1783"/>
                <a:ext cx="1824" cy="39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94255" name="Picture 15"/>
              <p:cNvPicPr>
                <a:picLocks noChangeAspect="1"/>
              </p:cNvPicPr>
              <p:nvPr/>
            </p:nvPicPr>
            <p:blipFill>
              <a:blip r:embed="rId3"/>
              <a:srcRect r="60587" b="-3596"/>
              <a:stretch>
                <a:fillRect/>
              </a:stretch>
            </p:blipFill>
            <p:spPr bwMode="auto">
              <a:xfrm>
                <a:off x="3616" y="1776"/>
                <a:ext cx="672" cy="4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394256" name="Text Box 16"/>
            <p:cNvSpPr txBox="1">
              <a:spLocks/>
            </p:cNvSpPr>
            <p:nvPr/>
          </p:nvSpPr>
          <p:spPr bwMode="auto">
            <a:xfrm>
              <a:off x="5488" y="1632"/>
              <a:ext cx="4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 Narrow" pitchFamily="34" charset="0"/>
                </a:rPr>
                <a:t>2008</a:t>
              </a:r>
            </a:p>
          </p:txBody>
        </p:sp>
        <p:sp>
          <p:nvSpPr>
            <p:cNvPr id="394257" name="Text Box 17"/>
            <p:cNvSpPr txBox="1">
              <a:spLocks/>
            </p:cNvSpPr>
            <p:nvPr/>
          </p:nvSpPr>
          <p:spPr bwMode="auto">
            <a:xfrm>
              <a:off x="6166" y="1632"/>
              <a:ext cx="93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 Narrow" pitchFamily="34" charset="0"/>
                </a:rPr>
                <a:t>$9.5 billion</a:t>
              </a:r>
            </a:p>
          </p:txBody>
        </p:sp>
      </p:grpSp>
      <p:sp>
        <p:nvSpPr>
          <p:cNvPr id="394258" name="Rectangle 18"/>
          <p:cNvSpPr>
            <a:spLocks/>
          </p:cNvSpPr>
          <p:nvPr/>
        </p:nvSpPr>
        <p:spPr bwMode="auto">
          <a:xfrm>
            <a:off x="10607675" y="8305800"/>
            <a:ext cx="23971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Source: The World Bank</a:t>
            </a:r>
          </a:p>
        </p:txBody>
      </p:sp>
      <p:sp>
        <p:nvSpPr>
          <p:cNvPr id="394259" name="Rectangle 19"/>
          <p:cNvSpPr>
            <a:spLocks/>
          </p:cNvSpPr>
          <p:nvPr/>
        </p:nvSpPr>
        <p:spPr bwMode="auto">
          <a:xfrm>
            <a:off x="482600" y="2300288"/>
            <a:ext cx="3638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</a:rPr>
              <a:t>Foreign Direct Investment Inflows: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ChangeArrowheads="1"/>
          </p:cNvSpPr>
          <p:nvPr>
            <p:ph type="body" idx="1"/>
          </p:nvPr>
        </p:nvSpPr>
        <p:spPr>
          <a:xfrm>
            <a:off x="406400" y="3733800"/>
            <a:ext cx="5715000" cy="462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Iran’s 8 year investment in the petrochemical industry (as of 2005): $18 billion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ChevronTexaco’s 2005 purchase of Unocal: $18 billion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Tax dodgers estimated amount owed in the US: $17 billion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Australian consumers shopping in September 2004: $17 billion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pitchFamily="34" charset="0"/>
              </a:rPr>
              <a:t>Purchase price for Hertz: $15 billion</a:t>
            </a:r>
            <a:endParaRPr lang="en-US" sz="2100">
              <a:latin typeface="Arial" pitchFamily="34" charset="0"/>
            </a:endParaRPr>
          </a:p>
        </p:txBody>
      </p:sp>
      <p:sp>
        <p:nvSpPr>
          <p:cNvPr id="404483" name="Rectangle 3"/>
          <p:cNvSpPr>
            <a:spLocks noChangeArrowheads="1"/>
          </p:cNvSpPr>
          <p:nvPr>
            <p:ph type="title"/>
          </p:nvPr>
        </p:nvSpPr>
        <p:spPr>
          <a:xfrm>
            <a:off x="330200" y="914400"/>
            <a:ext cx="12420600" cy="1562100"/>
          </a:xfrm>
          <a:noFill/>
          <a:ln/>
        </p:spPr>
        <p:txBody>
          <a:bodyPr/>
          <a:lstStyle/>
          <a:p>
            <a:r>
              <a:rPr lang="en-US" sz="4900"/>
              <a:t>Reserves</a:t>
            </a:r>
          </a:p>
        </p:txBody>
      </p:sp>
      <p:sp>
        <p:nvSpPr>
          <p:cNvPr id="404484" name="Line 4"/>
          <p:cNvSpPr>
            <a:spLocks noChangeShapeType="1"/>
          </p:cNvSpPr>
          <p:nvPr/>
        </p:nvSpPr>
        <p:spPr bwMode="auto">
          <a:xfrm>
            <a:off x="6505575" y="3810000"/>
            <a:ext cx="0" cy="4267200"/>
          </a:xfrm>
          <a:prstGeom prst="line">
            <a:avLst/>
          </a:prstGeom>
          <a:noFill/>
          <a:ln w="38100" cmpd="dbl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4485" name="Rectangle 5"/>
          <p:cNvSpPr>
            <a:spLocks noChangeArrowheads="1"/>
          </p:cNvSpPr>
          <p:nvPr/>
        </p:nvSpPr>
        <p:spPr bwMode="auto">
          <a:xfrm>
            <a:off x="6807200" y="3429000"/>
            <a:ext cx="5715000" cy="485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Microsoft’s cash reserves: $40.4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Apple’s cash reserves: $39.8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Total Wall Street bonuses in 2007: </a:t>
            </a:r>
            <a:br>
              <a:rPr lang="en-US" sz="210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$38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Warren Buffet’s contributions to charity: $37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Amount of wasted food and drinks in Britain each year: $36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Estimated current valuation of Facebook according to the Private Equity Data Center: $35 billion</a:t>
            </a:r>
          </a:p>
        </p:txBody>
      </p:sp>
      <p:grpSp>
        <p:nvGrpSpPr>
          <p:cNvPr id="404486" name="Group 6"/>
          <p:cNvGrpSpPr>
            <a:grpSpLocks/>
          </p:cNvGrpSpPr>
          <p:nvPr/>
        </p:nvGrpSpPr>
        <p:grpSpPr bwMode="auto">
          <a:xfrm>
            <a:off x="2159000" y="2895600"/>
            <a:ext cx="2895600" cy="685800"/>
            <a:chOff x="1360" y="1632"/>
            <a:chExt cx="1824" cy="432"/>
          </a:xfrm>
        </p:grpSpPr>
        <p:grpSp>
          <p:nvGrpSpPr>
            <p:cNvPr id="404487" name="Group 7"/>
            <p:cNvGrpSpPr>
              <a:grpSpLocks/>
            </p:cNvGrpSpPr>
            <p:nvPr/>
          </p:nvGrpSpPr>
          <p:grpSpPr bwMode="auto">
            <a:xfrm>
              <a:off x="1360" y="1632"/>
              <a:ext cx="1824" cy="432"/>
              <a:chOff x="3616" y="1776"/>
              <a:chExt cx="1824" cy="432"/>
            </a:xfrm>
          </p:grpSpPr>
          <p:sp>
            <p:nvSpPr>
              <p:cNvPr id="404488" name="AutoShape 8"/>
              <p:cNvSpPr>
                <a:spLocks/>
              </p:cNvSpPr>
              <p:nvPr/>
            </p:nvSpPr>
            <p:spPr bwMode="auto">
              <a:xfrm>
                <a:off x="3616" y="1783"/>
                <a:ext cx="1824" cy="39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04489" name="Picture 9"/>
              <p:cNvPicPr>
                <a:picLocks noChangeAspect="1"/>
              </p:cNvPicPr>
              <p:nvPr/>
            </p:nvPicPr>
            <p:blipFill>
              <a:blip r:embed="rId3"/>
              <a:srcRect r="60587" b="-3596"/>
              <a:stretch>
                <a:fillRect/>
              </a:stretch>
            </p:blipFill>
            <p:spPr bwMode="auto">
              <a:xfrm>
                <a:off x="3616" y="1776"/>
                <a:ext cx="672" cy="4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404490" name="Text Box 10"/>
            <p:cNvSpPr txBox="1">
              <a:spLocks/>
            </p:cNvSpPr>
            <p:nvPr/>
          </p:nvSpPr>
          <p:spPr bwMode="auto">
            <a:xfrm>
              <a:off x="1456" y="1704"/>
              <a:ext cx="4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 Narrow" pitchFamily="34" charset="0"/>
                </a:rPr>
                <a:t>2004</a:t>
              </a:r>
            </a:p>
          </p:txBody>
        </p:sp>
        <p:sp>
          <p:nvSpPr>
            <p:cNvPr id="404491" name="Text Box 11"/>
            <p:cNvSpPr txBox="1">
              <a:spLocks/>
            </p:cNvSpPr>
            <p:nvPr/>
          </p:nvSpPr>
          <p:spPr bwMode="auto">
            <a:xfrm>
              <a:off x="2152" y="1692"/>
              <a:ext cx="88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 Narrow" pitchFamily="34" charset="0"/>
                </a:rPr>
                <a:t>$15 billion</a:t>
              </a:r>
            </a:p>
          </p:txBody>
        </p:sp>
      </p:grpSp>
      <p:grpSp>
        <p:nvGrpSpPr>
          <p:cNvPr id="404492" name="Group 12"/>
          <p:cNvGrpSpPr>
            <a:grpSpLocks/>
          </p:cNvGrpSpPr>
          <p:nvPr/>
        </p:nvGrpSpPr>
        <p:grpSpPr bwMode="auto">
          <a:xfrm>
            <a:off x="8559800" y="2895600"/>
            <a:ext cx="2895600" cy="685800"/>
            <a:chOff x="5392" y="1584"/>
            <a:chExt cx="1824" cy="432"/>
          </a:xfrm>
        </p:grpSpPr>
        <p:grpSp>
          <p:nvGrpSpPr>
            <p:cNvPr id="404493" name="Group 13"/>
            <p:cNvGrpSpPr>
              <a:grpSpLocks/>
            </p:cNvGrpSpPr>
            <p:nvPr/>
          </p:nvGrpSpPr>
          <p:grpSpPr bwMode="auto">
            <a:xfrm>
              <a:off x="5392" y="1584"/>
              <a:ext cx="1824" cy="432"/>
              <a:chOff x="3616" y="1776"/>
              <a:chExt cx="1824" cy="432"/>
            </a:xfrm>
          </p:grpSpPr>
          <p:sp>
            <p:nvSpPr>
              <p:cNvPr id="404494" name="AutoShape 14"/>
              <p:cNvSpPr>
                <a:spLocks/>
              </p:cNvSpPr>
              <p:nvPr/>
            </p:nvSpPr>
            <p:spPr bwMode="auto">
              <a:xfrm>
                <a:off x="3616" y="1783"/>
                <a:ext cx="1824" cy="39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04495" name="Picture 15"/>
              <p:cNvPicPr>
                <a:picLocks noChangeAspect="1"/>
              </p:cNvPicPr>
              <p:nvPr/>
            </p:nvPicPr>
            <p:blipFill>
              <a:blip r:embed="rId3"/>
              <a:srcRect r="60587" b="-3596"/>
              <a:stretch>
                <a:fillRect/>
              </a:stretch>
            </p:blipFill>
            <p:spPr bwMode="auto">
              <a:xfrm>
                <a:off x="3616" y="1776"/>
                <a:ext cx="672" cy="4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404496" name="Text Box 16"/>
            <p:cNvSpPr txBox="1">
              <a:spLocks/>
            </p:cNvSpPr>
            <p:nvPr/>
          </p:nvSpPr>
          <p:spPr bwMode="auto">
            <a:xfrm>
              <a:off x="5488" y="1632"/>
              <a:ext cx="4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 Narrow" pitchFamily="34" charset="0"/>
                </a:rPr>
                <a:t>2008</a:t>
              </a:r>
            </a:p>
          </p:txBody>
        </p:sp>
        <p:sp>
          <p:nvSpPr>
            <p:cNvPr id="404497" name="Text Box 17"/>
            <p:cNvSpPr txBox="1">
              <a:spLocks/>
            </p:cNvSpPr>
            <p:nvPr/>
          </p:nvSpPr>
          <p:spPr bwMode="auto">
            <a:xfrm>
              <a:off x="6188" y="1632"/>
              <a:ext cx="88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 Narrow" pitchFamily="34" charset="0"/>
                </a:rPr>
                <a:t>$34 billion</a:t>
              </a:r>
            </a:p>
          </p:txBody>
        </p:sp>
      </p:grpSp>
      <p:sp>
        <p:nvSpPr>
          <p:cNvPr id="404498" name="Rectangle 18"/>
          <p:cNvSpPr>
            <a:spLocks/>
          </p:cNvSpPr>
          <p:nvPr/>
        </p:nvSpPr>
        <p:spPr bwMode="auto">
          <a:xfrm>
            <a:off x="10607675" y="8305800"/>
            <a:ext cx="23971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Source: The World Bank</a:t>
            </a:r>
          </a:p>
        </p:txBody>
      </p:sp>
      <p:sp>
        <p:nvSpPr>
          <p:cNvPr id="404499" name="Rectangle 19"/>
          <p:cNvSpPr>
            <a:spLocks/>
          </p:cNvSpPr>
          <p:nvPr/>
        </p:nvSpPr>
        <p:spPr bwMode="auto">
          <a:xfrm>
            <a:off x="482600" y="2300288"/>
            <a:ext cx="2965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</a:rPr>
              <a:t>Total Reserves (Incl. Gold):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ChangeArrowheads="1"/>
          </p:cNvSpPr>
          <p:nvPr>
            <p:ph type="body" idx="1"/>
          </p:nvPr>
        </p:nvSpPr>
        <p:spPr>
          <a:xfrm>
            <a:off x="406400" y="3505200"/>
            <a:ext cx="5715000" cy="4851400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en-US" sz="2100">
                <a:latin typeface="Arial" pitchFamily="34" charset="0"/>
              </a:rPr>
              <a:t>Bank of America purchase price of MBNA (2005): $35 billion</a:t>
            </a:r>
          </a:p>
          <a:p>
            <a:pPr>
              <a:spcAft>
                <a:spcPct val="40000"/>
              </a:spcAft>
            </a:pPr>
            <a:r>
              <a:rPr lang="en-US" sz="2100">
                <a:latin typeface="Arial" pitchFamily="34" charset="0"/>
              </a:rPr>
              <a:t>Annual trade in pirated software (2003): $29 billion</a:t>
            </a:r>
          </a:p>
          <a:p>
            <a:pPr>
              <a:spcAft>
                <a:spcPct val="40000"/>
              </a:spcAft>
            </a:pPr>
            <a:r>
              <a:rPr lang="en-US" sz="2100">
                <a:latin typeface="Arial" pitchFamily="34" charset="0"/>
              </a:rPr>
              <a:t>VC and investment companies spending in Asia (2004): $29 billion</a:t>
            </a:r>
          </a:p>
          <a:p>
            <a:pPr>
              <a:spcAft>
                <a:spcPct val="40000"/>
              </a:spcAft>
            </a:pPr>
            <a:r>
              <a:rPr lang="en-US" sz="2100">
                <a:latin typeface="Arial" pitchFamily="34" charset="0"/>
              </a:rPr>
              <a:t>Google’s market cap on the first day of its IPO (2004): $27.2 billion</a:t>
            </a:r>
          </a:p>
        </p:txBody>
      </p:sp>
      <p:sp>
        <p:nvSpPr>
          <p:cNvPr id="396291" name="Rectangle 3"/>
          <p:cNvSpPr>
            <a:spLocks noChangeArrowheads="1"/>
          </p:cNvSpPr>
          <p:nvPr>
            <p:ph type="title"/>
          </p:nvPr>
        </p:nvSpPr>
        <p:spPr>
          <a:xfrm>
            <a:off x="330200" y="914400"/>
            <a:ext cx="12420600" cy="1562100"/>
          </a:xfrm>
          <a:noFill/>
          <a:ln/>
        </p:spPr>
        <p:txBody>
          <a:bodyPr/>
          <a:lstStyle/>
          <a:p>
            <a:r>
              <a:rPr lang="en-US" sz="4900"/>
              <a:t>Market Capitalization</a:t>
            </a:r>
          </a:p>
        </p:txBody>
      </p:sp>
      <p:sp>
        <p:nvSpPr>
          <p:cNvPr id="396292" name="Line 4"/>
          <p:cNvSpPr>
            <a:spLocks noChangeShapeType="1"/>
          </p:cNvSpPr>
          <p:nvPr/>
        </p:nvSpPr>
        <p:spPr bwMode="auto">
          <a:xfrm>
            <a:off x="6505575" y="3810000"/>
            <a:ext cx="0" cy="4267200"/>
          </a:xfrm>
          <a:prstGeom prst="line">
            <a:avLst/>
          </a:prstGeom>
          <a:noFill/>
          <a:ln w="38100" cmpd="dbl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6293" name="Rectangle 5"/>
          <p:cNvSpPr>
            <a:spLocks noChangeArrowheads="1"/>
          </p:cNvSpPr>
          <p:nvPr/>
        </p:nvSpPr>
        <p:spPr bwMode="auto">
          <a:xfrm>
            <a:off x="6807200" y="3429000"/>
            <a:ext cx="5715000" cy="485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Walmart’s market cap: $203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Google’s market cap: $170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IBM’s market cap: $161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Coca-Cola’s market cap: $125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Oracle’s market cap: $116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HP’s market cap: $113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Size of the cyber-crime market in 2007: $105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Cost of smokers to the US economy (in lost productivity and deaths): $92 billion</a:t>
            </a:r>
          </a:p>
        </p:txBody>
      </p:sp>
      <p:grpSp>
        <p:nvGrpSpPr>
          <p:cNvPr id="396294" name="Group 6"/>
          <p:cNvGrpSpPr>
            <a:grpSpLocks/>
          </p:cNvGrpSpPr>
          <p:nvPr/>
        </p:nvGrpSpPr>
        <p:grpSpPr bwMode="auto">
          <a:xfrm>
            <a:off x="2159000" y="2895600"/>
            <a:ext cx="2895600" cy="685800"/>
            <a:chOff x="1360" y="1632"/>
            <a:chExt cx="1824" cy="432"/>
          </a:xfrm>
        </p:grpSpPr>
        <p:grpSp>
          <p:nvGrpSpPr>
            <p:cNvPr id="396295" name="Group 7"/>
            <p:cNvGrpSpPr>
              <a:grpSpLocks/>
            </p:cNvGrpSpPr>
            <p:nvPr/>
          </p:nvGrpSpPr>
          <p:grpSpPr bwMode="auto">
            <a:xfrm>
              <a:off x="1360" y="1632"/>
              <a:ext cx="1824" cy="432"/>
              <a:chOff x="3616" y="1776"/>
              <a:chExt cx="1824" cy="432"/>
            </a:xfrm>
          </p:grpSpPr>
          <p:sp>
            <p:nvSpPr>
              <p:cNvPr id="396296" name="AutoShape 8"/>
              <p:cNvSpPr>
                <a:spLocks/>
              </p:cNvSpPr>
              <p:nvPr/>
            </p:nvSpPr>
            <p:spPr bwMode="auto">
              <a:xfrm>
                <a:off x="3616" y="1783"/>
                <a:ext cx="1824" cy="39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96297" name="Picture 9"/>
              <p:cNvPicPr>
                <a:picLocks noChangeAspect="1"/>
              </p:cNvPicPr>
              <p:nvPr/>
            </p:nvPicPr>
            <p:blipFill>
              <a:blip r:embed="rId3"/>
              <a:srcRect r="60587" b="-3596"/>
              <a:stretch>
                <a:fillRect/>
              </a:stretch>
            </p:blipFill>
            <p:spPr bwMode="auto">
              <a:xfrm>
                <a:off x="3616" y="1776"/>
                <a:ext cx="672" cy="4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396298" name="Text Box 10"/>
            <p:cNvSpPr txBox="1">
              <a:spLocks/>
            </p:cNvSpPr>
            <p:nvPr/>
          </p:nvSpPr>
          <p:spPr bwMode="auto">
            <a:xfrm>
              <a:off x="1456" y="1704"/>
              <a:ext cx="4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 Narrow" pitchFamily="34" charset="0"/>
                </a:rPr>
                <a:t>2004</a:t>
              </a:r>
            </a:p>
          </p:txBody>
        </p:sp>
        <p:sp>
          <p:nvSpPr>
            <p:cNvPr id="396299" name="Text Box 11"/>
            <p:cNvSpPr txBox="1">
              <a:spLocks/>
            </p:cNvSpPr>
            <p:nvPr/>
          </p:nvSpPr>
          <p:spPr bwMode="auto">
            <a:xfrm>
              <a:off x="2152" y="1692"/>
              <a:ext cx="88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 Narrow" pitchFamily="34" charset="0"/>
                </a:rPr>
                <a:t>$27 billion</a:t>
              </a:r>
            </a:p>
          </p:txBody>
        </p:sp>
      </p:grpSp>
      <p:grpSp>
        <p:nvGrpSpPr>
          <p:cNvPr id="396300" name="Group 12"/>
          <p:cNvGrpSpPr>
            <a:grpSpLocks/>
          </p:cNvGrpSpPr>
          <p:nvPr/>
        </p:nvGrpSpPr>
        <p:grpSpPr bwMode="auto">
          <a:xfrm>
            <a:off x="8559800" y="2895600"/>
            <a:ext cx="2895600" cy="685800"/>
            <a:chOff x="5392" y="1584"/>
            <a:chExt cx="1824" cy="432"/>
          </a:xfrm>
        </p:grpSpPr>
        <p:grpSp>
          <p:nvGrpSpPr>
            <p:cNvPr id="396301" name="Group 13"/>
            <p:cNvGrpSpPr>
              <a:grpSpLocks/>
            </p:cNvGrpSpPr>
            <p:nvPr/>
          </p:nvGrpSpPr>
          <p:grpSpPr bwMode="auto">
            <a:xfrm>
              <a:off x="5392" y="1584"/>
              <a:ext cx="1824" cy="432"/>
              <a:chOff x="3616" y="1776"/>
              <a:chExt cx="1824" cy="432"/>
            </a:xfrm>
          </p:grpSpPr>
          <p:sp>
            <p:nvSpPr>
              <p:cNvPr id="396302" name="AutoShape 14"/>
              <p:cNvSpPr>
                <a:spLocks/>
              </p:cNvSpPr>
              <p:nvPr/>
            </p:nvSpPr>
            <p:spPr bwMode="auto">
              <a:xfrm>
                <a:off x="3616" y="1783"/>
                <a:ext cx="1824" cy="39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96303" name="Picture 15"/>
              <p:cNvPicPr>
                <a:picLocks noChangeAspect="1"/>
              </p:cNvPicPr>
              <p:nvPr/>
            </p:nvPicPr>
            <p:blipFill>
              <a:blip r:embed="rId3"/>
              <a:srcRect r="60587" b="-3596"/>
              <a:stretch>
                <a:fillRect/>
              </a:stretch>
            </p:blipFill>
            <p:spPr bwMode="auto">
              <a:xfrm>
                <a:off x="3616" y="1776"/>
                <a:ext cx="672" cy="4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396304" name="Text Box 16"/>
            <p:cNvSpPr txBox="1">
              <a:spLocks/>
            </p:cNvSpPr>
            <p:nvPr/>
          </p:nvSpPr>
          <p:spPr bwMode="auto">
            <a:xfrm>
              <a:off x="5488" y="1632"/>
              <a:ext cx="4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 Narrow" pitchFamily="34" charset="0"/>
                </a:rPr>
                <a:t>2009</a:t>
              </a:r>
            </a:p>
          </p:txBody>
        </p:sp>
        <p:sp>
          <p:nvSpPr>
            <p:cNvPr id="396305" name="Text Box 17"/>
            <p:cNvSpPr txBox="1">
              <a:spLocks/>
            </p:cNvSpPr>
            <p:nvPr/>
          </p:nvSpPr>
          <p:spPr bwMode="auto">
            <a:xfrm>
              <a:off x="6188" y="1632"/>
              <a:ext cx="88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 Narrow" pitchFamily="34" charset="0"/>
                </a:rPr>
                <a:t>$91 billion</a:t>
              </a:r>
            </a:p>
          </p:txBody>
        </p:sp>
      </p:grpSp>
      <p:sp>
        <p:nvSpPr>
          <p:cNvPr id="396306" name="Rectangle 18"/>
          <p:cNvSpPr>
            <a:spLocks/>
          </p:cNvSpPr>
          <p:nvPr/>
        </p:nvSpPr>
        <p:spPr bwMode="auto">
          <a:xfrm>
            <a:off x="10607675" y="8305800"/>
            <a:ext cx="23971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Source: The World Bank</a:t>
            </a:r>
          </a:p>
        </p:txBody>
      </p:sp>
      <p:sp>
        <p:nvSpPr>
          <p:cNvPr id="396307" name="Rectangle 19"/>
          <p:cNvSpPr>
            <a:spLocks/>
          </p:cNvSpPr>
          <p:nvPr/>
        </p:nvSpPr>
        <p:spPr bwMode="auto">
          <a:xfrm>
            <a:off x="482600" y="2300288"/>
            <a:ext cx="4527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</a:rPr>
              <a:t>Market Capitalization of Listed Companies: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ChangeArrowheads="1"/>
          </p:cNvSpPr>
          <p:nvPr>
            <p:ph type="body" idx="1"/>
          </p:nvPr>
        </p:nvSpPr>
        <p:spPr>
          <a:xfrm>
            <a:off x="406400" y="3505200"/>
            <a:ext cx="5715000" cy="4851400"/>
          </a:xfrm>
        </p:spPr>
        <p:txBody>
          <a:bodyPr/>
          <a:lstStyle/>
          <a:p>
            <a:r>
              <a:rPr lang="en-US" sz="2100">
                <a:latin typeface="Arial" pitchFamily="34" charset="0"/>
              </a:rPr>
              <a:t>Bill Gates' net worth (2004): $40.7 billion</a:t>
            </a:r>
          </a:p>
          <a:p>
            <a:r>
              <a:rPr lang="en-US" sz="2100">
                <a:latin typeface="Arial" pitchFamily="34" charset="0"/>
              </a:rPr>
              <a:t>Microsoft dividend payment to shareholders (2004): $32 billion</a:t>
            </a:r>
          </a:p>
          <a:p>
            <a:r>
              <a:rPr lang="en-US" sz="2100">
                <a:latin typeface="Arial" pitchFamily="34" charset="0"/>
              </a:rPr>
              <a:t>Caterpillar’s 2004 revenues: $30.3 billion</a:t>
            </a:r>
          </a:p>
          <a:p>
            <a:r>
              <a:rPr lang="en-US" sz="2100">
                <a:latin typeface="Arial" pitchFamily="34" charset="0"/>
              </a:rPr>
              <a:t>US pet owners spending on pets (2004): $30 billion</a:t>
            </a:r>
          </a:p>
          <a:p>
            <a:r>
              <a:rPr lang="en-US" sz="2100">
                <a:latin typeface="Arial" pitchFamily="34" charset="0"/>
              </a:rPr>
              <a:t>US economy daily production (2004): $30 billion </a:t>
            </a:r>
          </a:p>
        </p:txBody>
      </p:sp>
      <p:sp>
        <p:nvSpPr>
          <p:cNvPr id="406531" name="Rectangle 3"/>
          <p:cNvSpPr>
            <a:spLocks noChangeArrowheads="1"/>
          </p:cNvSpPr>
          <p:nvPr>
            <p:ph type="title"/>
          </p:nvPr>
        </p:nvSpPr>
        <p:spPr>
          <a:xfrm>
            <a:off x="330200" y="914400"/>
            <a:ext cx="12420600" cy="1562100"/>
          </a:xfrm>
          <a:noFill/>
          <a:ln/>
        </p:spPr>
        <p:txBody>
          <a:bodyPr/>
          <a:lstStyle/>
          <a:p>
            <a:r>
              <a:rPr lang="en-US" sz="4900"/>
              <a:t>Industry – Value-Added</a:t>
            </a:r>
          </a:p>
        </p:txBody>
      </p:sp>
      <p:sp>
        <p:nvSpPr>
          <p:cNvPr id="406532" name="Line 4"/>
          <p:cNvSpPr>
            <a:spLocks noChangeShapeType="1"/>
          </p:cNvSpPr>
          <p:nvPr/>
        </p:nvSpPr>
        <p:spPr bwMode="auto">
          <a:xfrm>
            <a:off x="6505575" y="3810000"/>
            <a:ext cx="0" cy="4267200"/>
          </a:xfrm>
          <a:prstGeom prst="line">
            <a:avLst/>
          </a:prstGeom>
          <a:noFill/>
          <a:ln w="38100" cmpd="dbl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6533" name="Rectangle 5"/>
          <p:cNvSpPr>
            <a:spLocks noChangeArrowheads="1"/>
          </p:cNvSpPr>
          <p:nvPr/>
        </p:nvSpPr>
        <p:spPr bwMode="auto">
          <a:xfrm>
            <a:off x="6807200" y="3429000"/>
            <a:ext cx="5715000" cy="485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Projected size of the mobile entertainment industry next year: </a:t>
            </a:r>
            <a:br>
              <a:rPr lang="en-US" sz="210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$76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US beef and cattle industry size: $74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Fannie Mae’s loss in 2009: $72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Investment of mobile operators in mobile broadband: $72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Amount airline passengers will pay in ‘ancillary charges’ in 2010: $58 billion</a:t>
            </a:r>
          </a:p>
        </p:txBody>
      </p:sp>
      <p:grpSp>
        <p:nvGrpSpPr>
          <p:cNvPr id="406534" name="Group 6"/>
          <p:cNvGrpSpPr>
            <a:grpSpLocks/>
          </p:cNvGrpSpPr>
          <p:nvPr/>
        </p:nvGrpSpPr>
        <p:grpSpPr bwMode="auto">
          <a:xfrm>
            <a:off x="2159000" y="2895600"/>
            <a:ext cx="2895600" cy="685800"/>
            <a:chOff x="1360" y="1632"/>
            <a:chExt cx="1824" cy="432"/>
          </a:xfrm>
        </p:grpSpPr>
        <p:grpSp>
          <p:nvGrpSpPr>
            <p:cNvPr id="406535" name="Group 7"/>
            <p:cNvGrpSpPr>
              <a:grpSpLocks/>
            </p:cNvGrpSpPr>
            <p:nvPr/>
          </p:nvGrpSpPr>
          <p:grpSpPr bwMode="auto">
            <a:xfrm>
              <a:off x="1360" y="1632"/>
              <a:ext cx="1824" cy="432"/>
              <a:chOff x="3616" y="1776"/>
              <a:chExt cx="1824" cy="432"/>
            </a:xfrm>
          </p:grpSpPr>
          <p:sp>
            <p:nvSpPr>
              <p:cNvPr id="406536" name="AutoShape 8"/>
              <p:cNvSpPr>
                <a:spLocks/>
              </p:cNvSpPr>
              <p:nvPr/>
            </p:nvSpPr>
            <p:spPr bwMode="auto">
              <a:xfrm>
                <a:off x="3616" y="1783"/>
                <a:ext cx="1824" cy="39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06537" name="Picture 9"/>
              <p:cNvPicPr>
                <a:picLocks noChangeAspect="1"/>
              </p:cNvPicPr>
              <p:nvPr/>
            </p:nvPicPr>
            <p:blipFill>
              <a:blip r:embed="rId3"/>
              <a:srcRect r="60587" b="-3596"/>
              <a:stretch>
                <a:fillRect/>
              </a:stretch>
            </p:blipFill>
            <p:spPr bwMode="auto">
              <a:xfrm>
                <a:off x="3616" y="1776"/>
                <a:ext cx="672" cy="4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406538" name="Text Box 10"/>
            <p:cNvSpPr txBox="1">
              <a:spLocks/>
            </p:cNvSpPr>
            <p:nvPr/>
          </p:nvSpPr>
          <p:spPr bwMode="auto">
            <a:xfrm>
              <a:off x="1456" y="1704"/>
              <a:ext cx="4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 Narrow" pitchFamily="34" charset="0"/>
                </a:rPr>
                <a:t>2004</a:t>
              </a:r>
            </a:p>
          </p:txBody>
        </p:sp>
        <p:sp>
          <p:nvSpPr>
            <p:cNvPr id="406539" name="Text Box 11"/>
            <p:cNvSpPr txBox="1">
              <a:spLocks/>
            </p:cNvSpPr>
            <p:nvPr/>
          </p:nvSpPr>
          <p:spPr bwMode="auto">
            <a:xfrm>
              <a:off x="2152" y="1692"/>
              <a:ext cx="88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 Narrow" pitchFamily="34" charset="0"/>
                </a:rPr>
                <a:t>$28 billion</a:t>
              </a:r>
            </a:p>
          </p:txBody>
        </p:sp>
      </p:grpSp>
      <p:grpSp>
        <p:nvGrpSpPr>
          <p:cNvPr id="406540" name="Group 12"/>
          <p:cNvGrpSpPr>
            <a:grpSpLocks/>
          </p:cNvGrpSpPr>
          <p:nvPr/>
        </p:nvGrpSpPr>
        <p:grpSpPr bwMode="auto">
          <a:xfrm>
            <a:off x="8559800" y="2895600"/>
            <a:ext cx="2895600" cy="685800"/>
            <a:chOff x="5392" y="1584"/>
            <a:chExt cx="1824" cy="432"/>
          </a:xfrm>
        </p:grpSpPr>
        <p:grpSp>
          <p:nvGrpSpPr>
            <p:cNvPr id="406541" name="Group 13"/>
            <p:cNvGrpSpPr>
              <a:grpSpLocks/>
            </p:cNvGrpSpPr>
            <p:nvPr/>
          </p:nvGrpSpPr>
          <p:grpSpPr bwMode="auto">
            <a:xfrm>
              <a:off x="5392" y="1584"/>
              <a:ext cx="1824" cy="432"/>
              <a:chOff x="3616" y="1776"/>
              <a:chExt cx="1824" cy="432"/>
            </a:xfrm>
          </p:grpSpPr>
          <p:sp>
            <p:nvSpPr>
              <p:cNvPr id="406542" name="AutoShape 14"/>
              <p:cNvSpPr>
                <a:spLocks/>
              </p:cNvSpPr>
              <p:nvPr/>
            </p:nvSpPr>
            <p:spPr bwMode="auto">
              <a:xfrm>
                <a:off x="3616" y="1783"/>
                <a:ext cx="1824" cy="39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06543" name="Picture 15"/>
              <p:cNvPicPr>
                <a:picLocks noChangeAspect="1"/>
              </p:cNvPicPr>
              <p:nvPr/>
            </p:nvPicPr>
            <p:blipFill>
              <a:blip r:embed="rId3"/>
              <a:srcRect r="60587" b="-3596"/>
              <a:stretch>
                <a:fillRect/>
              </a:stretch>
            </p:blipFill>
            <p:spPr bwMode="auto">
              <a:xfrm>
                <a:off x="3616" y="1776"/>
                <a:ext cx="672" cy="4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406544" name="Text Box 16"/>
            <p:cNvSpPr txBox="1">
              <a:spLocks/>
            </p:cNvSpPr>
            <p:nvPr/>
          </p:nvSpPr>
          <p:spPr bwMode="auto">
            <a:xfrm>
              <a:off x="5488" y="1632"/>
              <a:ext cx="4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 Narrow" pitchFamily="34" charset="0"/>
                </a:rPr>
                <a:t>2008</a:t>
              </a:r>
            </a:p>
          </p:txBody>
        </p:sp>
        <p:sp>
          <p:nvSpPr>
            <p:cNvPr id="406545" name="Text Box 17"/>
            <p:cNvSpPr txBox="1">
              <a:spLocks/>
            </p:cNvSpPr>
            <p:nvPr/>
          </p:nvSpPr>
          <p:spPr bwMode="auto">
            <a:xfrm>
              <a:off x="6188" y="1632"/>
              <a:ext cx="88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 Narrow" pitchFamily="34" charset="0"/>
                </a:rPr>
                <a:t>$58 billion</a:t>
              </a:r>
            </a:p>
          </p:txBody>
        </p:sp>
      </p:grpSp>
      <p:sp>
        <p:nvSpPr>
          <p:cNvPr id="406546" name="Rectangle 18"/>
          <p:cNvSpPr>
            <a:spLocks/>
          </p:cNvSpPr>
          <p:nvPr/>
        </p:nvSpPr>
        <p:spPr bwMode="auto">
          <a:xfrm>
            <a:off x="10607675" y="8305800"/>
            <a:ext cx="23971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Source: The World Bank</a:t>
            </a:r>
          </a:p>
        </p:txBody>
      </p:sp>
      <p:sp>
        <p:nvSpPr>
          <p:cNvPr id="406547" name="Rectangle 19"/>
          <p:cNvSpPr>
            <a:spLocks/>
          </p:cNvSpPr>
          <p:nvPr/>
        </p:nvSpPr>
        <p:spPr bwMode="auto">
          <a:xfrm>
            <a:off x="482600" y="2300288"/>
            <a:ext cx="40703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</a:rPr>
              <a:t>Industry Value-Added at Current USD: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ChangeArrowheads="1"/>
          </p:cNvSpPr>
          <p:nvPr>
            <p:ph type="body" idx="1"/>
          </p:nvPr>
        </p:nvSpPr>
        <p:spPr>
          <a:xfrm>
            <a:off x="406400" y="3505200"/>
            <a:ext cx="5715000" cy="485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>
                <a:latin typeface="Arial" pitchFamily="34" charset="0"/>
              </a:rPr>
              <a:t>Citigroup’s 2003 profit: $18 billion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pitchFamily="34" charset="0"/>
              </a:rPr>
              <a:t>eBay’s market cap decrease because it missed its earning’s revenue by 1 cent: $17 billion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pitchFamily="34" charset="0"/>
              </a:rPr>
              <a:t>Airbus’ investment in the A380: $16 billion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pitchFamily="34" charset="0"/>
              </a:rPr>
              <a:t>Cost of Athens Olympic Games: $16 billion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pitchFamily="34" charset="0"/>
              </a:rPr>
              <a:t>US Small Business Association 2004 loan fund: $16 billion</a:t>
            </a:r>
            <a:endParaRPr lang="en-US" sz="2200">
              <a:latin typeface="Arial" pitchFamily="34" charset="0"/>
            </a:endParaRPr>
          </a:p>
        </p:txBody>
      </p:sp>
      <p:sp>
        <p:nvSpPr>
          <p:cNvPr id="398339" name="Rectangle 3"/>
          <p:cNvSpPr>
            <a:spLocks noChangeArrowheads="1"/>
          </p:cNvSpPr>
          <p:nvPr>
            <p:ph type="title"/>
          </p:nvPr>
        </p:nvSpPr>
        <p:spPr>
          <a:xfrm>
            <a:off x="330200" y="914400"/>
            <a:ext cx="12420600" cy="1562100"/>
          </a:xfrm>
          <a:noFill/>
          <a:ln/>
        </p:spPr>
        <p:txBody>
          <a:bodyPr/>
          <a:lstStyle/>
          <a:p>
            <a:r>
              <a:rPr lang="en-US" sz="4900"/>
              <a:t>Savings</a:t>
            </a:r>
          </a:p>
        </p:txBody>
      </p:sp>
      <p:sp>
        <p:nvSpPr>
          <p:cNvPr id="398340" name="Line 4"/>
          <p:cNvSpPr>
            <a:spLocks noChangeShapeType="1"/>
          </p:cNvSpPr>
          <p:nvPr/>
        </p:nvSpPr>
        <p:spPr bwMode="auto">
          <a:xfrm>
            <a:off x="6505575" y="3810000"/>
            <a:ext cx="0" cy="4267200"/>
          </a:xfrm>
          <a:prstGeom prst="line">
            <a:avLst/>
          </a:prstGeom>
          <a:noFill/>
          <a:ln w="38100" cmpd="dbl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8341" name="Rectangle 5"/>
          <p:cNvSpPr>
            <a:spLocks noChangeArrowheads="1"/>
          </p:cNvSpPr>
          <p:nvPr/>
        </p:nvSpPr>
        <p:spPr bwMode="auto">
          <a:xfrm>
            <a:off x="6807200" y="3429000"/>
            <a:ext cx="5715000" cy="485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Bernard Madoff’s ponzi scheme: $50 billion 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Size of the market for servers: $49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Warren Buffet’s net worth: $47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Amount that is spent on online content marketing: $47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General Motor’s loss in just one quarter in 2007: $39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Chinese ecommerce market: $38.5 billion</a:t>
            </a:r>
          </a:p>
        </p:txBody>
      </p:sp>
      <p:grpSp>
        <p:nvGrpSpPr>
          <p:cNvPr id="398342" name="Group 6"/>
          <p:cNvGrpSpPr>
            <a:grpSpLocks/>
          </p:cNvGrpSpPr>
          <p:nvPr/>
        </p:nvGrpSpPr>
        <p:grpSpPr bwMode="auto">
          <a:xfrm>
            <a:off x="2159000" y="2895600"/>
            <a:ext cx="2895600" cy="685800"/>
            <a:chOff x="1360" y="1632"/>
            <a:chExt cx="1824" cy="432"/>
          </a:xfrm>
        </p:grpSpPr>
        <p:grpSp>
          <p:nvGrpSpPr>
            <p:cNvPr id="398343" name="Group 7"/>
            <p:cNvGrpSpPr>
              <a:grpSpLocks/>
            </p:cNvGrpSpPr>
            <p:nvPr/>
          </p:nvGrpSpPr>
          <p:grpSpPr bwMode="auto">
            <a:xfrm>
              <a:off x="1360" y="1632"/>
              <a:ext cx="1824" cy="432"/>
              <a:chOff x="3616" y="1776"/>
              <a:chExt cx="1824" cy="432"/>
            </a:xfrm>
          </p:grpSpPr>
          <p:sp>
            <p:nvSpPr>
              <p:cNvPr id="398344" name="AutoShape 8"/>
              <p:cNvSpPr>
                <a:spLocks/>
              </p:cNvSpPr>
              <p:nvPr/>
            </p:nvSpPr>
            <p:spPr bwMode="auto">
              <a:xfrm>
                <a:off x="3616" y="1783"/>
                <a:ext cx="1824" cy="39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98345" name="Picture 9"/>
              <p:cNvPicPr>
                <a:picLocks noChangeAspect="1"/>
              </p:cNvPicPr>
              <p:nvPr/>
            </p:nvPicPr>
            <p:blipFill>
              <a:blip r:embed="rId3"/>
              <a:srcRect r="60587" b="-3596"/>
              <a:stretch>
                <a:fillRect/>
              </a:stretch>
            </p:blipFill>
            <p:spPr bwMode="auto">
              <a:xfrm>
                <a:off x="3616" y="1776"/>
                <a:ext cx="672" cy="4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398346" name="Text Box 10"/>
            <p:cNvSpPr txBox="1">
              <a:spLocks/>
            </p:cNvSpPr>
            <p:nvPr/>
          </p:nvSpPr>
          <p:spPr bwMode="auto">
            <a:xfrm>
              <a:off x="1456" y="1704"/>
              <a:ext cx="4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 Narrow" pitchFamily="34" charset="0"/>
                </a:rPr>
                <a:t>2004</a:t>
              </a:r>
            </a:p>
          </p:txBody>
        </p:sp>
        <p:sp>
          <p:nvSpPr>
            <p:cNvPr id="398347" name="Text Box 11"/>
            <p:cNvSpPr txBox="1">
              <a:spLocks/>
            </p:cNvSpPr>
            <p:nvPr/>
          </p:nvSpPr>
          <p:spPr bwMode="auto">
            <a:xfrm>
              <a:off x="2086" y="1692"/>
              <a:ext cx="1020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 Narrow" pitchFamily="34" charset="0"/>
                </a:rPr>
                <a:t>$15.5 billion</a:t>
              </a:r>
            </a:p>
          </p:txBody>
        </p:sp>
      </p:grpSp>
      <p:grpSp>
        <p:nvGrpSpPr>
          <p:cNvPr id="398348" name="Group 12"/>
          <p:cNvGrpSpPr>
            <a:grpSpLocks/>
          </p:cNvGrpSpPr>
          <p:nvPr/>
        </p:nvGrpSpPr>
        <p:grpSpPr bwMode="auto">
          <a:xfrm>
            <a:off x="8559800" y="2895600"/>
            <a:ext cx="2895600" cy="685800"/>
            <a:chOff x="5392" y="1584"/>
            <a:chExt cx="1824" cy="432"/>
          </a:xfrm>
        </p:grpSpPr>
        <p:grpSp>
          <p:nvGrpSpPr>
            <p:cNvPr id="398349" name="Group 13"/>
            <p:cNvGrpSpPr>
              <a:grpSpLocks/>
            </p:cNvGrpSpPr>
            <p:nvPr/>
          </p:nvGrpSpPr>
          <p:grpSpPr bwMode="auto">
            <a:xfrm>
              <a:off x="5392" y="1584"/>
              <a:ext cx="1824" cy="432"/>
              <a:chOff x="3616" y="1776"/>
              <a:chExt cx="1824" cy="432"/>
            </a:xfrm>
          </p:grpSpPr>
          <p:sp>
            <p:nvSpPr>
              <p:cNvPr id="398350" name="AutoShape 14"/>
              <p:cNvSpPr>
                <a:spLocks/>
              </p:cNvSpPr>
              <p:nvPr/>
            </p:nvSpPr>
            <p:spPr bwMode="auto">
              <a:xfrm>
                <a:off x="3616" y="1783"/>
                <a:ext cx="1824" cy="39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98351" name="Picture 15"/>
              <p:cNvPicPr>
                <a:picLocks noChangeAspect="1"/>
              </p:cNvPicPr>
              <p:nvPr/>
            </p:nvPicPr>
            <p:blipFill>
              <a:blip r:embed="rId3"/>
              <a:srcRect r="60587" b="-3596"/>
              <a:stretch>
                <a:fillRect/>
              </a:stretch>
            </p:blipFill>
            <p:spPr bwMode="auto">
              <a:xfrm>
                <a:off x="3616" y="1776"/>
                <a:ext cx="672" cy="4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398352" name="Text Box 16"/>
            <p:cNvSpPr txBox="1">
              <a:spLocks/>
            </p:cNvSpPr>
            <p:nvPr/>
          </p:nvSpPr>
          <p:spPr bwMode="auto">
            <a:xfrm>
              <a:off x="5488" y="1632"/>
              <a:ext cx="4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 Narrow" pitchFamily="34" charset="0"/>
                </a:rPr>
                <a:t>2008</a:t>
              </a:r>
            </a:p>
          </p:txBody>
        </p:sp>
        <p:sp>
          <p:nvSpPr>
            <p:cNvPr id="398353" name="Text Box 17"/>
            <p:cNvSpPr txBox="1">
              <a:spLocks/>
            </p:cNvSpPr>
            <p:nvPr/>
          </p:nvSpPr>
          <p:spPr bwMode="auto">
            <a:xfrm>
              <a:off x="6122" y="1632"/>
              <a:ext cx="1020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 Narrow" pitchFamily="34" charset="0"/>
                </a:rPr>
                <a:t>$38.5 billion</a:t>
              </a:r>
            </a:p>
          </p:txBody>
        </p:sp>
      </p:grpSp>
      <p:sp>
        <p:nvSpPr>
          <p:cNvPr id="398354" name="Rectangle 18"/>
          <p:cNvSpPr>
            <a:spLocks/>
          </p:cNvSpPr>
          <p:nvPr/>
        </p:nvSpPr>
        <p:spPr bwMode="auto">
          <a:xfrm>
            <a:off x="10607675" y="8305800"/>
            <a:ext cx="23971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Source: The World Bank</a:t>
            </a:r>
          </a:p>
        </p:txBody>
      </p:sp>
      <p:sp>
        <p:nvSpPr>
          <p:cNvPr id="398355" name="Rectangle 19"/>
          <p:cNvSpPr>
            <a:spLocks/>
          </p:cNvSpPr>
          <p:nvPr/>
        </p:nvSpPr>
        <p:spPr bwMode="auto">
          <a:xfrm>
            <a:off x="482600" y="2300288"/>
            <a:ext cx="1733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</a:rPr>
              <a:t>Gross Savings: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ChangeArrowheads="1"/>
          </p:cNvSpPr>
          <p:nvPr>
            <p:ph type="body" idx="1"/>
          </p:nvPr>
        </p:nvSpPr>
        <p:spPr>
          <a:xfrm>
            <a:off x="406400" y="3505200"/>
            <a:ext cx="5715000" cy="485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>
                <a:latin typeface="Arial" pitchFamily="34" charset="0"/>
              </a:rPr>
              <a:t>Amount of Russian transport vehicles Pakistan bought between 2004-2008: $12 billion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pitchFamily="34" charset="0"/>
              </a:rPr>
              <a:t>World Bank four year program to alleviate poverty in India (2004-2008): $12 billion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pitchFamily="34" charset="0"/>
              </a:rPr>
              <a:t>Amount Royal Dutch Shell Group invested in the Gulf region $12 billion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pitchFamily="34" charset="0"/>
              </a:rPr>
              <a:t>Shanghai's (China) annual overseas investment (2004): $10 billion</a:t>
            </a:r>
          </a:p>
        </p:txBody>
      </p:sp>
      <p:sp>
        <p:nvSpPr>
          <p:cNvPr id="400387" name="Rectangle 3"/>
          <p:cNvSpPr>
            <a:spLocks noChangeArrowheads="1"/>
          </p:cNvSpPr>
          <p:nvPr>
            <p:ph type="title"/>
          </p:nvPr>
        </p:nvSpPr>
        <p:spPr>
          <a:xfrm>
            <a:off x="330200" y="914400"/>
            <a:ext cx="12420600" cy="1562100"/>
          </a:xfrm>
          <a:noFill/>
          <a:ln/>
        </p:spPr>
        <p:txBody>
          <a:bodyPr/>
          <a:lstStyle/>
          <a:p>
            <a:r>
              <a:rPr lang="en-US" sz="4900"/>
              <a:t>Tourism</a:t>
            </a:r>
          </a:p>
        </p:txBody>
      </p:sp>
      <p:sp>
        <p:nvSpPr>
          <p:cNvPr id="400388" name="Line 4"/>
          <p:cNvSpPr>
            <a:spLocks noChangeShapeType="1"/>
          </p:cNvSpPr>
          <p:nvPr/>
        </p:nvSpPr>
        <p:spPr bwMode="auto">
          <a:xfrm>
            <a:off x="6505575" y="3810000"/>
            <a:ext cx="0" cy="4267200"/>
          </a:xfrm>
          <a:prstGeom prst="line">
            <a:avLst/>
          </a:prstGeom>
          <a:noFill/>
          <a:ln w="38100" cmpd="dbl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389" name="Rectangle 5"/>
          <p:cNvSpPr>
            <a:spLocks noChangeArrowheads="1"/>
          </p:cNvSpPr>
          <p:nvPr/>
        </p:nvSpPr>
        <p:spPr bwMode="auto">
          <a:xfrm>
            <a:off x="6807200" y="3429000"/>
            <a:ext cx="5715000" cy="485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The demand for dental products in the US (2008): $16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Facebook’s valuation in 2007 when Microsoft purchased a minority stake in it: $15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Cost of 2010 US Census: $14.7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Amount Americans are expected to spend on Mother’s Day in 2010: $14.6 billion</a:t>
            </a:r>
          </a:p>
          <a:p>
            <a:pPr marL="838200" indent="-571500" algn="l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4D4D4D"/>
              </a:buClr>
              <a:buSzPct val="75000"/>
              <a:buFont typeface="Wingdings" pitchFamily="2" charset="2"/>
              <a:buChar char="©"/>
            </a:pPr>
            <a:r>
              <a:rPr lang="en-US" sz="2100">
                <a:solidFill>
                  <a:schemeClr val="tx1"/>
                </a:solidFill>
                <a:latin typeface="Arial" pitchFamily="34" charset="0"/>
              </a:rPr>
              <a:t>How much Coca-Cola paid to buy back the bottling business it spun off in the 1980s: $12.2 billion</a:t>
            </a:r>
          </a:p>
        </p:txBody>
      </p:sp>
      <p:grpSp>
        <p:nvGrpSpPr>
          <p:cNvPr id="400390" name="Group 6"/>
          <p:cNvGrpSpPr>
            <a:grpSpLocks/>
          </p:cNvGrpSpPr>
          <p:nvPr/>
        </p:nvGrpSpPr>
        <p:grpSpPr bwMode="auto">
          <a:xfrm>
            <a:off x="2159000" y="2895600"/>
            <a:ext cx="2895600" cy="685800"/>
            <a:chOff x="1360" y="1632"/>
            <a:chExt cx="1824" cy="432"/>
          </a:xfrm>
        </p:grpSpPr>
        <p:grpSp>
          <p:nvGrpSpPr>
            <p:cNvPr id="400391" name="Group 7"/>
            <p:cNvGrpSpPr>
              <a:grpSpLocks/>
            </p:cNvGrpSpPr>
            <p:nvPr/>
          </p:nvGrpSpPr>
          <p:grpSpPr bwMode="auto">
            <a:xfrm>
              <a:off x="1360" y="1632"/>
              <a:ext cx="1824" cy="432"/>
              <a:chOff x="3616" y="1776"/>
              <a:chExt cx="1824" cy="432"/>
            </a:xfrm>
          </p:grpSpPr>
          <p:sp>
            <p:nvSpPr>
              <p:cNvPr id="400392" name="AutoShape 8"/>
              <p:cNvSpPr>
                <a:spLocks/>
              </p:cNvSpPr>
              <p:nvPr/>
            </p:nvSpPr>
            <p:spPr bwMode="auto">
              <a:xfrm>
                <a:off x="3616" y="1783"/>
                <a:ext cx="1824" cy="39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00393" name="Picture 9"/>
              <p:cNvPicPr>
                <a:picLocks noChangeAspect="1"/>
              </p:cNvPicPr>
              <p:nvPr/>
            </p:nvPicPr>
            <p:blipFill>
              <a:blip r:embed="rId3"/>
              <a:srcRect r="60587" b="-3596"/>
              <a:stretch>
                <a:fillRect/>
              </a:stretch>
            </p:blipFill>
            <p:spPr bwMode="auto">
              <a:xfrm>
                <a:off x="3616" y="1776"/>
                <a:ext cx="672" cy="4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400394" name="Text Box 10"/>
            <p:cNvSpPr txBox="1">
              <a:spLocks/>
            </p:cNvSpPr>
            <p:nvPr/>
          </p:nvSpPr>
          <p:spPr bwMode="auto">
            <a:xfrm>
              <a:off x="1456" y="1704"/>
              <a:ext cx="4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 Narrow" pitchFamily="34" charset="0"/>
                </a:rPr>
                <a:t>2004</a:t>
              </a:r>
            </a:p>
          </p:txBody>
        </p:sp>
        <p:sp>
          <p:nvSpPr>
            <p:cNvPr id="400395" name="Text Box 11"/>
            <p:cNvSpPr txBox="1">
              <a:spLocks/>
            </p:cNvSpPr>
            <p:nvPr/>
          </p:nvSpPr>
          <p:spPr bwMode="auto">
            <a:xfrm>
              <a:off x="2130" y="1692"/>
              <a:ext cx="93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 Narrow" pitchFamily="34" charset="0"/>
                </a:rPr>
                <a:t>$4.7 billion</a:t>
              </a:r>
            </a:p>
          </p:txBody>
        </p:sp>
      </p:grpSp>
      <p:grpSp>
        <p:nvGrpSpPr>
          <p:cNvPr id="400396" name="Group 12"/>
          <p:cNvGrpSpPr>
            <a:grpSpLocks/>
          </p:cNvGrpSpPr>
          <p:nvPr/>
        </p:nvGrpSpPr>
        <p:grpSpPr bwMode="auto">
          <a:xfrm>
            <a:off x="8559800" y="2895600"/>
            <a:ext cx="2895600" cy="685800"/>
            <a:chOff x="5392" y="1584"/>
            <a:chExt cx="1824" cy="432"/>
          </a:xfrm>
        </p:grpSpPr>
        <p:grpSp>
          <p:nvGrpSpPr>
            <p:cNvPr id="400397" name="Group 13"/>
            <p:cNvGrpSpPr>
              <a:grpSpLocks/>
            </p:cNvGrpSpPr>
            <p:nvPr/>
          </p:nvGrpSpPr>
          <p:grpSpPr bwMode="auto">
            <a:xfrm>
              <a:off x="5392" y="1584"/>
              <a:ext cx="1824" cy="432"/>
              <a:chOff x="3616" y="1776"/>
              <a:chExt cx="1824" cy="432"/>
            </a:xfrm>
          </p:grpSpPr>
          <p:sp>
            <p:nvSpPr>
              <p:cNvPr id="400398" name="AutoShape 14"/>
              <p:cNvSpPr>
                <a:spLocks/>
              </p:cNvSpPr>
              <p:nvPr/>
            </p:nvSpPr>
            <p:spPr bwMode="auto">
              <a:xfrm>
                <a:off x="3616" y="1783"/>
                <a:ext cx="1824" cy="39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00399" name="Picture 15"/>
              <p:cNvPicPr>
                <a:picLocks noChangeAspect="1"/>
              </p:cNvPicPr>
              <p:nvPr/>
            </p:nvPicPr>
            <p:blipFill>
              <a:blip r:embed="rId3"/>
              <a:srcRect r="60587" b="-3596"/>
              <a:stretch>
                <a:fillRect/>
              </a:stretch>
            </p:blipFill>
            <p:spPr bwMode="auto">
              <a:xfrm>
                <a:off x="3616" y="1776"/>
                <a:ext cx="672" cy="4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400400" name="Text Box 16"/>
            <p:cNvSpPr txBox="1">
              <a:spLocks/>
            </p:cNvSpPr>
            <p:nvPr/>
          </p:nvSpPr>
          <p:spPr bwMode="auto">
            <a:xfrm>
              <a:off x="5488" y="1632"/>
              <a:ext cx="46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 Narrow" pitchFamily="34" charset="0"/>
                </a:rPr>
                <a:t>2008</a:t>
              </a:r>
            </a:p>
          </p:txBody>
        </p:sp>
        <p:sp>
          <p:nvSpPr>
            <p:cNvPr id="400401" name="Text Box 17"/>
            <p:cNvSpPr txBox="1">
              <a:spLocks/>
            </p:cNvSpPr>
            <p:nvPr/>
          </p:nvSpPr>
          <p:spPr bwMode="auto">
            <a:xfrm>
              <a:off x="6122" y="1632"/>
              <a:ext cx="1020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 Narrow" pitchFamily="34" charset="0"/>
                </a:rPr>
                <a:t>$12.1 billion</a:t>
              </a:r>
            </a:p>
          </p:txBody>
        </p:sp>
      </p:grpSp>
      <p:sp>
        <p:nvSpPr>
          <p:cNvPr id="400402" name="Rectangle 18"/>
          <p:cNvSpPr>
            <a:spLocks/>
          </p:cNvSpPr>
          <p:nvPr/>
        </p:nvSpPr>
        <p:spPr bwMode="auto">
          <a:xfrm>
            <a:off x="10607675" y="8305800"/>
            <a:ext cx="23971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Source: The World Bank</a:t>
            </a:r>
          </a:p>
        </p:txBody>
      </p:sp>
      <p:sp>
        <p:nvSpPr>
          <p:cNvPr id="400403" name="Rectangle 19"/>
          <p:cNvSpPr>
            <a:spLocks/>
          </p:cNvSpPr>
          <p:nvPr/>
        </p:nvSpPr>
        <p:spPr bwMode="auto">
          <a:xfrm>
            <a:off x="482600" y="2300288"/>
            <a:ext cx="3346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</a:rPr>
              <a:t>International Tourism Receipts: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Eurostile"/>
        <a:ea typeface=""/>
        <a:cs typeface=""/>
      </a:majorFont>
      <a:minorFont>
        <a:latin typeface="Eurosti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&amp; Bullets - Left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&amp; Bullets - 2 Column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, Bullets &amp; Photo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5197</TotalTime>
  <Pages>0</Pages>
  <Words>1154</Words>
  <Characters>0</Characters>
  <Application>Microsoft Office PowerPoint</Application>
  <PresentationFormat>Custom</PresentationFormat>
  <Lines>0</Lines>
  <Paragraphs>170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10</vt:i4>
      </vt:variant>
    </vt:vector>
  </HeadingPairs>
  <TitlesOfParts>
    <vt:vector size="25" baseType="lpstr">
      <vt:lpstr>Gill Sans</vt:lpstr>
      <vt:lpstr>Eurostile</vt:lpstr>
      <vt:lpstr>Wingdings</vt:lpstr>
      <vt:lpstr>Courier New</vt:lpstr>
      <vt:lpstr>Arial</vt:lpstr>
      <vt:lpstr>Arial Narrow</vt:lpstr>
      <vt:lpstr>Title &amp; Subtitle</vt:lpstr>
      <vt:lpstr>Title &amp; Bullets</vt:lpstr>
      <vt:lpstr>Blank</vt:lpstr>
      <vt:lpstr>Title - Top</vt:lpstr>
      <vt:lpstr>Title &amp; Bullets - Left</vt:lpstr>
      <vt:lpstr>Title &amp; Bullets - 2 Column</vt:lpstr>
      <vt:lpstr>Title, Bullets &amp; Photo</vt:lpstr>
      <vt:lpstr>Bullets</vt:lpstr>
      <vt:lpstr>Title - Center</vt:lpstr>
      <vt:lpstr>Key Economic Indicators  Dr. Khaled F. Sherif Chief Administrative Officer  Africa Region The World Bank</vt:lpstr>
      <vt:lpstr>Gross Domestic Product (GDP)</vt:lpstr>
      <vt:lpstr>Exports</vt:lpstr>
      <vt:lpstr>Foreign Direct Investment</vt:lpstr>
      <vt:lpstr>Reserves</vt:lpstr>
      <vt:lpstr>Market Capitalization</vt:lpstr>
      <vt:lpstr>Industry – Value-Added</vt:lpstr>
      <vt:lpstr>Savings</vt:lpstr>
      <vt:lpstr>Tourism</vt:lpstr>
      <vt:lpstr>ICT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the ‘Great Recession’:  Africa’s Global Emergence</dc:title>
  <dc:creator>Khaled F. Sherif</dc:creator>
  <cp:lastModifiedBy>wb21797</cp:lastModifiedBy>
  <cp:revision>61</cp:revision>
  <dcterms:modified xsi:type="dcterms:W3CDTF">2010-05-11T13:44:54Z</dcterms:modified>
</cp:coreProperties>
</file>