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handoutMasterIdLst>
    <p:handoutMasterId r:id="rId17"/>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935788" cy="9220200"/>
  <p:defaultTextStyle>
    <a:defPPr>
      <a:defRPr lang="en-US"/>
    </a:defPPr>
    <a:lvl1pPr algn="l" rtl="0" fontAlgn="base">
      <a:spcBef>
        <a:spcPct val="0"/>
      </a:spcBef>
      <a:spcAft>
        <a:spcPct val="0"/>
      </a:spcAft>
      <a:defRPr kumimoji="1" sz="2400" kern="1200">
        <a:solidFill>
          <a:schemeClr val="tx1"/>
        </a:solidFill>
        <a:latin typeface="Times New Roman" charset="0"/>
        <a:ea typeface="+mn-ea"/>
        <a:cs typeface="Times New Roman" charset="0"/>
      </a:defRPr>
    </a:lvl1pPr>
    <a:lvl2pPr marL="457200" algn="l" rtl="0" fontAlgn="base">
      <a:spcBef>
        <a:spcPct val="0"/>
      </a:spcBef>
      <a:spcAft>
        <a:spcPct val="0"/>
      </a:spcAft>
      <a:defRPr kumimoji="1" sz="2400" kern="1200">
        <a:solidFill>
          <a:schemeClr val="tx1"/>
        </a:solidFill>
        <a:latin typeface="Times New Roman" charset="0"/>
        <a:ea typeface="+mn-ea"/>
        <a:cs typeface="Times New Roman" charset="0"/>
      </a:defRPr>
    </a:lvl2pPr>
    <a:lvl3pPr marL="914400" algn="l" rtl="0" fontAlgn="base">
      <a:spcBef>
        <a:spcPct val="0"/>
      </a:spcBef>
      <a:spcAft>
        <a:spcPct val="0"/>
      </a:spcAft>
      <a:defRPr kumimoji="1" sz="2400" kern="1200">
        <a:solidFill>
          <a:schemeClr val="tx1"/>
        </a:solidFill>
        <a:latin typeface="Times New Roman" charset="0"/>
        <a:ea typeface="+mn-ea"/>
        <a:cs typeface="Times New Roman" charset="0"/>
      </a:defRPr>
    </a:lvl3pPr>
    <a:lvl4pPr marL="1371600" algn="l" rtl="0" fontAlgn="base">
      <a:spcBef>
        <a:spcPct val="0"/>
      </a:spcBef>
      <a:spcAft>
        <a:spcPct val="0"/>
      </a:spcAft>
      <a:defRPr kumimoji="1" sz="2400" kern="1200">
        <a:solidFill>
          <a:schemeClr val="tx1"/>
        </a:solidFill>
        <a:latin typeface="Times New Roman" charset="0"/>
        <a:ea typeface="+mn-ea"/>
        <a:cs typeface="Times New Roman" charset="0"/>
      </a:defRPr>
    </a:lvl4pPr>
    <a:lvl5pPr marL="1828800" algn="l" rtl="0" fontAlgn="base">
      <a:spcBef>
        <a:spcPct val="0"/>
      </a:spcBef>
      <a:spcAft>
        <a:spcPct val="0"/>
      </a:spcAft>
      <a:defRPr kumimoji="1" sz="2400" kern="1200">
        <a:solidFill>
          <a:schemeClr val="tx1"/>
        </a:solidFill>
        <a:latin typeface="Times New Roman" charset="0"/>
        <a:ea typeface="+mn-ea"/>
        <a:cs typeface="Times New Roman" charset="0"/>
      </a:defRPr>
    </a:lvl5pPr>
    <a:lvl6pPr marL="2286000" algn="l" defTabSz="914400" rtl="0" eaLnBrk="1" latinLnBrk="0" hangingPunct="1">
      <a:defRPr kumimoji="1" sz="2400" kern="1200">
        <a:solidFill>
          <a:schemeClr val="tx1"/>
        </a:solidFill>
        <a:latin typeface="Times New Roman" charset="0"/>
        <a:ea typeface="+mn-ea"/>
        <a:cs typeface="Times New Roman" charset="0"/>
      </a:defRPr>
    </a:lvl6pPr>
    <a:lvl7pPr marL="2743200" algn="l" defTabSz="914400" rtl="0" eaLnBrk="1" latinLnBrk="0" hangingPunct="1">
      <a:defRPr kumimoji="1" sz="2400" kern="1200">
        <a:solidFill>
          <a:schemeClr val="tx1"/>
        </a:solidFill>
        <a:latin typeface="Times New Roman" charset="0"/>
        <a:ea typeface="+mn-ea"/>
        <a:cs typeface="Times New Roman" charset="0"/>
      </a:defRPr>
    </a:lvl7pPr>
    <a:lvl8pPr marL="3200400" algn="l" defTabSz="914400" rtl="0" eaLnBrk="1" latinLnBrk="0" hangingPunct="1">
      <a:defRPr kumimoji="1" sz="2400" kern="1200">
        <a:solidFill>
          <a:schemeClr val="tx1"/>
        </a:solidFill>
        <a:latin typeface="Times New Roman" charset="0"/>
        <a:ea typeface="+mn-ea"/>
        <a:cs typeface="Times New Roman" charset="0"/>
      </a:defRPr>
    </a:lvl8pPr>
    <a:lvl9pPr marL="3657600" algn="l" defTabSz="914400" rtl="0" eaLnBrk="1" latinLnBrk="0" hangingPunct="1">
      <a:defRPr kumimoji="1" sz="2400" kern="1200">
        <a:solidFill>
          <a:schemeClr val="tx1"/>
        </a:solidFill>
        <a:latin typeface="Times New Roman"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0000"/>
    <a:srgbClr val="DDDDDD"/>
    <a:srgbClr val="000000"/>
    <a:srgbClr val="A7C4FF"/>
    <a:srgbClr val="BFBFF7"/>
    <a:srgbClr val="A50021"/>
    <a:srgbClr val="FFCC0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3" autoAdjust="0"/>
    <p:restoredTop sz="94660"/>
  </p:normalViewPr>
  <p:slideViewPr>
    <p:cSldViewPr>
      <p:cViewPr varScale="1">
        <p:scale>
          <a:sx n="71" d="100"/>
          <a:sy n="71" d="100"/>
        </p:scale>
        <p:origin x="-3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241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defTabSz="920750">
              <a:defRPr sz="1200"/>
            </a:lvl1pPr>
          </a:lstStyle>
          <a:p>
            <a:endParaRPr lang="en-US"/>
          </a:p>
        </p:txBody>
      </p:sp>
      <p:sp>
        <p:nvSpPr>
          <p:cNvPr id="572419" name="Rectangle 3"/>
          <p:cNvSpPr>
            <a:spLocks noGrp="1" noChangeArrowheads="1"/>
          </p:cNvSpPr>
          <p:nvPr>
            <p:ph type="dt" sz="quarter" idx="1"/>
          </p:nvPr>
        </p:nvSpPr>
        <p:spPr bwMode="auto">
          <a:xfrm>
            <a:off x="3930650" y="0"/>
            <a:ext cx="3005138" cy="460375"/>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defTabSz="920750">
              <a:defRPr sz="1200"/>
            </a:lvl1pPr>
          </a:lstStyle>
          <a:p>
            <a:endParaRPr lang="en-US"/>
          </a:p>
        </p:txBody>
      </p:sp>
      <p:sp>
        <p:nvSpPr>
          <p:cNvPr id="572420" name="Rectangle 4"/>
          <p:cNvSpPr>
            <a:spLocks noGrp="1" noChangeArrowheads="1"/>
          </p:cNvSpPr>
          <p:nvPr>
            <p:ph type="ftr" sz="quarter" idx="2"/>
          </p:nvPr>
        </p:nvSpPr>
        <p:spPr bwMode="auto">
          <a:xfrm>
            <a:off x="0" y="8759825"/>
            <a:ext cx="3005138" cy="460375"/>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defTabSz="920750">
              <a:defRPr sz="1200"/>
            </a:lvl1pPr>
          </a:lstStyle>
          <a:p>
            <a:endParaRPr lang="en-US"/>
          </a:p>
        </p:txBody>
      </p:sp>
      <p:sp>
        <p:nvSpPr>
          <p:cNvPr id="572421" name="Rectangle 5"/>
          <p:cNvSpPr>
            <a:spLocks noGrp="1" noChangeArrowheads="1"/>
          </p:cNvSpPr>
          <p:nvPr>
            <p:ph type="sldNum" sz="quarter" idx="3"/>
          </p:nvPr>
        </p:nvSpPr>
        <p:spPr bwMode="auto">
          <a:xfrm>
            <a:off x="3930650" y="8759825"/>
            <a:ext cx="3005138" cy="460375"/>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defTabSz="920750">
              <a:defRPr sz="1200"/>
            </a:lvl1pPr>
          </a:lstStyle>
          <a:p>
            <a:fld id="{6FCE3F73-3A6B-4C9B-91D6-8BC855B1240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37662" name="Rectangle 62"/>
          <p:cNvSpPr>
            <a:spLocks noGrp="1" noChangeArrowheads="1"/>
          </p:cNvSpPr>
          <p:nvPr>
            <p:ph type="ctrTitle" sz="quarter"/>
          </p:nvPr>
        </p:nvSpPr>
        <p:spPr>
          <a:xfrm>
            <a:off x="685800" y="1868488"/>
            <a:ext cx="7772400" cy="1600200"/>
          </a:xfrm>
        </p:spPr>
        <p:txBody>
          <a:bodyPr anchor="b" anchorCtr="1"/>
          <a:lstStyle>
            <a:lvl1pPr>
              <a:defRPr>
                <a:solidFill>
                  <a:srgbClr val="000000"/>
                </a:solidFill>
              </a:defRPr>
            </a:lvl1pPr>
          </a:lstStyle>
          <a:p>
            <a:r>
              <a:rPr lang="en-US"/>
              <a:t>Click to edit Master title style</a:t>
            </a:r>
          </a:p>
        </p:txBody>
      </p:sp>
      <p:sp>
        <p:nvSpPr>
          <p:cNvPr id="537663" name="Rectangle 63"/>
          <p:cNvSpPr>
            <a:spLocks noGrp="1" noChangeArrowheads="1"/>
          </p:cNvSpPr>
          <p:nvPr>
            <p:ph type="subTitle" sz="quarter" idx="1"/>
          </p:nvPr>
        </p:nvSpPr>
        <p:spPr>
          <a:xfrm>
            <a:off x="1273175" y="3729038"/>
            <a:ext cx="6400800" cy="1371600"/>
          </a:xfrm>
          <a:ln/>
        </p:spPr>
        <p:txBody>
          <a:bodyPr anchorCtr="1"/>
          <a:lstStyle>
            <a:lvl1pPr marL="0" indent="0" algn="ctr">
              <a:buFontTx/>
              <a:buNone/>
              <a:defRPr/>
            </a:lvl1pPr>
          </a:lstStyle>
          <a:p>
            <a:r>
              <a:rPr lang="en-US"/>
              <a:t>Click to edit Master subtitle style</a:t>
            </a:r>
          </a:p>
        </p:txBody>
      </p:sp>
      <p:sp>
        <p:nvSpPr>
          <p:cNvPr id="537664" name="Rectangle 64"/>
          <p:cNvSpPr>
            <a:spLocks noGrp="1" noChangeArrowheads="1"/>
          </p:cNvSpPr>
          <p:nvPr>
            <p:ph type="dt" sz="quarter" idx="2"/>
          </p:nvPr>
        </p:nvSpPr>
        <p:spPr>
          <a:xfrm>
            <a:off x="685800" y="6348413"/>
            <a:ext cx="1905000" cy="457200"/>
          </a:xfrm>
        </p:spPr>
        <p:txBody>
          <a:bodyPr anchor="b"/>
          <a:lstStyle>
            <a:lvl1pPr>
              <a:defRPr>
                <a:latin typeface="Times New Roman" charset="0"/>
                <a:cs typeface="+mj-cs"/>
              </a:defRPr>
            </a:lvl1pPr>
          </a:lstStyle>
          <a:p>
            <a:endParaRPr lang="en-US"/>
          </a:p>
        </p:txBody>
      </p:sp>
      <p:sp>
        <p:nvSpPr>
          <p:cNvPr id="537665" name="Rectangle 65"/>
          <p:cNvSpPr>
            <a:spLocks noGrp="1" noChangeArrowheads="1"/>
          </p:cNvSpPr>
          <p:nvPr>
            <p:ph type="ftr" sz="quarter" idx="3"/>
          </p:nvPr>
        </p:nvSpPr>
        <p:spPr>
          <a:xfrm>
            <a:off x="3124200" y="6348413"/>
            <a:ext cx="2895600" cy="457200"/>
          </a:xfrm>
        </p:spPr>
        <p:txBody>
          <a:bodyPr anchor="b"/>
          <a:lstStyle>
            <a:lvl1pPr>
              <a:defRPr>
                <a:latin typeface="Times New Roman" charset="0"/>
                <a:cs typeface="+mj-cs"/>
              </a:defRPr>
            </a:lvl1pPr>
          </a:lstStyle>
          <a:p>
            <a:endParaRPr lang="en-US"/>
          </a:p>
        </p:txBody>
      </p:sp>
      <p:sp>
        <p:nvSpPr>
          <p:cNvPr id="537666" name="Rectangle 66"/>
          <p:cNvSpPr>
            <a:spLocks noGrp="1" noChangeArrowheads="1"/>
          </p:cNvSpPr>
          <p:nvPr>
            <p:ph type="sldNum" sz="quarter" idx="4"/>
          </p:nvPr>
        </p:nvSpPr>
        <p:spPr>
          <a:xfrm>
            <a:off x="6553200" y="6348413"/>
            <a:ext cx="1905000" cy="457200"/>
          </a:xfrm>
        </p:spPr>
        <p:txBody>
          <a:bodyPr anchor="b"/>
          <a:lstStyle>
            <a:lvl1pPr>
              <a:defRPr>
                <a:latin typeface="Times New Roman" charset="0"/>
                <a:cs typeface="+mj-cs"/>
              </a:defRPr>
            </a:lvl1pPr>
          </a:lstStyle>
          <a:p>
            <a:fld id="{AEF3634D-53B8-4B9F-A5D1-0239A1A9050F}" type="slidenum">
              <a:rPr lang="en-US"/>
              <a:pPr/>
              <a:t>‹#›</a:t>
            </a:fld>
            <a:endParaRPr lang="en-US"/>
          </a:p>
        </p:txBody>
      </p:sp>
      <p:sp>
        <p:nvSpPr>
          <p:cNvPr id="537671" name="Rectangle 71"/>
          <p:cNvSpPr>
            <a:spLocks noChangeArrowheads="1"/>
          </p:cNvSpPr>
          <p:nvPr userDrawn="1"/>
        </p:nvSpPr>
        <p:spPr bwMode="auto">
          <a:xfrm>
            <a:off x="0" y="0"/>
            <a:ext cx="1600200" cy="6858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537672" name="AutoShape 72"/>
          <p:cNvSpPr>
            <a:spLocks noChangeArrowheads="1"/>
          </p:cNvSpPr>
          <p:nvPr userDrawn="1"/>
        </p:nvSpPr>
        <p:spPr bwMode="auto">
          <a:xfrm>
            <a:off x="304800" y="1981200"/>
            <a:ext cx="8610600" cy="1752600"/>
          </a:xfrm>
          <a:prstGeom prst="roundRect">
            <a:avLst>
              <a:gd name="adj" fmla="val 16667"/>
            </a:avLst>
          </a:prstGeom>
          <a:gradFill rotWithShape="1">
            <a:gsLst>
              <a:gs pos="0">
                <a:srgbClr val="CC0000">
                  <a:gamma/>
                  <a:shade val="46275"/>
                  <a:invGamma/>
                </a:srgbClr>
              </a:gs>
              <a:gs pos="50000">
                <a:srgbClr val="CC0000"/>
              </a:gs>
              <a:gs pos="100000">
                <a:srgbClr val="CC0000">
                  <a:gamma/>
                  <a:shade val="46275"/>
                  <a:invGamma/>
                </a:srgbClr>
              </a:gs>
            </a:gsLst>
            <a:lin ang="5400000" scaled="1"/>
          </a:gradFill>
          <a:ln w="9525">
            <a:no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E2A169-51D7-4C6C-8492-0721FDA92D2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709613"/>
            <a:ext cx="2247900" cy="5416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09613"/>
            <a:ext cx="6591300" cy="5416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32B002-D937-43ED-B049-B1FC492AC5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9E43B3-D123-4F74-9924-E2AA92E2E3D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8F700E-0E26-4CDF-877B-12CB6504E0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A89499-0360-44B2-BCDB-02DECE8FA6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FAA2579-A90C-42E9-B500-B2B8F957F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07A76C-F8A9-49C8-8B91-6E0127226F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7FE38D-55C7-4FE4-8B26-01EC2F06BC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289A62-B814-4BF9-9D35-FEA6BC3F2D4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77E404-15B6-446A-9216-66C56216581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536677" name="Rectangle 101"/>
          <p:cNvSpPr>
            <a:spLocks noGrp="1" noChangeArrowheads="1"/>
          </p:cNvSpPr>
          <p:nvPr>
            <p:ph type="title"/>
          </p:nvPr>
        </p:nvSpPr>
        <p:spPr bwMode="auto">
          <a:xfrm>
            <a:off x="152400" y="709613"/>
            <a:ext cx="8991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36678" name="Rectangle 102"/>
          <p:cNvSpPr>
            <a:spLocks noGrp="1" noChangeArrowheads="1"/>
          </p:cNvSpPr>
          <p:nvPr>
            <p:ph type="body" idx="1"/>
          </p:nvPr>
        </p:nvSpPr>
        <p:spPr bwMode="auto">
          <a:xfrm>
            <a:off x="1676400" y="1600200"/>
            <a:ext cx="7010400" cy="452596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6679" name="Rectangle 10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solidFill>
                  <a:srgbClr val="000000"/>
                </a:solidFill>
                <a:latin typeface="+mn-lt"/>
                <a:cs typeface="+mn-cs"/>
              </a:defRPr>
            </a:lvl1pPr>
          </a:lstStyle>
          <a:p>
            <a:endParaRPr lang="en-US"/>
          </a:p>
        </p:txBody>
      </p:sp>
      <p:sp>
        <p:nvSpPr>
          <p:cNvPr id="536680" name="Rectangle 10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solidFill>
                  <a:srgbClr val="000000"/>
                </a:solidFill>
                <a:latin typeface="+mn-lt"/>
                <a:cs typeface="+mn-cs"/>
              </a:defRPr>
            </a:lvl1pPr>
          </a:lstStyle>
          <a:p>
            <a:endParaRPr lang="en-US"/>
          </a:p>
        </p:txBody>
      </p:sp>
      <p:sp>
        <p:nvSpPr>
          <p:cNvPr id="536681" name="Rectangle 10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solidFill>
                  <a:srgbClr val="000000"/>
                </a:solidFill>
                <a:latin typeface="+mn-lt"/>
                <a:cs typeface="+mn-cs"/>
              </a:defRPr>
            </a:lvl1pPr>
          </a:lstStyle>
          <a:p>
            <a:fld id="{9F56223F-677E-48BF-B2CC-FD7393F223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iming>
    <p:tnLst>
      <p:par>
        <p:cTn id="1" dur="indefinite" restart="never" nodeType="tmRoot"/>
      </p:par>
    </p:tnLst>
  </p:timing>
  <p:txStyles>
    <p:titleStyle>
      <a:lvl1pPr algn="ctr" rtl="0" fontAlgn="base">
        <a:spcBef>
          <a:spcPct val="0"/>
        </a:spcBef>
        <a:spcAft>
          <a:spcPct val="0"/>
        </a:spcAft>
        <a:defRPr sz="3400" b="1">
          <a:solidFill>
            <a:srgbClr val="990000"/>
          </a:solidFill>
          <a:latin typeface="+mj-lt"/>
          <a:ea typeface="+mj-ea"/>
          <a:cs typeface="+mj-cs"/>
        </a:defRPr>
      </a:lvl1pPr>
      <a:lvl2pPr algn="ctr" rtl="0" fontAlgn="base">
        <a:spcBef>
          <a:spcPct val="0"/>
        </a:spcBef>
        <a:spcAft>
          <a:spcPct val="0"/>
        </a:spcAft>
        <a:defRPr sz="3400" b="1">
          <a:solidFill>
            <a:srgbClr val="990000"/>
          </a:solidFill>
          <a:latin typeface="Tahoma" pitchFamily="34" charset="0"/>
          <a:cs typeface="Times New Roman" charset="0"/>
        </a:defRPr>
      </a:lvl2pPr>
      <a:lvl3pPr algn="ctr" rtl="0" fontAlgn="base">
        <a:spcBef>
          <a:spcPct val="0"/>
        </a:spcBef>
        <a:spcAft>
          <a:spcPct val="0"/>
        </a:spcAft>
        <a:defRPr sz="3400" b="1">
          <a:solidFill>
            <a:srgbClr val="990000"/>
          </a:solidFill>
          <a:latin typeface="Tahoma" pitchFamily="34" charset="0"/>
          <a:cs typeface="Times New Roman" charset="0"/>
        </a:defRPr>
      </a:lvl3pPr>
      <a:lvl4pPr algn="ctr" rtl="0" fontAlgn="base">
        <a:spcBef>
          <a:spcPct val="0"/>
        </a:spcBef>
        <a:spcAft>
          <a:spcPct val="0"/>
        </a:spcAft>
        <a:defRPr sz="3400" b="1">
          <a:solidFill>
            <a:srgbClr val="990000"/>
          </a:solidFill>
          <a:latin typeface="Tahoma" pitchFamily="34" charset="0"/>
          <a:cs typeface="Times New Roman" charset="0"/>
        </a:defRPr>
      </a:lvl4pPr>
      <a:lvl5pPr algn="ctr" rtl="0" fontAlgn="base">
        <a:spcBef>
          <a:spcPct val="0"/>
        </a:spcBef>
        <a:spcAft>
          <a:spcPct val="0"/>
        </a:spcAft>
        <a:defRPr sz="3400" b="1">
          <a:solidFill>
            <a:srgbClr val="990000"/>
          </a:solidFill>
          <a:latin typeface="Tahoma" pitchFamily="34" charset="0"/>
          <a:cs typeface="Times New Roman" charset="0"/>
        </a:defRPr>
      </a:lvl5pPr>
      <a:lvl6pPr marL="457200" algn="ctr" rtl="0" fontAlgn="base">
        <a:spcBef>
          <a:spcPct val="0"/>
        </a:spcBef>
        <a:spcAft>
          <a:spcPct val="0"/>
        </a:spcAft>
        <a:defRPr sz="3400" b="1">
          <a:solidFill>
            <a:srgbClr val="990000"/>
          </a:solidFill>
          <a:latin typeface="Tahoma" pitchFamily="34" charset="0"/>
          <a:cs typeface="Times New Roman" charset="0"/>
        </a:defRPr>
      </a:lvl6pPr>
      <a:lvl7pPr marL="914400" algn="ctr" rtl="0" fontAlgn="base">
        <a:spcBef>
          <a:spcPct val="0"/>
        </a:spcBef>
        <a:spcAft>
          <a:spcPct val="0"/>
        </a:spcAft>
        <a:defRPr sz="3400" b="1">
          <a:solidFill>
            <a:srgbClr val="990000"/>
          </a:solidFill>
          <a:latin typeface="Tahoma" pitchFamily="34" charset="0"/>
          <a:cs typeface="Times New Roman" charset="0"/>
        </a:defRPr>
      </a:lvl7pPr>
      <a:lvl8pPr marL="1371600" algn="ctr" rtl="0" fontAlgn="base">
        <a:spcBef>
          <a:spcPct val="0"/>
        </a:spcBef>
        <a:spcAft>
          <a:spcPct val="0"/>
        </a:spcAft>
        <a:defRPr sz="3400" b="1">
          <a:solidFill>
            <a:srgbClr val="990000"/>
          </a:solidFill>
          <a:latin typeface="Tahoma" pitchFamily="34" charset="0"/>
          <a:cs typeface="Times New Roman" charset="0"/>
        </a:defRPr>
      </a:lvl8pPr>
      <a:lvl9pPr marL="1828800" algn="ctr" rtl="0" fontAlgn="base">
        <a:spcBef>
          <a:spcPct val="0"/>
        </a:spcBef>
        <a:spcAft>
          <a:spcPct val="0"/>
        </a:spcAft>
        <a:defRPr sz="3400" b="1">
          <a:solidFill>
            <a:srgbClr val="990000"/>
          </a:solidFill>
          <a:latin typeface="Tahoma" pitchFamily="34" charset="0"/>
          <a:cs typeface="Times New Roman" charset="0"/>
        </a:defRPr>
      </a:lvl9pPr>
    </p:titleStyle>
    <p:bodyStyle>
      <a:lvl1pPr marL="342900" indent="-342900" algn="l" rtl="0" fontAlgn="base">
        <a:spcBef>
          <a:spcPct val="20000"/>
        </a:spcBef>
        <a:spcAft>
          <a:spcPct val="0"/>
        </a:spcAft>
        <a:buChar char="•"/>
        <a:defRPr sz="3200">
          <a:solidFill>
            <a:srgbClr val="000000"/>
          </a:solidFill>
          <a:latin typeface="+mn-lt"/>
          <a:ea typeface="+mn-ea"/>
          <a:cs typeface="+mn-cs"/>
        </a:defRPr>
      </a:lvl1pPr>
      <a:lvl2pPr marL="742950" indent="-285750" algn="l" rtl="0" fontAlgn="base">
        <a:spcBef>
          <a:spcPct val="20000"/>
        </a:spcBef>
        <a:spcAft>
          <a:spcPct val="0"/>
        </a:spcAft>
        <a:buChar char="–"/>
        <a:defRPr sz="2800">
          <a:solidFill>
            <a:srgbClr val="000000"/>
          </a:solidFill>
          <a:latin typeface="+mn-lt"/>
          <a:cs typeface="+mn-cs"/>
        </a:defRPr>
      </a:lvl2pPr>
      <a:lvl3pPr marL="1143000" indent="-228600" algn="l" rtl="0" fontAlgn="base">
        <a:spcBef>
          <a:spcPct val="20000"/>
        </a:spcBef>
        <a:spcAft>
          <a:spcPct val="0"/>
        </a:spcAft>
        <a:buChar char="•"/>
        <a:defRPr sz="2400">
          <a:solidFill>
            <a:srgbClr val="000000"/>
          </a:solidFill>
          <a:latin typeface="+mn-lt"/>
          <a:cs typeface="+mn-cs"/>
        </a:defRPr>
      </a:lvl3pPr>
      <a:lvl4pPr marL="1600200" indent="-228600" algn="l" rtl="0" fontAlgn="base">
        <a:spcBef>
          <a:spcPct val="20000"/>
        </a:spcBef>
        <a:spcAft>
          <a:spcPct val="0"/>
        </a:spcAft>
        <a:buChar char="–"/>
        <a:defRPr sz="2000">
          <a:solidFill>
            <a:srgbClr val="000000"/>
          </a:solidFill>
          <a:latin typeface="+mn-lt"/>
          <a:cs typeface="+mn-cs"/>
        </a:defRPr>
      </a:lvl4pPr>
      <a:lvl5pPr marL="2057400" indent="-228600" algn="l" rtl="0" fontAlgn="base">
        <a:spcBef>
          <a:spcPct val="20000"/>
        </a:spcBef>
        <a:spcAft>
          <a:spcPct val="0"/>
        </a:spcAft>
        <a:buChar char="»"/>
        <a:defRPr sz="2000">
          <a:solidFill>
            <a:srgbClr val="000000"/>
          </a:solidFill>
          <a:latin typeface="+mn-lt"/>
          <a:cs typeface="+mn-cs"/>
        </a:defRPr>
      </a:lvl5pPr>
      <a:lvl6pPr marL="2514600" indent="-228600" algn="l" rtl="0" fontAlgn="base">
        <a:spcBef>
          <a:spcPct val="20000"/>
        </a:spcBef>
        <a:spcAft>
          <a:spcPct val="0"/>
        </a:spcAft>
        <a:buChar char="»"/>
        <a:defRPr sz="2000">
          <a:solidFill>
            <a:srgbClr val="000000"/>
          </a:solidFill>
          <a:latin typeface="+mn-lt"/>
          <a:cs typeface="+mn-cs"/>
        </a:defRPr>
      </a:lvl6pPr>
      <a:lvl7pPr marL="2971800" indent="-228600" algn="l" rtl="0" fontAlgn="base">
        <a:spcBef>
          <a:spcPct val="20000"/>
        </a:spcBef>
        <a:spcAft>
          <a:spcPct val="0"/>
        </a:spcAft>
        <a:buChar char="»"/>
        <a:defRPr sz="2000">
          <a:solidFill>
            <a:srgbClr val="000000"/>
          </a:solidFill>
          <a:latin typeface="+mn-lt"/>
          <a:cs typeface="+mn-cs"/>
        </a:defRPr>
      </a:lvl7pPr>
      <a:lvl8pPr marL="3429000" indent="-228600" algn="l" rtl="0" fontAlgn="base">
        <a:spcBef>
          <a:spcPct val="20000"/>
        </a:spcBef>
        <a:spcAft>
          <a:spcPct val="0"/>
        </a:spcAft>
        <a:buChar char="»"/>
        <a:defRPr sz="2000">
          <a:solidFill>
            <a:srgbClr val="000000"/>
          </a:solidFill>
          <a:latin typeface="+mn-lt"/>
          <a:cs typeface="+mn-cs"/>
        </a:defRPr>
      </a:lvl8pPr>
      <a:lvl9pPr marL="3886200" indent="-228600" algn="l" rtl="0" fontAlgn="base">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5002" name="Group 10"/>
          <p:cNvGrpSpPr>
            <a:grpSpLocks/>
          </p:cNvGrpSpPr>
          <p:nvPr/>
        </p:nvGrpSpPr>
        <p:grpSpPr bwMode="auto">
          <a:xfrm>
            <a:off x="4876800" y="6096000"/>
            <a:ext cx="838200" cy="533400"/>
            <a:chOff x="2616" y="3984"/>
            <a:chExt cx="528" cy="336"/>
          </a:xfrm>
        </p:grpSpPr>
        <p:pic>
          <p:nvPicPr>
            <p:cNvPr id="724996" name="Picture 4" descr="eg-lgflag"/>
            <p:cNvPicPr>
              <a:picLocks noChangeAspect="1" noChangeArrowheads="1"/>
            </p:cNvPicPr>
            <p:nvPr/>
          </p:nvPicPr>
          <p:blipFill>
            <a:blip r:embed="rId2" cstate="print"/>
            <a:srcRect/>
            <a:stretch>
              <a:fillRect/>
            </a:stretch>
          </p:blipFill>
          <p:spPr bwMode="auto">
            <a:xfrm>
              <a:off x="2616" y="3984"/>
              <a:ext cx="528" cy="336"/>
            </a:xfrm>
            <a:prstGeom prst="rect">
              <a:avLst/>
            </a:prstGeom>
            <a:noFill/>
            <a:ln w="9525">
              <a:noFill/>
              <a:miter lim="800000"/>
              <a:headEnd/>
              <a:tailEnd/>
            </a:ln>
          </p:spPr>
        </p:pic>
        <p:sp>
          <p:nvSpPr>
            <p:cNvPr id="724997" name="Rectangle 5"/>
            <p:cNvSpPr>
              <a:spLocks noChangeArrowheads="1"/>
            </p:cNvSpPr>
            <p:nvPr/>
          </p:nvSpPr>
          <p:spPr bwMode="auto">
            <a:xfrm>
              <a:off x="2616" y="3984"/>
              <a:ext cx="528" cy="115"/>
            </a:xfrm>
            <a:prstGeom prst="rect">
              <a:avLst/>
            </a:prstGeom>
            <a:solidFill>
              <a:srgbClr val="990000">
                <a:alpha val="89999"/>
              </a:srgbClr>
            </a:solidFill>
            <a:ln w="9525" algn="ctr">
              <a:noFill/>
              <a:miter lim="800000"/>
              <a:headEnd/>
              <a:tailEnd/>
            </a:ln>
            <a:effectLst/>
          </p:spPr>
          <p:txBody>
            <a:bodyPr wrap="none" anchor="ctr"/>
            <a:lstStyle/>
            <a:p>
              <a:endParaRPr lang="en-US"/>
            </a:p>
          </p:txBody>
        </p:sp>
      </p:grpSp>
      <p:sp>
        <p:nvSpPr>
          <p:cNvPr id="724999" name="Rectangle 7"/>
          <p:cNvSpPr>
            <a:spLocks noChangeArrowheads="1"/>
          </p:cNvSpPr>
          <p:nvPr/>
        </p:nvSpPr>
        <p:spPr bwMode="auto">
          <a:xfrm>
            <a:off x="304800" y="2130425"/>
            <a:ext cx="8610600" cy="1470025"/>
          </a:xfrm>
          <a:prstGeom prst="rect">
            <a:avLst/>
          </a:prstGeom>
          <a:noFill/>
          <a:ln w="9525">
            <a:noFill/>
            <a:miter lim="800000"/>
            <a:headEnd/>
            <a:tailEnd/>
          </a:ln>
          <a:effectLst/>
        </p:spPr>
        <p:txBody>
          <a:bodyPr anchor="ctr"/>
          <a:lstStyle/>
          <a:p>
            <a:pPr algn="ctr"/>
            <a:r>
              <a:rPr kumimoji="0" lang="en-US" sz="2600" b="1">
                <a:solidFill>
                  <a:schemeClr val="bg1"/>
                </a:solidFill>
                <a:latin typeface="Tahoma" pitchFamily="34" charset="0"/>
              </a:rPr>
              <a:t>Reforming and Dismantling Egypt</a:t>
            </a:r>
            <a:r>
              <a:rPr kumimoji="0" lang="en-US" sz="2600" b="1">
                <a:solidFill>
                  <a:schemeClr val="bg1"/>
                </a:solidFill>
                <a:latin typeface="Times New Roman"/>
              </a:rPr>
              <a:t>’</a:t>
            </a:r>
            <a:r>
              <a:rPr kumimoji="0" lang="en-US" sz="2600" b="1">
                <a:solidFill>
                  <a:schemeClr val="bg1"/>
                </a:solidFill>
                <a:latin typeface="Tahoma" pitchFamily="34" charset="0"/>
              </a:rPr>
              <a:t>s Holding Companies</a:t>
            </a:r>
            <a:br>
              <a:rPr kumimoji="0" lang="en-US" sz="2600" b="1">
                <a:solidFill>
                  <a:schemeClr val="bg1"/>
                </a:solidFill>
                <a:latin typeface="Tahoma" pitchFamily="34" charset="0"/>
              </a:rPr>
            </a:br>
            <a:r>
              <a:rPr kumimoji="0" lang="en-US" sz="500" b="1">
                <a:solidFill>
                  <a:schemeClr val="bg1"/>
                </a:solidFill>
                <a:latin typeface="Tahoma" pitchFamily="34" charset="0"/>
              </a:rPr>
              <a:t/>
            </a:r>
            <a:br>
              <a:rPr kumimoji="0" lang="en-US" sz="500" b="1">
                <a:solidFill>
                  <a:schemeClr val="bg1"/>
                </a:solidFill>
                <a:latin typeface="Tahoma" pitchFamily="34" charset="0"/>
              </a:rPr>
            </a:br>
            <a:r>
              <a:rPr kumimoji="0" lang="en-US" sz="500" b="1">
                <a:solidFill>
                  <a:schemeClr val="bg1"/>
                </a:solidFill>
                <a:latin typeface="Tahoma" pitchFamily="34" charset="0"/>
              </a:rPr>
              <a:t/>
            </a:r>
            <a:br>
              <a:rPr kumimoji="0" lang="en-US" sz="500" b="1">
                <a:solidFill>
                  <a:schemeClr val="bg1"/>
                </a:solidFill>
                <a:latin typeface="Tahoma" pitchFamily="34" charset="0"/>
              </a:rPr>
            </a:br>
            <a:r>
              <a:rPr kumimoji="0" lang="en-US" sz="2000" b="1">
                <a:solidFill>
                  <a:schemeClr val="bg1"/>
                </a:solidFill>
                <a:latin typeface="Tahoma" pitchFamily="34" charset="0"/>
              </a:rPr>
              <a:t>Lessons from International Experience</a:t>
            </a:r>
            <a:endParaRPr kumimoji="0" lang="en-US" sz="3000" b="1">
              <a:solidFill>
                <a:schemeClr val="bg1"/>
              </a:solidFill>
              <a:latin typeface="Tahoma" pitchFamily="34" charset="0"/>
            </a:endParaRPr>
          </a:p>
        </p:txBody>
      </p:sp>
      <p:sp>
        <p:nvSpPr>
          <p:cNvPr id="725001" name="Rectangle 9"/>
          <p:cNvSpPr>
            <a:spLocks noGrp="1" noChangeArrowheads="1"/>
          </p:cNvSpPr>
          <p:nvPr>
            <p:ph type="subTitle" idx="1"/>
          </p:nvPr>
        </p:nvSpPr>
        <p:spPr>
          <a:xfrm>
            <a:off x="2286000" y="4267200"/>
            <a:ext cx="5943600" cy="1981200"/>
          </a:xfrm>
          <a:noFill/>
          <a:ln/>
        </p:spPr>
        <p:txBody>
          <a:bodyPr/>
          <a:lstStyle/>
          <a:p>
            <a:pPr>
              <a:lnSpc>
                <a:spcPct val="80000"/>
              </a:lnSpc>
            </a:pPr>
            <a:r>
              <a:rPr lang="en-US" sz="2000" b="1"/>
              <a:t>Dr. Khaled F. Sherif</a:t>
            </a:r>
          </a:p>
          <a:p>
            <a:pPr>
              <a:lnSpc>
                <a:spcPct val="80000"/>
              </a:lnSpc>
            </a:pPr>
            <a:r>
              <a:rPr lang="en-US" sz="2000" b="1"/>
              <a:t>Sector Manager</a:t>
            </a:r>
          </a:p>
          <a:p>
            <a:pPr>
              <a:lnSpc>
                <a:spcPct val="80000"/>
              </a:lnSpc>
            </a:pPr>
            <a:r>
              <a:rPr lang="en-US" sz="2000" b="1"/>
              <a:t>Private and Finance Development Sector Unit</a:t>
            </a:r>
          </a:p>
          <a:p>
            <a:pPr>
              <a:lnSpc>
                <a:spcPct val="80000"/>
              </a:lnSpc>
            </a:pPr>
            <a:r>
              <a:rPr lang="en-US" sz="2000" b="1"/>
              <a:t>Eastern Europe &amp; Central Asia Region</a:t>
            </a:r>
          </a:p>
          <a:p>
            <a:pPr>
              <a:lnSpc>
                <a:spcPct val="80000"/>
              </a:lnSpc>
            </a:pPr>
            <a:r>
              <a:rPr lang="en-US" sz="2000" b="1"/>
              <a:t>The World Bank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Grp="1" noChangeArrowheads="1"/>
          </p:cNvSpPr>
          <p:nvPr>
            <p:ph type="title"/>
          </p:nvPr>
        </p:nvSpPr>
        <p:spPr>
          <a:xfrm>
            <a:off x="152400" y="381000"/>
            <a:ext cx="8991600" cy="755650"/>
          </a:xfrm>
        </p:spPr>
        <p:txBody>
          <a:bodyPr/>
          <a:lstStyle/>
          <a:p>
            <a:r>
              <a:rPr lang="en-US" sz="3000">
                <a:solidFill>
                  <a:srgbClr val="000000"/>
                </a:solidFill>
              </a:rPr>
              <a:t>Lessons from International Experiences</a:t>
            </a:r>
            <a:br>
              <a:rPr lang="en-US" sz="3000">
                <a:solidFill>
                  <a:srgbClr val="000000"/>
                </a:solidFill>
              </a:rPr>
            </a:br>
            <a:r>
              <a:rPr lang="en-US" sz="2000">
                <a:solidFill>
                  <a:srgbClr val="000000"/>
                </a:solidFill>
              </a:rPr>
              <a:t>France</a:t>
            </a:r>
          </a:p>
        </p:txBody>
      </p:sp>
      <p:sp>
        <p:nvSpPr>
          <p:cNvPr id="806915" name="Rectangle 3"/>
          <p:cNvSpPr>
            <a:spLocks noGrp="1" noChangeArrowheads="1"/>
          </p:cNvSpPr>
          <p:nvPr>
            <p:ph type="body" idx="1"/>
          </p:nvPr>
        </p:nvSpPr>
        <p:spPr>
          <a:xfrm>
            <a:off x="228600" y="1676400"/>
            <a:ext cx="8534400" cy="4572000"/>
          </a:xfrm>
          <a:noFill/>
          <a:ln/>
        </p:spPr>
        <p:txBody>
          <a:bodyPr/>
          <a:lstStyle/>
          <a:p>
            <a:pPr lvl="1">
              <a:lnSpc>
                <a:spcPct val="110000"/>
              </a:lnSpc>
              <a:spcBef>
                <a:spcPct val="5000"/>
              </a:spcBef>
              <a:spcAft>
                <a:spcPct val="20000"/>
              </a:spcAft>
            </a:pPr>
            <a:r>
              <a:rPr lang="en-US" sz="1400" b="1"/>
              <a:t>As of 2002, France had less than 100 companies that were owned or directly controlled by the State, of which about 70 were managed by the State Treasury.</a:t>
            </a:r>
          </a:p>
          <a:p>
            <a:pPr lvl="1">
              <a:lnSpc>
                <a:spcPct val="110000"/>
              </a:lnSpc>
              <a:spcBef>
                <a:spcPct val="5000"/>
              </a:spcBef>
              <a:spcAft>
                <a:spcPct val="20000"/>
              </a:spcAft>
            </a:pPr>
            <a:endParaRPr lang="en-US" sz="1400" b="1"/>
          </a:p>
          <a:p>
            <a:pPr lvl="1">
              <a:lnSpc>
                <a:spcPct val="110000"/>
              </a:lnSpc>
              <a:spcBef>
                <a:spcPct val="5000"/>
              </a:spcBef>
              <a:spcAft>
                <a:spcPct val="20000"/>
              </a:spcAft>
            </a:pPr>
            <a:r>
              <a:rPr lang="en-US" sz="1400" b="1"/>
              <a:t> France</a:t>
            </a:r>
            <a:r>
              <a:rPr lang="en-US" sz="1400" b="1">
                <a:latin typeface="Times New Roman"/>
              </a:rPr>
              <a:t>’</a:t>
            </a:r>
            <a:r>
              <a:rPr lang="en-US" sz="1400" b="1"/>
              <a:t>s SOEs are active in a number of sectors, including energy, transport and defense, as well as more common public sector functions like culture, etc. Many of these have faired poorly due to:</a:t>
            </a:r>
          </a:p>
          <a:p>
            <a:pPr lvl="2">
              <a:lnSpc>
                <a:spcPct val="110000"/>
              </a:lnSpc>
              <a:spcBef>
                <a:spcPct val="5000"/>
              </a:spcBef>
              <a:spcAft>
                <a:spcPct val="20000"/>
              </a:spcAft>
            </a:pPr>
            <a:r>
              <a:rPr lang="en-US" sz="1200" b="1"/>
              <a:t>Poor management, inadequate market information/intelligence/research, and excessive risk-taking</a:t>
            </a:r>
          </a:p>
          <a:p>
            <a:pPr lvl="2">
              <a:lnSpc>
                <a:spcPct val="110000"/>
              </a:lnSpc>
              <a:spcBef>
                <a:spcPct val="5000"/>
              </a:spcBef>
              <a:spcAft>
                <a:spcPct val="20000"/>
              </a:spcAft>
            </a:pPr>
            <a:r>
              <a:rPr lang="en-US" sz="1200" b="1"/>
              <a:t>Bureaucratic rigidities and demands by public administration that sometimes went uncompensated</a:t>
            </a:r>
          </a:p>
          <a:p>
            <a:pPr lvl="2">
              <a:lnSpc>
                <a:spcPct val="110000"/>
              </a:lnSpc>
              <a:spcBef>
                <a:spcPct val="5000"/>
              </a:spcBef>
              <a:spcAft>
                <a:spcPct val="20000"/>
              </a:spcAft>
            </a:pPr>
            <a:r>
              <a:rPr lang="en-US" sz="1200" b="1"/>
              <a:t>Inadequate investment in technologies and systems</a:t>
            </a:r>
          </a:p>
          <a:p>
            <a:pPr lvl="1">
              <a:lnSpc>
                <a:spcPct val="110000"/>
              </a:lnSpc>
              <a:spcBef>
                <a:spcPct val="5000"/>
              </a:spcBef>
              <a:spcAft>
                <a:spcPct val="20000"/>
              </a:spcAft>
            </a:pPr>
            <a:endParaRPr lang="en-US" sz="1400" b="1"/>
          </a:p>
          <a:p>
            <a:pPr lvl="1">
              <a:lnSpc>
                <a:spcPct val="110000"/>
              </a:lnSpc>
              <a:spcBef>
                <a:spcPct val="5000"/>
              </a:spcBef>
              <a:spcAft>
                <a:spcPct val="20000"/>
              </a:spcAft>
            </a:pPr>
            <a:r>
              <a:rPr lang="en-US" sz="1400" b="1"/>
              <a:t>France has recently undergone reforms to reduce the costs/losses of their SOEs, with enhancing the value of SOEs and eventual privatization two of the key objectives. As part of the effort, the State seeks to exercise more active governance as a/the shareholder, while also improving the transparency of corporate governance of SOEs. This is being done via a State Agency that seeks to provide strategic support, exercise surveillance with regard to SOE risk-taking, and promote orderly adjustments to market developments.</a:t>
            </a:r>
          </a:p>
          <a:p>
            <a:pPr lvl="1">
              <a:lnSpc>
                <a:spcPct val="110000"/>
              </a:lnSpc>
              <a:spcBef>
                <a:spcPct val="5000"/>
              </a:spcBef>
              <a:spcAft>
                <a:spcPct val="20000"/>
              </a:spcAft>
            </a:pPr>
            <a:endParaRPr lang="en-US" sz="1400" b="1"/>
          </a:p>
        </p:txBody>
      </p:sp>
      <p:grpSp>
        <p:nvGrpSpPr>
          <p:cNvPr id="806916" name="Group 4"/>
          <p:cNvGrpSpPr>
            <a:grpSpLocks/>
          </p:cNvGrpSpPr>
          <p:nvPr/>
        </p:nvGrpSpPr>
        <p:grpSpPr bwMode="auto">
          <a:xfrm>
            <a:off x="20638" y="1447800"/>
            <a:ext cx="9169400" cy="138113"/>
            <a:chOff x="0" y="4032"/>
            <a:chExt cx="5776" cy="87"/>
          </a:xfrm>
        </p:grpSpPr>
        <p:sp>
          <p:nvSpPr>
            <p:cNvPr id="806917"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6918"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6919"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6920" name="Group 8"/>
          <p:cNvGrpSpPr>
            <a:grpSpLocks/>
          </p:cNvGrpSpPr>
          <p:nvPr/>
        </p:nvGrpSpPr>
        <p:grpSpPr bwMode="auto">
          <a:xfrm>
            <a:off x="-12700" y="6324600"/>
            <a:ext cx="9156700" cy="590550"/>
            <a:chOff x="0" y="0"/>
            <a:chExt cx="5768" cy="477"/>
          </a:xfrm>
        </p:grpSpPr>
        <p:sp>
          <p:nvSpPr>
            <p:cNvPr id="806921"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6922"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6923"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4"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5"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6"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7"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8"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29"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0"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1"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2"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3"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4"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5"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6"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7"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8"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39"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6940"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6941"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6942"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a:xfrm>
            <a:off x="152400" y="381000"/>
            <a:ext cx="8991600" cy="755650"/>
          </a:xfrm>
        </p:spPr>
        <p:txBody>
          <a:bodyPr/>
          <a:lstStyle/>
          <a:p>
            <a:r>
              <a:rPr lang="en-US" sz="3000">
                <a:solidFill>
                  <a:srgbClr val="000000"/>
                </a:solidFill>
              </a:rPr>
              <a:t>Lessons from International Experiences</a:t>
            </a:r>
            <a:br>
              <a:rPr lang="en-US" sz="3000">
                <a:solidFill>
                  <a:srgbClr val="000000"/>
                </a:solidFill>
              </a:rPr>
            </a:br>
            <a:r>
              <a:rPr lang="en-US" sz="2000">
                <a:solidFill>
                  <a:srgbClr val="000000"/>
                </a:solidFill>
              </a:rPr>
              <a:t>France</a:t>
            </a:r>
          </a:p>
        </p:txBody>
      </p:sp>
      <p:sp>
        <p:nvSpPr>
          <p:cNvPr id="807939" name="Rectangle 3"/>
          <p:cNvSpPr>
            <a:spLocks noGrp="1" noChangeArrowheads="1"/>
          </p:cNvSpPr>
          <p:nvPr>
            <p:ph type="body" idx="1"/>
          </p:nvPr>
        </p:nvSpPr>
        <p:spPr>
          <a:xfrm>
            <a:off x="228600" y="1676400"/>
            <a:ext cx="8534400" cy="4572000"/>
          </a:xfrm>
          <a:noFill/>
          <a:ln/>
        </p:spPr>
        <p:txBody>
          <a:bodyPr/>
          <a:lstStyle/>
          <a:p>
            <a:pPr>
              <a:lnSpc>
                <a:spcPct val="110000"/>
              </a:lnSpc>
              <a:spcBef>
                <a:spcPct val="5000"/>
              </a:spcBef>
              <a:spcAft>
                <a:spcPct val="20000"/>
              </a:spcAft>
            </a:pPr>
            <a:r>
              <a:rPr lang="en-US" sz="1600" b="1"/>
              <a:t>Key governance principles followed by the Agency include:</a:t>
            </a:r>
          </a:p>
          <a:p>
            <a:pPr lvl="1">
              <a:lnSpc>
                <a:spcPct val="110000"/>
              </a:lnSpc>
              <a:spcBef>
                <a:spcPct val="5000"/>
              </a:spcBef>
              <a:spcAft>
                <a:spcPct val="52000"/>
              </a:spcAft>
            </a:pPr>
            <a:endParaRPr lang="en-US" sz="400" b="1"/>
          </a:p>
          <a:p>
            <a:pPr lvl="1">
              <a:lnSpc>
                <a:spcPct val="110000"/>
              </a:lnSpc>
              <a:spcBef>
                <a:spcPct val="5000"/>
              </a:spcBef>
              <a:spcAft>
                <a:spcPct val="52000"/>
              </a:spcAft>
            </a:pPr>
            <a:endParaRPr lang="en-US" sz="400" b="1"/>
          </a:p>
          <a:p>
            <a:pPr lvl="1">
              <a:lnSpc>
                <a:spcPct val="110000"/>
              </a:lnSpc>
              <a:spcBef>
                <a:spcPct val="5000"/>
              </a:spcBef>
              <a:spcAft>
                <a:spcPct val="52000"/>
              </a:spcAft>
            </a:pPr>
            <a:r>
              <a:rPr lang="en-US" sz="1400" b="1"/>
              <a:t>Qualified and professional management</a:t>
            </a:r>
          </a:p>
          <a:p>
            <a:pPr lvl="1">
              <a:lnSpc>
                <a:spcPct val="110000"/>
              </a:lnSpc>
              <a:spcBef>
                <a:spcPct val="5000"/>
              </a:spcBef>
              <a:spcAft>
                <a:spcPct val="52000"/>
              </a:spcAft>
            </a:pPr>
            <a:r>
              <a:rPr lang="en-US" sz="1400" b="1"/>
              <a:t>Clear SOE strategy that is well understood by shareholders and stakeholders (e.g., employees, observers, banks, analysts)</a:t>
            </a:r>
          </a:p>
          <a:p>
            <a:pPr lvl="1">
              <a:lnSpc>
                <a:spcPct val="110000"/>
              </a:lnSpc>
              <a:spcBef>
                <a:spcPct val="5000"/>
              </a:spcBef>
              <a:spcAft>
                <a:spcPct val="52000"/>
              </a:spcAft>
            </a:pPr>
            <a:r>
              <a:rPr lang="en-US" sz="1400" b="1"/>
              <a:t>Effective board of directors able to approve strategic decisions and monitor management actions	</a:t>
            </a:r>
          </a:p>
          <a:p>
            <a:pPr lvl="1">
              <a:lnSpc>
                <a:spcPct val="110000"/>
              </a:lnSpc>
              <a:spcBef>
                <a:spcPct val="5000"/>
              </a:spcBef>
              <a:spcAft>
                <a:spcPct val="52000"/>
              </a:spcAft>
            </a:pPr>
            <a:r>
              <a:rPr lang="en-US" sz="1400" b="1"/>
              <a:t>Generalized committees on boards focused on audit, strategy and remuneration</a:t>
            </a:r>
          </a:p>
          <a:p>
            <a:pPr lvl="1">
              <a:lnSpc>
                <a:spcPct val="110000"/>
              </a:lnSpc>
              <a:spcBef>
                <a:spcPct val="5000"/>
              </a:spcBef>
              <a:spcAft>
                <a:spcPct val="52000"/>
              </a:spcAft>
            </a:pPr>
            <a:r>
              <a:rPr lang="en-US" sz="1400" b="1"/>
              <a:t>Boards that are relatively small (to enhance efficiency)</a:t>
            </a:r>
          </a:p>
          <a:p>
            <a:pPr lvl="1">
              <a:lnSpc>
                <a:spcPct val="110000"/>
              </a:lnSpc>
              <a:spcBef>
                <a:spcPct val="5000"/>
              </a:spcBef>
              <a:spcAft>
                <a:spcPct val="52000"/>
              </a:spcAft>
            </a:pPr>
            <a:r>
              <a:rPr lang="en-US" sz="1400" b="1"/>
              <a:t>Avoidance of conflicts of interest, including as they affect the appointment of board members</a:t>
            </a:r>
          </a:p>
          <a:p>
            <a:pPr lvl="1">
              <a:lnSpc>
                <a:spcPct val="110000"/>
              </a:lnSpc>
              <a:spcBef>
                <a:spcPct val="5000"/>
              </a:spcBef>
              <a:spcAft>
                <a:spcPct val="52000"/>
              </a:spcAft>
            </a:pPr>
            <a:r>
              <a:rPr lang="en-US" sz="1400" b="1"/>
              <a:t>Board members should be nominated by the general assembly of shareholders, and not appointed by State decree</a:t>
            </a:r>
          </a:p>
        </p:txBody>
      </p:sp>
      <p:grpSp>
        <p:nvGrpSpPr>
          <p:cNvPr id="807940" name="Group 4"/>
          <p:cNvGrpSpPr>
            <a:grpSpLocks/>
          </p:cNvGrpSpPr>
          <p:nvPr/>
        </p:nvGrpSpPr>
        <p:grpSpPr bwMode="auto">
          <a:xfrm>
            <a:off x="20638" y="1447800"/>
            <a:ext cx="9169400" cy="138113"/>
            <a:chOff x="0" y="4032"/>
            <a:chExt cx="5776" cy="87"/>
          </a:xfrm>
        </p:grpSpPr>
        <p:sp>
          <p:nvSpPr>
            <p:cNvPr id="807941"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7942"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7943"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7944" name="Group 8"/>
          <p:cNvGrpSpPr>
            <a:grpSpLocks/>
          </p:cNvGrpSpPr>
          <p:nvPr/>
        </p:nvGrpSpPr>
        <p:grpSpPr bwMode="auto">
          <a:xfrm>
            <a:off x="-12700" y="6324600"/>
            <a:ext cx="9156700" cy="590550"/>
            <a:chOff x="0" y="0"/>
            <a:chExt cx="5768" cy="477"/>
          </a:xfrm>
        </p:grpSpPr>
        <p:sp>
          <p:nvSpPr>
            <p:cNvPr id="807945"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7946"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7947"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48"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49"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0"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1"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2"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3"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4"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5"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6"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7"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8"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59"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60"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61"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62"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63"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7964"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7965"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7966"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a:xfrm>
            <a:off x="152400" y="381000"/>
            <a:ext cx="8991600" cy="755650"/>
          </a:xfrm>
        </p:spPr>
        <p:txBody>
          <a:bodyPr/>
          <a:lstStyle/>
          <a:p>
            <a:r>
              <a:rPr lang="en-US" sz="3000">
                <a:solidFill>
                  <a:srgbClr val="000000"/>
                </a:solidFill>
              </a:rPr>
              <a:t>Applications for Egypt</a:t>
            </a:r>
            <a:r>
              <a:rPr lang="en-US" sz="3000">
                <a:solidFill>
                  <a:srgbClr val="000000"/>
                </a:solidFill>
                <a:latin typeface="Times New Roman"/>
              </a:rPr>
              <a:t>’</a:t>
            </a:r>
            <a:r>
              <a:rPr lang="en-US" sz="3000">
                <a:solidFill>
                  <a:srgbClr val="000000"/>
                </a:solidFill>
              </a:rPr>
              <a:t>s Holding Companies</a:t>
            </a:r>
            <a:endParaRPr lang="en-US" sz="2000">
              <a:solidFill>
                <a:srgbClr val="000000"/>
              </a:solidFill>
            </a:endParaRPr>
          </a:p>
        </p:txBody>
      </p:sp>
      <p:sp>
        <p:nvSpPr>
          <p:cNvPr id="809987" name="Rectangle 3"/>
          <p:cNvSpPr>
            <a:spLocks noGrp="1" noChangeArrowheads="1"/>
          </p:cNvSpPr>
          <p:nvPr>
            <p:ph type="body" idx="1"/>
          </p:nvPr>
        </p:nvSpPr>
        <p:spPr>
          <a:xfrm>
            <a:off x="228600" y="1676400"/>
            <a:ext cx="8534400" cy="4572000"/>
          </a:xfrm>
          <a:noFill/>
          <a:ln/>
        </p:spPr>
        <p:txBody>
          <a:bodyPr/>
          <a:lstStyle/>
          <a:p>
            <a:pPr>
              <a:lnSpc>
                <a:spcPct val="110000"/>
              </a:lnSpc>
              <a:spcBef>
                <a:spcPct val="5000"/>
              </a:spcBef>
              <a:spcAft>
                <a:spcPct val="35000"/>
              </a:spcAft>
            </a:pPr>
            <a:r>
              <a:rPr lang="en-US" sz="2000" b="1"/>
              <a:t>As the Government  of Egypt progresses forward with the restructuring and eventual privatization of the state holding companies, there will be a significant focus on the governance of these companies.</a:t>
            </a:r>
          </a:p>
          <a:p>
            <a:pPr>
              <a:lnSpc>
                <a:spcPct val="110000"/>
              </a:lnSpc>
              <a:spcBef>
                <a:spcPct val="5000"/>
              </a:spcBef>
              <a:spcAft>
                <a:spcPct val="35000"/>
              </a:spcAft>
            </a:pPr>
            <a:r>
              <a:rPr lang="en-US" sz="2000" b="1"/>
              <a:t>SOE management in the past, however, has been characterized by low levels of transparency and disclosure, and overall poor management. Thus, apart from general issues and principles, there are certain considerations for the Government of Egypt to address as it develops its strategy for sound governance and management of the SOE sector, and the specific role of the holding companies</a:t>
            </a:r>
          </a:p>
        </p:txBody>
      </p:sp>
      <p:grpSp>
        <p:nvGrpSpPr>
          <p:cNvPr id="809988" name="Group 4"/>
          <p:cNvGrpSpPr>
            <a:grpSpLocks/>
          </p:cNvGrpSpPr>
          <p:nvPr/>
        </p:nvGrpSpPr>
        <p:grpSpPr bwMode="auto">
          <a:xfrm>
            <a:off x="20638" y="1447800"/>
            <a:ext cx="9169400" cy="138113"/>
            <a:chOff x="0" y="4032"/>
            <a:chExt cx="5776" cy="87"/>
          </a:xfrm>
        </p:grpSpPr>
        <p:sp>
          <p:nvSpPr>
            <p:cNvPr id="809989"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9990"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9991"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9992" name="Group 8"/>
          <p:cNvGrpSpPr>
            <a:grpSpLocks/>
          </p:cNvGrpSpPr>
          <p:nvPr/>
        </p:nvGrpSpPr>
        <p:grpSpPr bwMode="auto">
          <a:xfrm>
            <a:off x="-12700" y="6324600"/>
            <a:ext cx="9156700" cy="590550"/>
            <a:chOff x="0" y="0"/>
            <a:chExt cx="5768" cy="477"/>
          </a:xfrm>
        </p:grpSpPr>
        <p:sp>
          <p:nvSpPr>
            <p:cNvPr id="809993"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9994"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9995"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9996"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9997"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9998"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9999"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0"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1"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2"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3"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4"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5"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6"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7"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8"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09"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10"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11"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0012"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0013"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0014"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a:xfrm>
            <a:off x="152400" y="381000"/>
            <a:ext cx="8991600" cy="755650"/>
          </a:xfrm>
        </p:spPr>
        <p:txBody>
          <a:bodyPr/>
          <a:lstStyle/>
          <a:p>
            <a:r>
              <a:rPr lang="en-US" sz="3000">
                <a:solidFill>
                  <a:srgbClr val="000000"/>
                </a:solidFill>
              </a:rPr>
              <a:t>Applications for Egypt</a:t>
            </a:r>
            <a:r>
              <a:rPr lang="en-US" sz="3000">
                <a:solidFill>
                  <a:srgbClr val="000000"/>
                </a:solidFill>
                <a:latin typeface="Times New Roman"/>
              </a:rPr>
              <a:t>’</a:t>
            </a:r>
            <a:r>
              <a:rPr lang="en-US" sz="3000">
                <a:solidFill>
                  <a:srgbClr val="000000"/>
                </a:solidFill>
              </a:rPr>
              <a:t>s Holding Companies</a:t>
            </a:r>
            <a:endParaRPr lang="en-US" sz="2000">
              <a:solidFill>
                <a:srgbClr val="000000"/>
              </a:solidFill>
            </a:endParaRPr>
          </a:p>
        </p:txBody>
      </p:sp>
      <p:sp>
        <p:nvSpPr>
          <p:cNvPr id="813059" name="Rectangle 3"/>
          <p:cNvSpPr>
            <a:spLocks noGrp="1" noChangeArrowheads="1"/>
          </p:cNvSpPr>
          <p:nvPr>
            <p:ph type="body" idx="1"/>
          </p:nvPr>
        </p:nvSpPr>
        <p:spPr>
          <a:xfrm>
            <a:off x="228600" y="1676400"/>
            <a:ext cx="8534400" cy="4572000"/>
          </a:xfrm>
          <a:noFill/>
          <a:ln/>
        </p:spPr>
        <p:txBody>
          <a:bodyPr/>
          <a:lstStyle/>
          <a:p>
            <a:pPr>
              <a:lnSpc>
                <a:spcPct val="110000"/>
              </a:lnSpc>
              <a:spcBef>
                <a:spcPct val="5000"/>
              </a:spcBef>
              <a:spcAft>
                <a:spcPct val="35000"/>
              </a:spcAft>
            </a:pPr>
            <a:r>
              <a:rPr lang="en-US" sz="1600" b="1"/>
              <a:t>Key questions or issues for Egypt</a:t>
            </a:r>
            <a:r>
              <a:rPr lang="en-US" sz="1600" b="1">
                <a:latin typeface="Times New Roman"/>
              </a:rPr>
              <a:t>’</a:t>
            </a:r>
            <a:r>
              <a:rPr lang="en-US" sz="1600" b="1"/>
              <a:t>s holding companies include: </a:t>
            </a:r>
          </a:p>
          <a:p>
            <a:pPr lvl="1">
              <a:lnSpc>
                <a:spcPct val="110000"/>
              </a:lnSpc>
              <a:spcBef>
                <a:spcPct val="5000"/>
              </a:spcBef>
              <a:spcAft>
                <a:spcPct val="35000"/>
              </a:spcAft>
            </a:pPr>
            <a:r>
              <a:rPr lang="en-US" sz="1400" b="1">
                <a:solidFill>
                  <a:srgbClr val="A50021"/>
                </a:solidFill>
              </a:rPr>
              <a:t>Clear Determination of Criteria for State Ownership:</a:t>
            </a:r>
            <a:r>
              <a:rPr lang="en-US" sz="1400" b="1"/>
              <a:t> One of the key issues is the determination of whether an enterprise should remain state-owned, whether it can or should be privatized, and whether it should be sustained in the event it is a loss-maker. </a:t>
            </a:r>
          </a:p>
          <a:p>
            <a:pPr lvl="1">
              <a:lnSpc>
                <a:spcPct val="110000"/>
              </a:lnSpc>
              <a:spcBef>
                <a:spcPct val="5000"/>
              </a:spcBef>
              <a:spcAft>
                <a:spcPct val="35000"/>
              </a:spcAft>
            </a:pPr>
            <a:r>
              <a:rPr lang="en-US" sz="1400" b="1">
                <a:solidFill>
                  <a:srgbClr val="A50021"/>
                </a:solidFill>
              </a:rPr>
              <a:t>Policy and Oversight: </a:t>
            </a:r>
            <a:r>
              <a:rPr lang="en-US" sz="1400" b="1"/>
              <a:t>Once criteria are developed for state ownership (as opposed to private ownership), responsibility for policy, performance and oversight should be established. In this regard, the concept of a holding company in Egypt may reflect a commitment to permanent state ownership that works against continuous adaptability and change that would reflect an interim bias toward privatization. </a:t>
            </a:r>
          </a:p>
          <a:p>
            <a:pPr lvl="1">
              <a:lnSpc>
                <a:spcPct val="110000"/>
              </a:lnSpc>
              <a:spcBef>
                <a:spcPct val="5000"/>
              </a:spcBef>
              <a:spcAft>
                <a:spcPct val="35000"/>
              </a:spcAft>
            </a:pPr>
            <a:r>
              <a:rPr lang="en-US" sz="1400" b="1">
                <a:solidFill>
                  <a:srgbClr val="A50021"/>
                </a:solidFill>
              </a:rPr>
              <a:t>Selection and Composition of Board Members:</a:t>
            </a:r>
            <a:r>
              <a:rPr lang="en-US" sz="1400" b="1"/>
              <a:t> Best practice in the country examples identified above has shown that SOEs employ a mix of independent, experienced, qualified professionals along with civil servants to sit on boards. </a:t>
            </a:r>
          </a:p>
          <a:p>
            <a:pPr lvl="1">
              <a:lnSpc>
                <a:spcPct val="110000"/>
              </a:lnSpc>
              <a:spcBef>
                <a:spcPct val="5000"/>
              </a:spcBef>
              <a:spcAft>
                <a:spcPct val="35000"/>
              </a:spcAft>
            </a:pPr>
            <a:r>
              <a:rPr lang="en-US" sz="1400" b="1">
                <a:solidFill>
                  <a:srgbClr val="A50021"/>
                </a:solidFill>
              </a:rPr>
              <a:t>Levels of Control and Autonomy: </a:t>
            </a:r>
            <a:r>
              <a:rPr lang="en-US" sz="1400" b="1"/>
              <a:t>A unifying theme among most countries with sound governance in the SOE sector is that boards and management are experienced, skilled and professional. </a:t>
            </a:r>
          </a:p>
        </p:txBody>
      </p:sp>
      <p:grpSp>
        <p:nvGrpSpPr>
          <p:cNvPr id="813060" name="Group 4"/>
          <p:cNvGrpSpPr>
            <a:grpSpLocks/>
          </p:cNvGrpSpPr>
          <p:nvPr/>
        </p:nvGrpSpPr>
        <p:grpSpPr bwMode="auto">
          <a:xfrm>
            <a:off x="20638" y="1447800"/>
            <a:ext cx="9169400" cy="138113"/>
            <a:chOff x="0" y="4032"/>
            <a:chExt cx="5776" cy="87"/>
          </a:xfrm>
        </p:grpSpPr>
        <p:sp>
          <p:nvSpPr>
            <p:cNvPr id="813061"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3062"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3063"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13064" name="Group 8"/>
          <p:cNvGrpSpPr>
            <a:grpSpLocks/>
          </p:cNvGrpSpPr>
          <p:nvPr/>
        </p:nvGrpSpPr>
        <p:grpSpPr bwMode="auto">
          <a:xfrm>
            <a:off x="-12700" y="6324600"/>
            <a:ext cx="9156700" cy="590550"/>
            <a:chOff x="0" y="0"/>
            <a:chExt cx="5768" cy="477"/>
          </a:xfrm>
        </p:grpSpPr>
        <p:sp>
          <p:nvSpPr>
            <p:cNvPr id="813065"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13066"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3067"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68"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69"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0"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1"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2"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3"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4"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5"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6"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7"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8"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79"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80"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81"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82"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83"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3084"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3085"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3086"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082" name="Rectangle 2"/>
          <p:cNvSpPr>
            <a:spLocks noGrp="1" noChangeArrowheads="1"/>
          </p:cNvSpPr>
          <p:nvPr>
            <p:ph type="title"/>
          </p:nvPr>
        </p:nvSpPr>
        <p:spPr>
          <a:xfrm>
            <a:off x="152400" y="381000"/>
            <a:ext cx="8991600" cy="755650"/>
          </a:xfrm>
        </p:spPr>
        <p:txBody>
          <a:bodyPr/>
          <a:lstStyle/>
          <a:p>
            <a:r>
              <a:rPr lang="en-US" sz="3000">
                <a:solidFill>
                  <a:srgbClr val="000000"/>
                </a:solidFill>
              </a:rPr>
              <a:t>Applications for Egypt</a:t>
            </a:r>
            <a:r>
              <a:rPr lang="en-US" sz="3000">
                <a:solidFill>
                  <a:srgbClr val="000000"/>
                </a:solidFill>
                <a:latin typeface="Times New Roman"/>
              </a:rPr>
              <a:t>’</a:t>
            </a:r>
            <a:r>
              <a:rPr lang="en-US" sz="3000">
                <a:solidFill>
                  <a:srgbClr val="000000"/>
                </a:solidFill>
              </a:rPr>
              <a:t>s Holding Companies</a:t>
            </a:r>
            <a:endParaRPr lang="en-US" sz="2000">
              <a:solidFill>
                <a:srgbClr val="000000"/>
              </a:solidFill>
            </a:endParaRPr>
          </a:p>
        </p:txBody>
      </p:sp>
      <p:sp>
        <p:nvSpPr>
          <p:cNvPr id="814083" name="Rectangle 3"/>
          <p:cNvSpPr>
            <a:spLocks noGrp="1" noChangeArrowheads="1"/>
          </p:cNvSpPr>
          <p:nvPr>
            <p:ph type="body" idx="1"/>
          </p:nvPr>
        </p:nvSpPr>
        <p:spPr>
          <a:xfrm>
            <a:off x="228600" y="1676400"/>
            <a:ext cx="8534400" cy="4572000"/>
          </a:xfrm>
          <a:noFill/>
          <a:ln/>
        </p:spPr>
        <p:txBody>
          <a:bodyPr/>
          <a:lstStyle/>
          <a:p>
            <a:pPr>
              <a:lnSpc>
                <a:spcPct val="110000"/>
              </a:lnSpc>
              <a:spcBef>
                <a:spcPct val="5000"/>
              </a:spcBef>
              <a:spcAft>
                <a:spcPct val="35000"/>
              </a:spcAft>
            </a:pPr>
            <a:r>
              <a:rPr lang="en-US" sz="1600" b="1"/>
              <a:t>Key questions or issues (cont.): </a:t>
            </a:r>
          </a:p>
          <a:p>
            <a:pPr lvl="1">
              <a:lnSpc>
                <a:spcPct val="110000"/>
              </a:lnSpc>
              <a:spcBef>
                <a:spcPct val="5000"/>
              </a:spcBef>
              <a:spcAft>
                <a:spcPct val="35000"/>
              </a:spcAft>
            </a:pPr>
            <a:r>
              <a:rPr lang="en-US" sz="1400" b="1">
                <a:solidFill>
                  <a:srgbClr val="A50021"/>
                </a:solidFill>
              </a:rPr>
              <a:t>Objective Performance Criteria:</a:t>
            </a:r>
            <a:r>
              <a:rPr lang="en-US" sz="1400" b="1"/>
              <a:t> Finland, Poland, Singapore and Sweden are explicit about basic goals and objectives, namely long-term increases in shareholder value and ongoing profitability. In all cited countries where SOEs have been explicitly discussed, there are performance indicators adopted to measure the performance of SOEs relative to their peers. </a:t>
            </a:r>
          </a:p>
          <a:p>
            <a:pPr lvl="1">
              <a:lnSpc>
                <a:spcPct val="110000"/>
              </a:lnSpc>
              <a:spcBef>
                <a:spcPct val="5000"/>
              </a:spcBef>
              <a:spcAft>
                <a:spcPct val="35000"/>
              </a:spcAft>
            </a:pPr>
            <a:r>
              <a:rPr lang="en-US" sz="1400" b="1">
                <a:solidFill>
                  <a:srgbClr val="A50021"/>
                </a:solidFill>
              </a:rPr>
              <a:t>Reporting Requirements:</a:t>
            </a:r>
            <a:r>
              <a:rPr lang="en-US" sz="1400" b="1"/>
              <a:t> Given that SOEs are State-owned, it is expected that reporting protocols would be established to specific State Ministries (or one single State organ responsible for coordinating SOE asset management), and that comprehensive reporting on SOEs and selected individual firms would occur in Parliament. </a:t>
            </a:r>
          </a:p>
          <a:p>
            <a:pPr lvl="1">
              <a:lnSpc>
                <a:spcPct val="110000"/>
              </a:lnSpc>
              <a:spcBef>
                <a:spcPct val="5000"/>
              </a:spcBef>
              <a:spcAft>
                <a:spcPct val="35000"/>
              </a:spcAft>
            </a:pPr>
            <a:r>
              <a:rPr lang="en-US" sz="1400" b="1">
                <a:solidFill>
                  <a:srgbClr val="A50021"/>
                </a:solidFill>
              </a:rPr>
              <a:t>Methods of Valuation and Performance Evaluation:</a:t>
            </a:r>
            <a:r>
              <a:rPr lang="en-US" sz="1400" b="1"/>
              <a:t>  While there has been movement in general to better performance and higher levels of competitiveness in the SOE sector in countries that have been relatively successful, there also needs to be recognition that valuation methods differ between SOEs and the private sector. </a:t>
            </a:r>
          </a:p>
          <a:p>
            <a:pPr lvl="1">
              <a:lnSpc>
                <a:spcPct val="110000"/>
              </a:lnSpc>
              <a:spcBef>
                <a:spcPct val="5000"/>
              </a:spcBef>
              <a:spcAft>
                <a:spcPct val="35000"/>
              </a:spcAft>
            </a:pPr>
            <a:r>
              <a:rPr lang="en-US" sz="1400" b="1">
                <a:solidFill>
                  <a:srgbClr val="A50021"/>
                </a:solidFill>
              </a:rPr>
              <a:t>Rotation of External Auditors:</a:t>
            </a:r>
            <a:r>
              <a:rPr lang="en-US" sz="1400" b="1"/>
              <a:t> There is no explicit mention of rotation for external auditors. Such a policy may be prudent to develop for the Holding company to avoid entrenchment. </a:t>
            </a:r>
          </a:p>
          <a:p>
            <a:pPr lvl="1">
              <a:lnSpc>
                <a:spcPct val="110000"/>
              </a:lnSpc>
              <a:spcBef>
                <a:spcPct val="5000"/>
              </a:spcBef>
              <a:spcAft>
                <a:spcPct val="35000"/>
              </a:spcAft>
            </a:pPr>
            <a:endParaRPr lang="en-US" sz="1400" b="1"/>
          </a:p>
        </p:txBody>
      </p:sp>
      <p:grpSp>
        <p:nvGrpSpPr>
          <p:cNvPr id="814084" name="Group 4"/>
          <p:cNvGrpSpPr>
            <a:grpSpLocks/>
          </p:cNvGrpSpPr>
          <p:nvPr/>
        </p:nvGrpSpPr>
        <p:grpSpPr bwMode="auto">
          <a:xfrm>
            <a:off x="20638" y="1447800"/>
            <a:ext cx="9169400" cy="138113"/>
            <a:chOff x="0" y="4032"/>
            <a:chExt cx="5776" cy="87"/>
          </a:xfrm>
        </p:grpSpPr>
        <p:sp>
          <p:nvSpPr>
            <p:cNvPr id="814085"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4086"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4087"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14088" name="Group 8"/>
          <p:cNvGrpSpPr>
            <a:grpSpLocks/>
          </p:cNvGrpSpPr>
          <p:nvPr/>
        </p:nvGrpSpPr>
        <p:grpSpPr bwMode="auto">
          <a:xfrm>
            <a:off x="-12700" y="6324600"/>
            <a:ext cx="9156700" cy="590550"/>
            <a:chOff x="0" y="0"/>
            <a:chExt cx="5768" cy="477"/>
          </a:xfrm>
        </p:grpSpPr>
        <p:sp>
          <p:nvSpPr>
            <p:cNvPr id="814089"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14090"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4091"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2"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3"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4"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5"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6"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7"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8"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099"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0"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1"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2"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3"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4"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5"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6"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7"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4108"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4109"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4110"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a:xfrm>
            <a:off x="152400" y="381000"/>
            <a:ext cx="8991600" cy="755650"/>
          </a:xfrm>
        </p:spPr>
        <p:txBody>
          <a:bodyPr/>
          <a:lstStyle/>
          <a:p>
            <a:r>
              <a:rPr lang="en-US" sz="3000">
                <a:solidFill>
                  <a:srgbClr val="000000"/>
                </a:solidFill>
              </a:rPr>
              <a:t>Applications for Egypt</a:t>
            </a:r>
            <a:r>
              <a:rPr lang="en-US" sz="3000">
                <a:solidFill>
                  <a:srgbClr val="000000"/>
                </a:solidFill>
                <a:latin typeface="Times New Roman"/>
              </a:rPr>
              <a:t>’</a:t>
            </a:r>
            <a:r>
              <a:rPr lang="en-US" sz="3000">
                <a:solidFill>
                  <a:srgbClr val="000000"/>
                </a:solidFill>
              </a:rPr>
              <a:t>s Holding Companies</a:t>
            </a:r>
            <a:endParaRPr lang="en-US" sz="2000">
              <a:solidFill>
                <a:srgbClr val="000000"/>
              </a:solidFill>
            </a:endParaRPr>
          </a:p>
        </p:txBody>
      </p:sp>
      <p:sp>
        <p:nvSpPr>
          <p:cNvPr id="815107" name="Rectangle 3"/>
          <p:cNvSpPr>
            <a:spLocks noGrp="1" noChangeArrowheads="1"/>
          </p:cNvSpPr>
          <p:nvPr>
            <p:ph type="body" idx="1"/>
          </p:nvPr>
        </p:nvSpPr>
        <p:spPr>
          <a:xfrm>
            <a:off x="228600" y="1676400"/>
            <a:ext cx="8534400" cy="4572000"/>
          </a:xfrm>
          <a:noFill/>
          <a:ln/>
        </p:spPr>
        <p:txBody>
          <a:bodyPr/>
          <a:lstStyle/>
          <a:p>
            <a:pPr>
              <a:lnSpc>
                <a:spcPct val="110000"/>
              </a:lnSpc>
              <a:spcBef>
                <a:spcPct val="5000"/>
              </a:spcBef>
              <a:spcAft>
                <a:spcPct val="35000"/>
              </a:spcAft>
            </a:pPr>
            <a:r>
              <a:rPr lang="en-US" sz="1600" b="1"/>
              <a:t>Key questions or issues (cont.): </a:t>
            </a:r>
          </a:p>
          <a:p>
            <a:pPr lvl="1">
              <a:lnSpc>
                <a:spcPct val="110000"/>
              </a:lnSpc>
              <a:spcBef>
                <a:spcPct val="5000"/>
              </a:spcBef>
              <a:spcAft>
                <a:spcPct val="35000"/>
              </a:spcAft>
            </a:pPr>
            <a:r>
              <a:rPr lang="en-US" sz="1400" b="1">
                <a:solidFill>
                  <a:srgbClr val="A50021"/>
                </a:solidFill>
              </a:rPr>
              <a:t>Stakeholder Relations:</a:t>
            </a:r>
            <a:r>
              <a:rPr lang="en-US" sz="1400" b="1"/>
              <a:t> Most of the countries place a premium on sound relations with non-shareholding stakeholders, in this case mainly employees. Finland focuses on personnel funds to provide incentives for sustained performance. France explicitly calls for employees to be involved in the development of company strategy for effective implementation once adopted and approved. Poland has long had employee ownership in SOEs to benefit from value-enhancement once assets/shares have been partly/wholly privatized. 	</a:t>
            </a:r>
          </a:p>
          <a:p>
            <a:pPr lvl="1">
              <a:lnSpc>
                <a:spcPct val="110000"/>
              </a:lnSpc>
              <a:spcBef>
                <a:spcPct val="5000"/>
              </a:spcBef>
              <a:spcAft>
                <a:spcPct val="35000"/>
              </a:spcAft>
            </a:pPr>
            <a:r>
              <a:rPr lang="en-US" sz="1400" b="1">
                <a:solidFill>
                  <a:srgbClr val="A50021"/>
                </a:solidFill>
              </a:rPr>
              <a:t>Capacity Building:</a:t>
            </a:r>
            <a:r>
              <a:rPr lang="en-US" sz="1400" b="1"/>
              <a:t> A number of different approaches can be pursued to build capacity for enhanced governance. In advanced markets, significant research and analysis on governance issues is linked to financial market development and general economic competitiveness. Thus, advanced countries cited above (e.g., Finland, France, Singapore, Sweden) have well developed institutions that can assist with ongoing standards and practices. In addition, cross-fertilization of ideas from other countries combined with increasing financial market integration has provided additional information and benchmarks for ongoing refinement of approaches and standards. For other countries where such capacity is evolving, such as Mexico, there is considerable need for such institutional structures.</a:t>
            </a:r>
          </a:p>
        </p:txBody>
      </p:sp>
      <p:grpSp>
        <p:nvGrpSpPr>
          <p:cNvPr id="815108" name="Group 4"/>
          <p:cNvGrpSpPr>
            <a:grpSpLocks/>
          </p:cNvGrpSpPr>
          <p:nvPr/>
        </p:nvGrpSpPr>
        <p:grpSpPr bwMode="auto">
          <a:xfrm>
            <a:off x="20638" y="1447800"/>
            <a:ext cx="9169400" cy="138113"/>
            <a:chOff x="0" y="4032"/>
            <a:chExt cx="5776" cy="87"/>
          </a:xfrm>
        </p:grpSpPr>
        <p:sp>
          <p:nvSpPr>
            <p:cNvPr id="815109"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5110"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15111"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15112" name="Group 8"/>
          <p:cNvGrpSpPr>
            <a:grpSpLocks/>
          </p:cNvGrpSpPr>
          <p:nvPr/>
        </p:nvGrpSpPr>
        <p:grpSpPr bwMode="auto">
          <a:xfrm>
            <a:off x="-12700" y="6324600"/>
            <a:ext cx="9156700" cy="590550"/>
            <a:chOff x="0" y="0"/>
            <a:chExt cx="5768" cy="477"/>
          </a:xfrm>
        </p:grpSpPr>
        <p:sp>
          <p:nvSpPr>
            <p:cNvPr id="815113"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15114"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5115"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16"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17"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18"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19"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0"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1"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2"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3"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4"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5"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6"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7"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8"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29"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30"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31"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15132"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5133"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15134"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152400" y="381000"/>
            <a:ext cx="8991600" cy="755650"/>
          </a:xfrm>
        </p:spPr>
        <p:txBody>
          <a:bodyPr/>
          <a:lstStyle/>
          <a:p>
            <a:r>
              <a:rPr lang="en-US" sz="3000">
                <a:solidFill>
                  <a:srgbClr val="000000"/>
                </a:solidFill>
              </a:rPr>
              <a:t>Focus</a:t>
            </a:r>
          </a:p>
        </p:txBody>
      </p:sp>
      <p:sp>
        <p:nvSpPr>
          <p:cNvPr id="728067" name="Rectangle 3"/>
          <p:cNvSpPr>
            <a:spLocks noGrp="1" noChangeArrowheads="1"/>
          </p:cNvSpPr>
          <p:nvPr>
            <p:ph type="body" idx="1"/>
          </p:nvPr>
        </p:nvSpPr>
        <p:spPr>
          <a:xfrm>
            <a:off x="228600" y="1676400"/>
            <a:ext cx="8534400" cy="4419600"/>
          </a:xfrm>
          <a:noFill/>
          <a:ln/>
        </p:spPr>
        <p:txBody>
          <a:bodyPr/>
          <a:lstStyle/>
          <a:p>
            <a:pPr>
              <a:lnSpc>
                <a:spcPct val="110000"/>
              </a:lnSpc>
              <a:spcBef>
                <a:spcPct val="5000"/>
              </a:spcBef>
            </a:pPr>
            <a:r>
              <a:rPr lang="en-US" sz="2200" b="1">
                <a:solidFill>
                  <a:srgbClr val="990000"/>
                </a:solidFill>
              </a:rPr>
              <a:t>The focus of this presentation is to:</a:t>
            </a:r>
          </a:p>
          <a:p>
            <a:pPr lvl="1">
              <a:lnSpc>
                <a:spcPct val="110000"/>
              </a:lnSpc>
              <a:spcBef>
                <a:spcPct val="5000"/>
              </a:spcBef>
            </a:pPr>
            <a:endParaRPr lang="en-US" sz="2000" b="1"/>
          </a:p>
          <a:p>
            <a:pPr lvl="1">
              <a:lnSpc>
                <a:spcPct val="110000"/>
              </a:lnSpc>
              <a:spcBef>
                <a:spcPct val="5000"/>
              </a:spcBef>
              <a:spcAft>
                <a:spcPct val="45000"/>
              </a:spcAft>
            </a:pPr>
            <a:r>
              <a:rPr lang="en-US" sz="2000" b="1"/>
              <a:t>Provide an overview of key lessons of international experience relating to governance, specifically in the context of state companies, with a view to identifying key strategic guidance for the management of state holding companies for the Government of Egypt</a:t>
            </a:r>
          </a:p>
          <a:p>
            <a:pPr lvl="1">
              <a:lnSpc>
                <a:spcPct val="110000"/>
              </a:lnSpc>
              <a:spcBef>
                <a:spcPct val="5000"/>
              </a:spcBef>
              <a:spcAft>
                <a:spcPct val="45000"/>
              </a:spcAft>
            </a:pPr>
            <a:r>
              <a:rPr lang="en-US" sz="2000" b="1"/>
              <a:t>These lessons stem from OECD, Finland, Poland and France and Sweden</a:t>
            </a:r>
          </a:p>
          <a:p>
            <a:pPr lvl="1">
              <a:lnSpc>
                <a:spcPct val="110000"/>
              </a:lnSpc>
              <a:spcBef>
                <a:spcPct val="5000"/>
              </a:spcBef>
              <a:spcAft>
                <a:spcPct val="45000"/>
              </a:spcAft>
            </a:pPr>
            <a:r>
              <a:rPr lang="en-US" sz="2000" b="1"/>
              <a:t>Lessons are adapted to the specific context of the Egyptian state holding companies</a:t>
            </a:r>
          </a:p>
        </p:txBody>
      </p:sp>
      <p:grpSp>
        <p:nvGrpSpPr>
          <p:cNvPr id="728068" name="Group 4"/>
          <p:cNvGrpSpPr>
            <a:grpSpLocks/>
          </p:cNvGrpSpPr>
          <p:nvPr/>
        </p:nvGrpSpPr>
        <p:grpSpPr bwMode="auto">
          <a:xfrm>
            <a:off x="20638" y="1447800"/>
            <a:ext cx="9169400" cy="138113"/>
            <a:chOff x="0" y="4032"/>
            <a:chExt cx="5776" cy="87"/>
          </a:xfrm>
        </p:grpSpPr>
        <p:sp>
          <p:nvSpPr>
            <p:cNvPr id="728069"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728070"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728071"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728072" name="Group 8"/>
          <p:cNvGrpSpPr>
            <a:grpSpLocks/>
          </p:cNvGrpSpPr>
          <p:nvPr/>
        </p:nvGrpSpPr>
        <p:grpSpPr bwMode="auto">
          <a:xfrm>
            <a:off x="-12700" y="6324600"/>
            <a:ext cx="9156700" cy="590550"/>
            <a:chOff x="0" y="0"/>
            <a:chExt cx="5768" cy="477"/>
          </a:xfrm>
        </p:grpSpPr>
        <p:sp>
          <p:nvSpPr>
            <p:cNvPr id="728073"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728074"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28075"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76"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77"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78"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79"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0"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1"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2"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3"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4"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5"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6"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7"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8"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89"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90"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91"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28092"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28093"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28094"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a:xfrm>
            <a:off x="152400" y="381000"/>
            <a:ext cx="8991600" cy="755650"/>
          </a:xfrm>
        </p:spPr>
        <p:txBody>
          <a:bodyPr/>
          <a:lstStyle/>
          <a:p>
            <a:r>
              <a:rPr lang="en-US" sz="3000">
                <a:solidFill>
                  <a:srgbClr val="000000"/>
                </a:solidFill>
              </a:rPr>
              <a:t>OECD Principles of Corporate Governance</a:t>
            </a:r>
          </a:p>
        </p:txBody>
      </p:sp>
      <p:sp>
        <p:nvSpPr>
          <p:cNvPr id="794627" name="Rectangle 3"/>
          <p:cNvSpPr>
            <a:spLocks noGrp="1" noChangeArrowheads="1"/>
          </p:cNvSpPr>
          <p:nvPr>
            <p:ph type="body" idx="1"/>
          </p:nvPr>
        </p:nvSpPr>
        <p:spPr>
          <a:xfrm>
            <a:off x="228600" y="1676400"/>
            <a:ext cx="8534400" cy="4419600"/>
          </a:xfrm>
          <a:noFill/>
          <a:ln/>
        </p:spPr>
        <p:txBody>
          <a:bodyPr/>
          <a:lstStyle/>
          <a:p>
            <a:pPr>
              <a:lnSpc>
                <a:spcPct val="110000"/>
              </a:lnSpc>
              <a:spcBef>
                <a:spcPct val="5000"/>
              </a:spcBef>
              <a:spcAft>
                <a:spcPct val="35000"/>
              </a:spcAft>
            </a:pPr>
            <a:r>
              <a:rPr lang="en-US" sz="1800" b="1"/>
              <a:t>In 1999, OECD and its institutional partners sought to create recommended principles of corporate governance to guide shareholders, boards, management and other stakeholders on rights and responsibilities with regard to company management and oversight</a:t>
            </a:r>
          </a:p>
          <a:p>
            <a:pPr>
              <a:lnSpc>
                <a:spcPct val="110000"/>
              </a:lnSpc>
              <a:spcBef>
                <a:spcPct val="5000"/>
              </a:spcBef>
              <a:spcAft>
                <a:spcPct val="35000"/>
              </a:spcAft>
            </a:pPr>
            <a:r>
              <a:rPr lang="en-US" sz="1800" b="1"/>
              <a:t>This initiative was partly driven by periodic yet major disruptions in emerging markets, with the crisis in East Asia in 1997 combined with the subsequent ruble collapse and ongoing problems in Brazil highlighting global market fragility</a:t>
            </a:r>
          </a:p>
          <a:p>
            <a:pPr>
              <a:lnSpc>
                <a:spcPct val="110000"/>
              </a:lnSpc>
              <a:spcBef>
                <a:spcPct val="5000"/>
              </a:spcBef>
              <a:spcAft>
                <a:spcPct val="35000"/>
              </a:spcAft>
            </a:pPr>
            <a:r>
              <a:rPr lang="en-US" sz="1800" b="1"/>
              <a:t>These principles were subsequently amended in 2004  to improve on earlier principles, taking into account the numerous high-profile corporate failures that occurred in advanced markets after 1999 (e.g., Enron, World Com, Parmalat)</a:t>
            </a:r>
          </a:p>
        </p:txBody>
      </p:sp>
      <p:grpSp>
        <p:nvGrpSpPr>
          <p:cNvPr id="794628" name="Group 4"/>
          <p:cNvGrpSpPr>
            <a:grpSpLocks/>
          </p:cNvGrpSpPr>
          <p:nvPr/>
        </p:nvGrpSpPr>
        <p:grpSpPr bwMode="auto">
          <a:xfrm>
            <a:off x="20638" y="1447800"/>
            <a:ext cx="9169400" cy="138113"/>
            <a:chOff x="0" y="4032"/>
            <a:chExt cx="5776" cy="87"/>
          </a:xfrm>
        </p:grpSpPr>
        <p:sp>
          <p:nvSpPr>
            <p:cNvPr id="794629"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794630"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794631"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794632" name="Group 8"/>
          <p:cNvGrpSpPr>
            <a:grpSpLocks/>
          </p:cNvGrpSpPr>
          <p:nvPr/>
        </p:nvGrpSpPr>
        <p:grpSpPr bwMode="auto">
          <a:xfrm>
            <a:off x="-12700" y="6324600"/>
            <a:ext cx="9156700" cy="590550"/>
            <a:chOff x="0" y="0"/>
            <a:chExt cx="5768" cy="477"/>
          </a:xfrm>
        </p:grpSpPr>
        <p:sp>
          <p:nvSpPr>
            <p:cNvPr id="794633"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794634"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94635"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36"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37"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38"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39"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0"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1"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2"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3"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4"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5"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6"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7"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8"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49"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50"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51"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794652"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94653"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794654"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a:xfrm>
            <a:off x="152400" y="381000"/>
            <a:ext cx="8991600" cy="755650"/>
          </a:xfrm>
        </p:spPr>
        <p:txBody>
          <a:bodyPr/>
          <a:lstStyle/>
          <a:p>
            <a:r>
              <a:rPr lang="en-US" sz="3000">
                <a:solidFill>
                  <a:srgbClr val="000000"/>
                </a:solidFill>
              </a:rPr>
              <a:t>OECD Principles of Corporate Governance</a:t>
            </a:r>
          </a:p>
        </p:txBody>
      </p:sp>
      <p:sp>
        <p:nvSpPr>
          <p:cNvPr id="800771" name="Rectangle 3"/>
          <p:cNvSpPr>
            <a:spLocks noGrp="1" noChangeArrowheads="1"/>
          </p:cNvSpPr>
          <p:nvPr>
            <p:ph type="body" idx="1"/>
          </p:nvPr>
        </p:nvSpPr>
        <p:spPr>
          <a:xfrm>
            <a:off x="228600" y="1676400"/>
            <a:ext cx="8534400" cy="4419600"/>
          </a:xfrm>
          <a:noFill/>
          <a:ln/>
        </p:spPr>
        <p:txBody>
          <a:bodyPr/>
          <a:lstStyle/>
          <a:p>
            <a:pPr>
              <a:lnSpc>
                <a:spcPct val="110000"/>
              </a:lnSpc>
              <a:spcBef>
                <a:spcPct val="5000"/>
              </a:spcBef>
              <a:spcAft>
                <a:spcPct val="35000"/>
              </a:spcAft>
            </a:pPr>
            <a:r>
              <a:rPr lang="en-US" sz="1800" b="1"/>
              <a:t>The main OECD principles of corporate governance (2004) are:</a:t>
            </a:r>
          </a:p>
          <a:p>
            <a:pPr lvl="1">
              <a:lnSpc>
                <a:spcPct val="110000"/>
              </a:lnSpc>
              <a:spcBef>
                <a:spcPct val="5000"/>
              </a:spcBef>
              <a:spcAft>
                <a:spcPct val="55000"/>
              </a:spcAft>
            </a:pPr>
            <a:r>
              <a:rPr lang="en-US" sz="1600" b="1">
                <a:solidFill>
                  <a:srgbClr val="990000"/>
                </a:solidFill>
              </a:rPr>
              <a:t>Principle #1: Ensuring the basis for an effective corporate governance framework:</a:t>
            </a:r>
            <a:r>
              <a:rPr lang="en-US" sz="1600" b="1"/>
              <a:t> The corporate governance framework should promote transparent and efficient markets, be consistent with the rule of law, and clearly articulate the division of responsibilities among different supervisory, regulatory and enforcement authorities</a:t>
            </a:r>
          </a:p>
          <a:p>
            <a:pPr lvl="1">
              <a:lnSpc>
                <a:spcPct val="110000"/>
              </a:lnSpc>
              <a:spcBef>
                <a:spcPct val="5000"/>
              </a:spcBef>
              <a:spcAft>
                <a:spcPct val="55000"/>
              </a:spcAft>
            </a:pPr>
            <a:r>
              <a:rPr lang="en-US" sz="1600" b="1">
                <a:solidFill>
                  <a:srgbClr val="990000"/>
                </a:solidFill>
              </a:rPr>
              <a:t>Principle #2: The rights of shareholders and key ownership functions:</a:t>
            </a:r>
            <a:r>
              <a:rPr lang="en-US" sz="1600" b="1"/>
              <a:t> The corporate governance framework should protect and facilitate the exercise of shareholders</a:t>
            </a:r>
            <a:r>
              <a:rPr lang="en-US" sz="1600" b="1">
                <a:latin typeface="Times New Roman"/>
              </a:rPr>
              <a:t>’</a:t>
            </a:r>
            <a:r>
              <a:rPr lang="en-US" sz="1600" b="1"/>
              <a:t> rights</a:t>
            </a:r>
          </a:p>
          <a:p>
            <a:pPr lvl="1">
              <a:lnSpc>
                <a:spcPct val="110000"/>
              </a:lnSpc>
              <a:spcBef>
                <a:spcPct val="5000"/>
              </a:spcBef>
              <a:spcAft>
                <a:spcPct val="55000"/>
              </a:spcAft>
            </a:pPr>
            <a:r>
              <a:rPr lang="en-US" sz="1600" b="1">
                <a:solidFill>
                  <a:srgbClr val="990000"/>
                </a:solidFill>
              </a:rPr>
              <a:t>Principle #3: The equitable treatment of shareholders:</a:t>
            </a:r>
            <a:r>
              <a:rPr lang="en-US" sz="1600" b="1"/>
              <a:t> The corporate governance framework should ensure the equitable treatment of all shareholders, including minority and foreign shareholders. All shareholders should have the opportunity to obtain effective redress for violation of their rights</a:t>
            </a:r>
          </a:p>
        </p:txBody>
      </p:sp>
      <p:grpSp>
        <p:nvGrpSpPr>
          <p:cNvPr id="800772" name="Group 4"/>
          <p:cNvGrpSpPr>
            <a:grpSpLocks/>
          </p:cNvGrpSpPr>
          <p:nvPr/>
        </p:nvGrpSpPr>
        <p:grpSpPr bwMode="auto">
          <a:xfrm>
            <a:off x="20638" y="1447800"/>
            <a:ext cx="9169400" cy="138113"/>
            <a:chOff x="0" y="4032"/>
            <a:chExt cx="5776" cy="87"/>
          </a:xfrm>
        </p:grpSpPr>
        <p:sp>
          <p:nvSpPr>
            <p:cNvPr id="800773"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0774"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0775"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0776" name="Group 8"/>
          <p:cNvGrpSpPr>
            <a:grpSpLocks/>
          </p:cNvGrpSpPr>
          <p:nvPr/>
        </p:nvGrpSpPr>
        <p:grpSpPr bwMode="auto">
          <a:xfrm>
            <a:off x="-12700" y="6324600"/>
            <a:ext cx="9156700" cy="590550"/>
            <a:chOff x="0" y="0"/>
            <a:chExt cx="5768" cy="477"/>
          </a:xfrm>
        </p:grpSpPr>
        <p:sp>
          <p:nvSpPr>
            <p:cNvPr id="800777"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0778"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0779"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0"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1"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2"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3"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4"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5"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6"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7"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8"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89"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0"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1"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2"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3"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4"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5"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0796"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0797"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0798"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a:xfrm>
            <a:off x="152400" y="381000"/>
            <a:ext cx="8991600" cy="755650"/>
          </a:xfrm>
        </p:spPr>
        <p:txBody>
          <a:bodyPr/>
          <a:lstStyle/>
          <a:p>
            <a:r>
              <a:rPr lang="en-US" sz="3000">
                <a:solidFill>
                  <a:srgbClr val="000000"/>
                </a:solidFill>
              </a:rPr>
              <a:t>OECD Principles of Corporate Governance</a:t>
            </a:r>
          </a:p>
        </p:txBody>
      </p:sp>
      <p:sp>
        <p:nvSpPr>
          <p:cNvPr id="801795" name="Rectangle 3"/>
          <p:cNvSpPr>
            <a:spLocks noGrp="1" noChangeArrowheads="1"/>
          </p:cNvSpPr>
          <p:nvPr>
            <p:ph type="body" idx="1"/>
          </p:nvPr>
        </p:nvSpPr>
        <p:spPr>
          <a:xfrm>
            <a:off x="228600" y="1676400"/>
            <a:ext cx="8534400" cy="4419600"/>
          </a:xfrm>
          <a:noFill/>
          <a:ln/>
        </p:spPr>
        <p:txBody>
          <a:bodyPr/>
          <a:lstStyle/>
          <a:p>
            <a:pPr lvl="1">
              <a:lnSpc>
                <a:spcPct val="110000"/>
              </a:lnSpc>
              <a:spcBef>
                <a:spcPct val="5000"/>
              </a:spcBef>
              <a:spcAft>
                <a:spcPct val="55000"/>
              </a:spcAft>
            </a:pPr>
            <a:endParaRPr lang="en-US" sz="400" b="1">
              <a:solidFill>
                <a:srgbClr val="990000"/>
              </a:solidFill>
            </a:endParaRPr>
          </a:p>
          <a:p>
            <a:pPr lvl="1">
              <a:lnSpc>
                <a:spcPct val="110000"/>
              </a:lnSpc>
              <a:spcBef>
                <a:spcPct val="5000"/>
              </a:spcBef>
              <a:spcAft>
                <a:spcPct val="55000"/>
              </a:spcAft>
            </a:pPr>
            <a:r>
              <a:rPr lang="en-US" sz="1600" b="1">
                <a:solidFill>
                  <a:srgbClr val="990000"/>
                </a:solidFill>
              </a:rPr>
              <a:t>Principle #4: The role of stakeholders in corporate governance:</a:t>
            </a:r>
            <a:r>
              <a:rPr lang="en-US" sz="1600" b="1"/>
              <a:t> The corporate governance framework should recognize the rights of stakeholders established by law or through mutual agreements and encourage active cooperation between corporations and stakeholders in creating wealth, jobs, and the sustainability of financially sound enterprises</a:t>
            </a:r>
          </a:p>
          <a:p>
            <a:pPr lvl="1">
              <a:lnSpc>
                <a:spcPct val="110000"/>
              </a:lnSpc>
              <a:spcBef>
                <a:spcPct val="5000"/>
              </a:spcBef>
              <a:spcAft>
                <a:spcPct val="55000"/>
              </a:spcAft>
            </a:pPr>
            <a:r>
              <a:rPr lang="en-US" sz="1600" b="1">
                <a:solidFill>
                  <a:srgbClr val="990000"/>
                </a:solidFill>
              </a:rPr>
              <a:t>Principle #5: Disclosure and transparency: </a:t>
            </a:r>
            <a:r>
              <a:rPr lang="en-US" sz="1600" b="1"/>
              <a:t>The corporate governance framework should ensure that timely and accurate disclosure is made on all material matters regarding the corporation, including the financial situation, performance, ownership, and governance of the company</a:t>
            </a:r>
          </a:p>
          <a:p>
            <a:pPr lvl="1">
              <a:lnSpc>
                <a:spcPct val="110000"/>
              </a:lnSpc>
              <a:spcBef>
                <a:spcPct val="5000"/>
              </a:spcBef>
              <a:spcAft>
                <a:spcPct val="55000"/>
              </a:spcAft>
            </a:pPr>
            <a:r>
              <a:rPr lang="en-US" sz="1600" b="1">
                <a:solidFill>
                  <a:srgbClr val="990000"/>
                </a:solidFill>
              </a:rPr>
              <a:t>Principle #6: The responsibilities of the board:</a:t>
            </a:r>
            <a:r>
              <a:rPr lang="en-US" sz="1600" b="1"/>
              <a:t> The corporate governance framework should ensure the strategic guidance of the company, the effective monitoring of management by the board, and the board</a:t>
            </a:r>
            <a:r>
              <a:rPr lang="en-US" sz="1600" b="1">
                <a:latin typeface="Times New Roman"/>
              </a:rPr>
              <a:t>’</a:t>
            </a:r>
            <a:r>
              <a:rPr lang="en-US" sz="1600" b="1"/>
              <a:t>s accountability to the company and the shareholders</a:t>
            </a:r>
          </a:p>
        </p:txBody>
      </p:sp>
      <p:grpSp>
        <p:nvGrpSpPr>
          <p:cNvPr id="801796" name="Group 4"/>
          <p:cNvGrpSpPr>
            <a:grpSpLocks/>
          </p:cNvGrpSpPr>
          <p:nvPr/>
        </p:nvGrpSpPr>
        <p:grpSpPr bwMode="auto">
          <a:xfrm>
            <a:off x="20638" y="1447800"/>
            <a:ext cx="9169400" cy="138113"/>
            <a:chOff x="0" y="4032"/>
            <a:chExt cx="5776" cy="87"/>
          </a:xfrm>
        </p:grpSpPr>
        <p:sp>
          <p:nvSpPr>
            <p:cNvPr id="801797"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1798"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1799"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1800" name="Group 8"/>
          <p:cNvGrpSpPr>
            <a:grpSpLocks/>
          </p:cNvGrpSpPr>
          <p:nvPr/>
        </p:nvGrpSpPr>
        <p:grpSpPr bwMode="auto">
          <a:xfrm>
            <a:off x="-12700" y="6324600"/>
            <a:ext cx="9156700" cy="590550"/>
            <a:chOff x="0" y="0"/>
            <a:chExt cx="5768" cy="477"/>
          </a:xfrm>
        </p:grpSpPr>
        <p:sp>
          <p:nvSpPr>
            <p:cNvPr id="801801"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1802"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1803"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4"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5"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6"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7"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8"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09"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0"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1"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2"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3"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4"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5"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6"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7"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8"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19"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1820"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1821"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1822"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a:xfrm>
            <a:off x="152400" y="381000"/>
            <a:ext cx="8991600" cy="755650"/>
          </a:xfrm>
        </p:spPr>
        <p:txBody>
          <a:bodyPr/>
          <a:lstStyle/>
          <a:p>
            <a:r>
              <a:rPr lang="en-US" sz="3000">
                <a:solidFill>
                  <a:srgbClr val="000000"/>
                </a:solidFill>
              </a:rPr>
              <a:t>Guidelines for Corporate Governance of State-owned Assets in OECD Countries</a:t>
            </a:r>
          </a:p>
        </p:txBody>
      </p:sp>
      <p:sp>
        <p:nvSpPr>
          <p:cNvPr id="802819" name="Rectangle 3"/>
          <p:cNvSpPr>
            <a:spLocks noGrp="1" noChangeArrowheads="1"/>
          </p:cNvSpPr>
          <p:nvPr>
            <p:ph type="body" idx="1"/>
          </p:nvPr>
        </p:nvSpPr>
        <p:spPr>
          <a:xfrm>
            <a:off x="228600" y="1676400"/>
            <a:ext cx="8534400" cy="4419600"/>
          </a:xfrm>
          <a:noFill/>
          <a:ln/>
        </p:spPr>
        <p:txBody>
          <a:bodyPr/>
          <a:lstStyle/>
          <a:p>
            <a:pPr lvl="1">
              <a:lnSpc>
                <a:spcPct val="110000"/>
              </a:lnSpc>
              <a:spcBef>
                <a:spcPct val="5000"/>
              </a:spcBef>
              <a:spcAft>
                <a:spcPct val="55000"/>
              </a:spcAft>
            </a:pPr>
            <a:endParaRPr lang="en-US" sz="400" b="1">
              <a:solidFill>
                <a:srgbClr val="990000"/>
              </a:solidFill>
            </a:endParaRPr>
          </a:p>
          <a:p>
            <a:pPr lvl="1">
              <a:lnSpc>
                <a:spcPct val="110000"/>
              </a:lnSpc>
              <a:spcBef>
                <a:spcPct val="5000"/>
              </a:spcBef>
              <a:spcAft>
                <a:spcPct val="55000"/>
              </a:spcAft>
            </a:pPr>
            <a:r>
              <a:rPr lang="en-US" sz="1600" b="1">
                <a:solidFill>
                  <a:srgbClr val="990000"/>
                </a:solidFill>
              </a:rPr>
              <a:t>Guideline #1: Ensuring the basis for an effective corporate governance framework for SOEs</a:t>
            </a:r>
            <a:r>
              <a:rPr lang="en-US" sz="1600" b="1"/>
              <a:t>, consistent with a functioning market economy, sound legal framework, and clear definition of specific SOEs</a:t>
            </a:r>
            <a:r>
              <a:rPr lang="en-US" sz="1600" b="1">
                <a:latin typeface="Times New Roman"/>
              </a:rPr>
              <a:t>’</a:t>
            </a:r>
            <a:r>
              <a:rPr lang="en-US" sz="1600" b="1"/>
              <a:t> roles and responsibilities without distorting the competitive environment.</a:t>
            </a:r>
          </a:p>
          <a:p>
            <a:pPr lvl="1">
              <a:lnSpc>
                <a:spcPct val="110000"/>
              </a:lnSpc>
              <a:spcBef>
                <a:spcPct val="5000"/>
              </a:spcBef>
              <a:spcAft>
                <a:spcPct val="55000"/>
              </a:spcAft>
            </a:pPr>
            <a:r>
              <a:rPr lang="en-US" sz="1600" b="1">
                <a:solidFill>
                  <a:srgbClr val="990000"/>
                </a:solidFill>
              </a:rPr>
              <a:t>Guideline #2: Clarifying the role of government as an owner and how it exercises its ownership rights</a:t>
            </a:r>
            <a:r>
              <a:rPr lang="en-US" sz="1600" b="1"/>
              <a:t>, while establishing guidance on the organization of the ownership function (e.g., state ownership objectives, managerial autonomy, reporting responsibilities).  </a:t>
            </a:r>
          </a:p>
          <a:p>
            <a:pPr lvl="1">
              <a:lnSpc>
                <a:spcPct val="110000"/>
              </a:lnSpc>
              <a:spcBef>
                <a:spcPct val="5000"/>
              </a:spcBef>
              <a:spcAft>
                <a:spcPct val="55000"/>
              </a:spcAft>
            </a:pPr>
            <a:r>
              <a:rPr lang="en-US" sz="1600" b="1">
                <a:solidFill>
                  <a:srgbClr val="990000"/>
                </a:solidFill>
              </a:rPr>
              <a:t>Guideline #3: Clarifying relationships with other shareholders </a:t>
            </a:r>
            <a:r>
              <a:rPr lang="en-US" sz="1600" b="1"/>
              <a:t>(when the state is not the sole owner, which is often the case), with particular emphasis on equitable treatment, minority shareholder protection, transparency, ongoing communication and consultation, and active minority shareholder participation.</a:t>
            </a:r>
          </a:p>
        </p:txBody>
      </p:sp>
      <p:grpSp>
        <p:nvGrpSpPr>
          <p:cNvPr id="802820" name="Group 4"/>
          <p:cNvGrpSpPr>
            <a:grpSpLocks/>
          </p:cNvGrpSpPr>
          <p:nvPr/>
        </p:nvGrpSpPr>
        <p:grpSpPr bwMode="auto">
          <a:xfrm>
            <a:off x="20638" y="1447800"/>
            <a:ext cx="9169400" cy="138113"/>
            <a:chOff x="0" y="4032"/>
            <a:chExt cx="5776" cy="87"/>
          </a:xfrm>
        </p:grpSpPr>
        <p:sp>
          <p:nvSpPr>
            <p:cNvPr id="802821"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2822"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2823"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2824" name="Group 8"/>
          <p:cNvGrpSpPr>
            <a:grpSpLocks/>
          </p:cNvGrpSpPr>
          <p:nvPr/>
        </p:nvGrpSpPr>
        <p:grpSpPr bwMode="auto">
          <a:xfrm>
            <a:off x="-12700" y="6324600"/>
            <a:ext cx="9156700" cy="590550"/>
            <a:chOff x="0" y="0"/>
            <a:chExt cx="5768" cy="477"/>
          </a:xfrm>
        </p:grpSpPr>
        <p:sp>
          <p:nvSpPr>
            <p:cNvPr id="802825"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2826"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2827"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28"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29"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0"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1"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2"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3"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4"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5"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6"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7"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8"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39"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40"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41"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42"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43"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2844"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2845"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2846"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a:xfrm>
            <a:off x="152400" y="381000"/>
            <a:ext cx="8991600" cy="755650"/>
          </a:xfrm>
        </p:spPr>
        <p:txBody>
          <a:bodyPr/>
          <a:lstStyle/>
          <a:p>
            <a:r>
              <a:rPr lang="en-US" sz="3000">
                <a:solidFill>
                  <a:srgbClr val="000000"/>
                </a:solidFill>
              </a:rPr>
              <a:t>Guidelines for Corporate Governance of State-owned Assets in OECD Countries</a:t>
            </a:r>
          </a:p>
        </p:txBody>
      </p:sp>
      <p:sp>
        <p:nvSpPr>
          <p:cNvPr id="803843" name="Rectangle 3"/>
          <p:cNvSpPr>
            <a:spLocks noGrp="1" noChangeArrowheads="1"/>
          </p:cNvSpPr>
          <p:nvPr>
            <p:ph type="body" idx="1"/>
          </p:nvPr>
        </p:nvSpPr>
        <p:spPr>
          <a:xfrm>
            <a:off x="228600" y="1676400"/>
            <a:ext cx="8534400" cy="4572000"/>
          </a:xfrm>
          <a:noFill/>
          <a:ln/>
        </p:spPr>
        <p:txBody>
          <a:bodyPr/>
          <a:lstStyle/>
          <a:p>
            <a:pPr lvl="1">
              <a:lnSpc>
                <a:spcPct val="110000"/>
              </a:lnSpc>
              <a:spcBef>
                <a:spcPct val="5000"/>
              </a:spcBef>
              <a:spcAft>
                <a:spcPct val="35000"/>
              </a:spcAft>
            </a:pPr>
            <a:r>
              <a:rPr lang="en-US" sz="1600" b="1">
                <a:solidFill>
                  <a:srgbClr val="A50021"/>
                </a:solidFill>
              </a:rPr>
              <a:t>Guideline #4: Clarifying relationships with other stakeholders</a:t>
            </a:r>
            <a:r>
              <a:rPr lang="en-US" sz="1600" b="1"/>
              <a:t>, including compliance requirements, relations with creditor financial institutions, and SOE vulnerability to insolvency procedures when contracts are not honored, subject to legal norms.</a:t>
            </a:r>
          </a:p>
          <a:p>
            <a:pPr lvl="1">
              <a:lnSpc>
                <a:spcPct val="110000"/>
              </a:lnSpc>
              <a:spcBef>
                <a:spcPct val="5000"/>
              </a:spcBef>
              <a:spcAft>
                <a:spcPct val="35000"/>
              </a:spcAft>
            </a:pPr>
            <a:r>
              <a:rPr lang="en-US" sz="1600" b="1">
                <a:solidFill>
                  <a:srgbClr val="A50021"/>
                </a:solidFill>
              </a:rPr>
              <a:t>Guideline #5: Implementing systems of transparency and disclosure in support of accountability</a:t>
            </a:r>
            <a:r>
              <a:rPr lang="en-US" sz="1600" b="1"/>
              <a:t>, with particular emphasis on the importance of autonomous internal audit functions reporting directly to the Audit Committee (or board), independent external audits based on international standards, and high levels of disclosure to ensure the public is informed of the SOEs</a:t>
            </a:r>
            <a:r>
              <a:rPr lang="en-US" sz="1600" b="1">
                <a:latin typeface="Times New Roman"/>
              </a:rPr>
              <a:t>’</a:t>
            </a:r>
            <a:r>
              <a:rPr lang="en-US" sz="1600" b="1"/>
              <a:t> financial position and general performance.</a:t>
            </a:r>
          </a:p>
          <a:p>
            <a:pPr lvl="1">
              <a:lnSpc>
                <a:spcPct val="110000"/>
              </a:lnSpc>
              <a:spcBef>
                <a:spcPct val="5000"/>
              </a:spcBef>
              <a:spcAft>
                <a:spcPct val="35000"/>
              </a:spcAft>
            </a:pPr>
            <a:r>
              <a:rPr lang="en-US" sz="1600" b="1">
                <a:solidFill>
                  <a:srgbClr val="A50021"/>
                </a:solidFill>
              </a:rPr>
              <a:t>Guideline #6: Defining the role of boards</a:t>
            </a:r>
            <a:r>
              <a:rPr lang="en-US" sz="1600" b="1"/>
              <a:t>, with strong emphasis put on clear roles and responsibilities, independence and objectivity, professional competence, freedom from political interference, power to appoint/remove management and scrutinize management performance, and the importance of outside board members and specialized committees focused on audit, risk, remuneration, and procurement issues.</a:t>
            </a:r>
          </a:p>
          <a:p>
            <a:pPr lvl="1">
              <a:lnSpc>
                <a:spcPct val="110000"/>
              </a:lnSpc>
              <a:spcBef>
                <a:spcPct val="5000"/>
              </a:spcBef>
              <a:spcAft>
                <a:spcPct val="55000"/>
              </a:spcAft>
            </a:pPr>
            <a:endParaRPr lang="en-US" sz="1400" b="1"/>
          </a:p>
        </p:txBody>
      </p:sp>
      <p:grpSp>
        <p:nvGrpSpPr>
          <p:cNvPr id="803844" name="Group 4"/>
          <p:cNvGrpSpPr>
            <a:grpSpLocks/>
          </p:cNvGrpSpPr>
          <p:nvPr/>
        </p:nvGrpSpPr>
        <p:grpSpPr bwMode="auto">
          <a:xfrm>
            <a:off x="20638" y="1447800"/>
            <a:ext cx="9169400" cy="138113"/>
            <a:chOff x="0" y="4032"/>
            <a:chExt cx="5776" cy="87"/>
          </a:xfrm>
        </p:grpSpPr>
        <p:sp>
          <p:nvSpPr>
            <p:cNvPr id="803845"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3846"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3847"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3848" name="Group 8"/>
          <p:cNvGrpSpPr>
            <a:grpSpLocks/>
          </p:cNvGrpSpPr>
          <p:nvPr/>
        </p:nvGrpSpPr>
        <p:grpSpPr bwMode="auto">
          <a:xfrm>
            <a:off x="-12700" y="6324600"/>
            <a:ext cx="9156700" cy="590550"/>
            <a:chOff x="0" y="0"/>
            <a:chExt cx="5768" cy="477"/>
          </a:xfrm>
        </p:grpSpPr>
        <p:sp>
          <p:nvSpPr>
            <p:cNvPr id="803849"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3850"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3851"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2"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3"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4"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5"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6"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7"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8"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59"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0"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1"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2"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3"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4"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5"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6"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7"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3868"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3869"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3870"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a:xfrm>
            <a:off x="152400" y="381000"/>
            <a:ext cx="8991600" cy="755650"/>
          </a:xfrm>
        </p:spPr>
        <p:txBody>
          <a:bodyPr/>
          <a:lstStyle/>
          <a:p>
            <a:r>
              <a:rPr lang="en-US" sz="3000">
                <a:solidFill>
                  <a:srgbClr val="000000"/>
                </a:solidFill>
              </a:rPr>
              <a:t>Lessons from International Experiences</a:t>
            </a:r>
            <a:br>
              <a:rPr lang="en-US" sz="3000">
                <a:solidFill>
                  <a:srgbClr val="000000"/>
                </a:solidFill>
              </a:rPr>
            </a:br>
            <a:r>
              <a:rPr lang="en-US" sz="2000">
                <a:solidFill>
                  <a:srgbClr val="000000"/>
                </a:solidFill>
              </a:rPr>
              <a:t>China</a:t>
            </a:r>
          </a:p>
        </p:txBody>
      </p:sp>
      <p:sp>
        <p:nvSpPr>
          <p:cNvPr id="804867" name="Rectangle 3"/>
          <p:cNvSpPr>
            <a:spLocks noGrp="1" noChangeArrowheads="1"/>
          </p:cNvSpPr>
          <p:nvPr>
            <p:ph type="body" idx="1"/>
          </p:nvPr>
        </p:nvSpPr>
        <p:spPr>
          <a:xfrm>
            <a:off x="228600" y="1676400"/>
            <a:ext cx="8534400" cy="4572000"/>
          </a:xfrm>
          <a:noFill/>
          <a:ln/>
        </p:spPr>
        <p:txBody>
          <a:bodyPr/>
          <a:lstStyle/>
          <a:p>
            <a:pPr lvl="1">
              <a:lnSpc>
                <a:spcPct val="110000"/>
              </a:lnSpc>
              <a:spcBef>
                <a:spcPct val="5000"/>
              </a:spcBef>
              <a:spcAft>
                <a:spcPct val="20000"/>
              </a:spcAft>
            </a:pPr>
            <a:r>
              <a:rPr lang="en-US" sz="1400" b="1"/>
              <a:t>China has undergone a significant transformation in recent years as a </a:t>
            </a:r>
            <a:r>
              <a:rPr lang="en-US" sz="1400" b="1">
                <a:latin typeface="Times New Roman"/>
              </a:rPr>
              <a:t>“</a:t>
            </a:r>
            <a:r>
              <a:rPr lang="en-US" sz="1400" b="1"/>
              <a:t>socialist market economy</a:t>
            </a:r>
            <a:r>
              <a:rPr lang="en-US" sz="1400" b="1">
                <a:latin typeface="Times New Roman"/>
              </a:rPr>
              <a:t>”</a:t>
            </a:r>
            <a:endParaRPr lang="en-US" sz="1400" b="1"/>
          </a:p>
          <a:p>
            <a:pPr lvl="1">
              <a:lnSpc>
                <a:spcPct val="110000"/>
              </a:lnSpc>
              <a:spcBef>
                <a:spcPct val="5000"/>
              </a:spcBef>
              <a:spcAft>
                <a:spcPct val="20000"/>
              </a:spcAft>
            </a:pPr>
            <a:r>
              <a:rPr lang="en-US" sz="1400" b="1"/>
              <a:t>The socialist portion of the economy remains partly intact, with a significant number of SOEs, including the devolution of those to local government levels and oversight. </a:t>
            </a:r>
          </a:p>
          <a:p>
            <a:pPr lvl="1">
              <a:lnSpc>
                <a:spcPct val="110000"/>
              </a:lnSpc>
              <a:spcBef>
                <a:spcPct val="5000"/>
              </a:spcBef>
              <a:spcAft>
                <a:spcPct val="20000"/>
              </a:spcAft>
            </a:pPr>
            <a:r>
              <a:rPr lang="en-US" sz="1400" b="1"/>
              <a:t>The result has been continued problems of governance, management and performance, particularly as many of these enterprises are linked to social issues (e.g., employment) and cronyism (e.g., managerial control) that are linked to political patronage. </a:t>
            </a:r>
          </a:p>
          <a:p>
            <a:pPr lvl="1">
              <a:lnSpc>
                <a:spcPct val="110000"/>
              </a:lnSpc>
              <a:spcBef>
                <a:spcPct val="5000"/>
              </a:spcBef>
              <a:spcAft>
                <a:spcPct val="20000"/>
              </a:spcAft>
            </a:pPr>
            <a:endParaRPr lang="en-US" sz="500" b="1"/>
          </a:p>
          <a:p>
            <a:pPr lvl="1">
              <a:lnSpc>
                <a:spcPct val="110000"/>
              </a:lnSpc>
              <a:spcBef>
                <a:spcPct val="5000"/>
              </a:spcBef>
              <a:spcAft>
                <a:spcPct val="20000"/>
              </a:spcAft>
            </a:pPr>
            <a:r>
              <a:rPr lang="en-US" sz="1400" b="1"/>
              <a:t>On the other hand, a significant number of companies have engaged in active restructuring, partly engineered by the State to ease the burden of non-performing loans held by state banks, and partly driven by the market as the economy has opened up to private enterprise. </a:t>
            </a:r>
          </a:p>
          <a:p>
            <a:pPr lvl="1">
              <a:lnSpc>
                <a:spcPct val="110000"/>
              </a:lnSpc>
              <a:spcBef>
                <a:spcPct val="5000"/>
              </a:spcBef>
              <a:spcAft>
                <a:spcPct val="20000"/>
              </a:spcAft>
            </a:pPr>
            <a:r>
              <a:rPr lang="en-US" sz="1400" b="1"/>
              <a:t>Part of this effort has been based on a strengthening of corporate governance principles, many of which are officially (via laws and regulations) consistent with international guidelines and principles. </a:t>
            </a:r>
          </a:p>
          <a:p>
            <a:pPr lvl="1">
              <a:lnSpc>
                <a:spcPct val="110000"/>
              </a:lnSpc>
              <a:spcBef>
                <a:spcPct val="5000"/>
              </a:spcBef>
              <a:spcAft>
                <a:spcPct val="20000"/>
              </a:spcAft>
            </a:pPr>
            <a:r>
              <a:rPr lang="en-US" sz="1400" b="1"/>
              <a:t>As these approaches take hold and are institutionalized over time, it is expected that the governance of SOEs and private companies will broadly converge with guidelines and standards required by markets.</a:t>
            </a:r>
          </a:p>
          <a:p>
            <a:pPr lvl="1">
              <a:lnSpc>
                <a:spcPct val="110000"/>
              </a:lnSpc>
              <a:spcBef>
                <a:spcPct val="5000"/>
              </a:spcBef>
              <a:spcAft>
                <a:spcPct val="20000"/>
              </a:spcAft>
            </a:pPr>
            <a:endParaRPr lang="en-US" sz="1200" b="1"/>
          </a:p>
        </p:txBody>
      </p:sp>
      <p:grpSp>
        <p:nvGrpSpPr>
          <p:cNvPr id="804868" name="Group 4"/>
          <p:cNvGrpSpPr>
            <a:grpSpLocks/>
          </p:cNvGrpSpPr>
          <p:nvPr/>
        </p:nvGrpSpPr>
        <p:grpSpPr bwMode="auto">
          <a:xfrm>
            <a:off x="20638" y="1447800"/>
            <a:ext cx="9169400" cy="138113"/>
            <a:chOff x="0" y="4032"/>
            <a:chExt cx="5776" cy="87"/>
          </a:xfrm>
        </p:grpSpPr>
        <p:sp>
          <p:nvSpPr>
            <p:cNvPr id="804869"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4870"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4871"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4872" name="Group 8"/>
          <p:cNvGrpSpPr>
            <a:grpSpLocks/>
          </p:cNvGrpSpPr>
          <p:nvPr/>
        </p:nvGrpSpPr>
        <p:grpSpPr bwMode="auto">
          <a:xfrm>
            <a:off x="-12700" y="6324600"/>
            <a:ext cx="9156700" cy="590550"/>
            <a:chOff x="0" y="0"/>
            <a:chExt cx="5768" cy="477"/>
          </a:xfrm>
        </p:grpSpPr>
        <p:sp>
          <p:nvSpPr>
            <p:cNvPr id="804873"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4874"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4875"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76"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77"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78"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79"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0"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1"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2"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3"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4"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5"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6"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7"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8"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89"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90"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91"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4892"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4893"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4894"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ChangeArrowheads="1"/>
          </p:cNvSpPr>
          <p:nvPr>
            <p:ph type="title"/>
          </p:nvPr>
        </p:nvSpPr>
        <p:spPr>
          <a:xfrm>
            <a:off x="152400" y="381000"/>
            <a:ext cx="8991600" cy="755650"/>
          </a:xfrm>
        </p:spPr>
        <p:txBody>
          <a:bodyPr/>
          <a:lstStyle/>
          <a:p>
            <a:r>
              <a:rPr lang="en-US" sz="3000">
                <a:solidFill>
                  <a:srgbClr val="000000"/>
                </a:solidFill>
              </a:rPr>
              <a:t>Lessons from International Experiences</a:t>
            </a:r>
            <a:br>
              <a:rPr lang="en-US" sz="3000">
                <a:solidFill>
                  <a:srgbClr val="000000"/>
                </a:solidFill>
              </a:rPr>
            </a:br>
            <a:r>
              <a:rPr lang="en-US" sz="2000">
                <a:solidFill>
                  <a:srgbClr val="000000"/>
                </a:solidFill>
              </a:rPr>
              <a:t>Finland</a:t>
            </a:r>
          </a:p>
        </p:txBody>
      </p:sp>
      <p:sp>
        <p:nvSpPr>
          <p:cNvPr id="805891" name="Rectangle 3"/>
          <p:cNvSpPr>
            <a:spLocks noGrp="1" noChangeArrowheads="1"/>
          </p:cNvSpPr>
          <p:nvPr>
            <p:ph type="body" idx="1"/>
          </p:nvPr>
        </p:nvSpPr>
        <p:spPr>
          <a:xfrm>
            <a:off x="228600" y="1676400"/>
            <a:ext cx="8534400" cy="4572000"/>
          </a:xfrm>
          <a:noFill/>
          <a:ln/>
        </p:spPr>
        <p:txBody>
          <a:bodyPr/>
          <a:lstStyle/>
          <a:p>
            <a:pPr lvl="1">
              <a:lnSpc>
                <a:spcPct val="110000"/>
              </a:lnSpc>
              <a:spcBef>
                <a:spcPct val="5000"/>
              </a:spcBef>
              <a:spcAft>
                <a:spcPct val="20000"/>
              </a:spcAft>
            </a:pPr>
            <a:r>
              <a:rPr lang="en-US" sz="1400" b="1"/>
              <a:t>Many of Finland</a:t>
            </a:r>
            <a:r>
              <a:rPr lang="en-US" sz="1400" b="1">
                <a:latin typeface="Times New Roman"/>
              </a:rPr>
              <a:t>’</a:t>
            </a:r>
            <a:r>
              <a:rPr lang="en-US" sz="1400" b="1"/>
              <a:t>s 50 SOEs operate in the competitive market</a:t>
            </a:r>
          </a:p>
          <a:p>
            <a:pPr lvl="1">
              <a:lnSpc>
                <a:spcPct val="110000"/>
              </a:lnSpc>
              <a:spcBef>
                <a:spcPct val="5000"/>
              </a:spcBef>
              <a:spcAft>
                <a:spcPct val="20000"/>
              </a:spcAft>
            </a:pPr>
            <a:r>
              <a:rPr lang="en-US" sz="1400" b="1"/>
              <a:t>The objective of Finland</a:t>
            </a:r>
            <a:r>
              <a:rPr lang="en-US" sz="1400" b="1">
                <a:latin typeface="Times New Roman"/>
              </a:rPr>
              <a:t>’</a:t>
            </a:r>
            <a:r>
              <a:rPr lang="en-US" sz="1400" b="1"/>
              <a:t>s approach is </a:t>
            </a:r>
            <a:r>
              <a:rPr lang="en-US" sz="1400" b="1">
                <a:latin typeface="Times New Roman"/>
              </a:rPr>
              <a:t>“</a:t>
            </a:r>
            <a:r>
              <a:rPr lang="en-US" sz="1400" b="1"/>
              <a:t>optimum economic and societal aggregate result</a:t>
            </a:r>
            <a:r>
              <a:rPr lang="en-US" sz="1400" b="1">
                <a:latin typeface="Times New Roman"/>
              </a:rPr>
              <a:t>”</a:t>
            </a:r>
            <a:r>
              <a:rPr lang="en-US" sz="1400" b="1"/>
              <a:t>, which in most cases translates into long-term shareholder value and ongoing profit maximization. </a:t>
            </a:r>
          </a:p>
          <a:p>
            <a:pPr lvl="1">
              <a:lnSpc>
                <a:spcPct val="110000"/>
              </a:lnSpc>
              <a:spcBef>
                <a:spcPct val="5000"/>
              </a:spcBef>
              <a:spcAft>
                <a:spcPct val="20000"/>
              </a:spcAft>
            </a:pPr>
            <a:r>
              <a:rPr lang="en-US" sz="1400" b="1"/>
              <a:t>SOE administration is coordinated among several ministries, with most of the responsibility lodged with the Ministries of Trade and Industry, Finance, and Transport and Communications. </a:t>
            </a:r>
          </a:p>
          <a:p>
            <a:pPr lvl="1">
              <a:lnSpc>
                <a:spcPct val="110000"/>
              </a:lnSpc>
              <a:spcBef>
                <a:spcPct val="5000"/>
              </a:spcBef>
              <a:spcAft>
                <a:spcPct val="20000"/>
              </a:spcAft>
            </a:pPr>
            <a:r>
              <a:rPr lang="en-US" sz="1400" b="1"/>
              <a:t>The Ministry of Trade and Industry plays the lead role in coordinating ownership policy and governance practices. However, the multi-ministerial approach was considered problematic, and efforts were under way to establish a centralized unit in 2005 to handle ownership policy, governance standards, management practices and related issues. Key elements of success are considered:</a:t>
            </a:r>
          </a:p>
          <a:p>
            <a:pPr lvl="2">
              <a:lnSpc>
                <a:spcPct val="110000"/>
              </a:lnSpc>
              <a:spcBef>
                <a:spcPct val="5000"/>
              </a:spcBef>
              <a:spcAft>
                <a:spcPct val="20000"/>
              </a:spcAft>
            </a:pPr>
            <a:r>
              <a:rPr lang="en-US" sz="1200" b="1"/>
              <a:t>Open and consistent shareholder behavior</a:t>
            </a:r>
          </a:p>
          <a:p>
            <a:pPr lvl="2">
              <a:lnSpc>
                <a:spcPct val="110000"/>
              </a:lnSpc>
              <a:spcBef>
                <a:spcPct val="5000"/>
              </a:spcBef>
              <a:spcAft>
                <a:spcPct val="20000"/>
              </a:spcAft>
            </a:pPr>
            <a:r>
              <a:rPr lang="en-US" sz="1200" b="1"/>
              <a:t>Responsible and skilled board members for each of the companies</a:t>
            </a:r>
          </a:p>
          <a:p>
            <a:pPr lvl="2">
              <a:lnSpc>
                <a:spcPct val="110000"/>
              </a:lnSpc>
              <a:spcBef>
                <a:spcPct val="5000"/>
              </a:spcBef>
              <a:spcAft>
                <a:spcPct val="20000"/>
              </a:spcAft>
            </a:pPr>
            <a:r>
              <a:rPr lang="en-US" sz="1200" b="1"/>
              <a:t>Shareholder involvement and input into the management function of the companies</a:t>
            </a:r>
          </a:p>
          <a:p>
            <a:pPr lvl="2">
              <a:lnSpc>
                <a:spcPct val="110000"/>
              </a:lnSpc>
              <a:spcBef>
                <a:spcPct val="5000"/>
              </a:spcBef>
              <a:spcAft>
                <a:spcPct val="20000"/>
              </a:spcAft>
            </a:pPr>
            <a:r>
              <a:rPr lang="en-US" sz="1200" b="1"/>
              <a:t>Shareholder involvement in determining dividend policy</a:t>
            </a:r>
          </a:p>
          <a:p>
            <a:pPr lvl="2">
              <a:lnSpc>
                <a:spcPct val="110000"/>
              </a:lnSpc>
              <a:spcBef>
                <a:spcPct val="5000"/>
              </a:spcBef>
              <a:spcAft>
                <a:spcPct val="20000"/>
              </a:spcAft>
            </a:pPr>
            <a:r>
              <a:rPr lang="en-US" sz="1200" b="1"/>
              <a:t>Incorporation of (non-shareholder) stakeholder interests/claims when making key decisions</a:t>
            </a:r>
          </a:p>
        </p:txBody>
      </p:sp>
      <p:grpSp>
        <p:nvGrpSpPr>
          <p:cNvPr id="805892" name="Group 4"/>
          <p:cNvGrpSpPr>
            <a:grpSpLocks/>
          </p:cNvGrpSpPr>
          <p:nvPr/>
        </p:nvGrpSpPr>
        <p:grpSpPr bwMode="auto">
          <a:xfrm>
            <a:off x="20638" y="1447800"/>
            <a:ext cx="9169400" cy="138113"/>
            <a:chOff x="0" y="4032"/>
            <a:chExt cx="5776" cy="87"/>
          </a:xfrm>
        </p:grpSpPr>
        <p:sp>
          <p:nvSpPr>
            <p:cNvPr id="805893" name="Freeform 5"/>
            <p:cNvSpPr>
              <a:spLocks/>
            </p:cNvSpPr>
            <p:nvPr/>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5894" name="Freeform 6"/>
            <p:cNvSpPr>
              <a:spLocks/>
            </p:cNvSpPr>
            <p:nvPr/>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sp>
          <p:nvSpPr>
            <p:cNvPr id="805895" name="Freeform 7"/>
            <p:cNvSpPr>
              <a:spLocks/>
            </p:cNvSpPr>
            <p:nvPr/>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1">
              <a:gsLst>
                <a:gs pos="0">
                  <a:srgbClr val="990000"/>
                </a:gs>
                <a:gs pos="100000">
                  <a:srgbClr val="990000">
                    <a:gamma/>
                    <a:shade val="46275"/>
                    <a:invGamma/>
                  </a:srgbClr>
                </a:gs>
              </a:gsLst>
              <a:path path="rect">
                <a:fillToRect l="50000" t="50000" r="50000" b="50000"/>
              </a:path>
            </a:gradFill>
            <a:ln w="9525" cap="flat" cmpd="sng">
              <a:noFill/>
              <a:prstDash val="solid"/>
              <a:round/>
              <a:headEnd type="none" w="med" len="med"/>
              <a:tailEnd type="none" w="med" len="med"/>
            </a:ln>
            <a:effectLst/>
          </p:spPr>
          <p:txBody>
            <a:bodyPr wrap="none" anchor="ctr"/>
            <a:lstStyle/>
            <a:p>
              <a:endParaRPr lang="en-US"/>
            </a:p>
          </p:txBody>
        </p:sp>
      </p:grpSp>
      <p:grpSp>
        <p:nvGrpSpPr>
          <p:cNvPr id="805896" name="Group 8"/>
          <p:cNvGrpSpPr>
            <a:grpSpLocks/>
          </p:cNvGrpSpPr>
          <p:nvPr/>
        </p:nvGrpSpPr>
        <p:grpSpPr bwMode="auto">
          <a:xfrm>
            <a:off x="-12700" y="6324600"/>
            <a:ext cx="9156700" cy="590550"/>
            <a:chOff x="0" y="0"/>
            <a:chExt cx="5768" cy="477"/>
          </a:xfrm>
        </p:grpSpPr>
        <p:sp>
          <p:nvSpPr>
            <p:cNvPr id="805897" name="Freeform 9"/>
            <p:cNvSpPr>
              <a:spLocks/>
            </p:cNvSpPr>
            <p:nvPr/>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gradFill rotWithShape="1">
              <a:gsLst>
                <a:gs pos="0">
                  <a:srgbClr val="990000">
                    <a:gamma/>
                    <a:shade val="40000"/>
                    <a:invGamma/>
                  </a:srgbClr>
                </a:gs>
                <a:gs pos="50000">
                  <a:srgbClr val="990000"/>
                </a:gs>
                <a:gs pos="100000">
                  <a:srgbClr val="990000">
                    <a:gamma/>
                    <a:shade val="40000"/>
                    <a:invGamma/>
                  </a:srgbClr>
                </a:gs>
              </a:gsLst>
              <a:lin ang="5400000" scaled="1"/>
            </a:gradFill>
            <a:ln w="9525" cap="flat" cmpd="sng">
              <a:noFill/>
              <a:prstDash val="solid"/>
              <a:round/>
              <a:headEnd/>
              <a:tailEnd/>
            </a:ln>
            <a:effectLst/>
          </p:spPr>
          <p:txBody>
            <a:bodyPr wrap="none" anchor="ctr"/>
            <a:lstStyle/>
            <a:p>
              <a:endParaRPr lang="en-US"/>
            </a:p>
          </p:txBody>
        </p:sp>
        <p:sp>
          <p:nvSpPr>
            <p:cNvPr id="805898" name="Freeform 10"/>
            <p:cNvSpPr>
              <a:spLocks/>
            </p:cNvSpPr>
            <p:nvPr/>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5899" name="Freeform 11"/>
            <p:cNvSpPr>
              <a:spLocks/>
            </p:cNvSpPr>
            <p:nvPr/>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0" name="Freeform 12"/>
            <p:cNvSpPr>
              <a:spLocks/>
            </p:cNvSpPr>
            <p:nvPr/>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1" name="Freeform 13"/>
            <p:cNvSpPr>
              <a:spLocks/>
            </p:cNvSpPr>
            <p:nvPr/>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2" name="Freeform 14"/>
            <p:cNvSpPr>
              <a:spLocks/>
            </p:cNvSpPr>
            <p:nvPr/>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3" name="Freeform 15"/>
            <p:cNvSpPr>
              <a:spLocks/>
            </p:cNvSpPr>
            <p:nvPr/>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4" name="Freeform 16"/>
            <p:cNvSpPr>
              <a:spLocks/>
            </p:cNvSpPr>
            <p:nvPr/>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5" name="Freeform 17"/>
            <p:cNvSpPr>
              <a:spLocks/>
            </p:cNvSpPr>
            <p:nvPr/>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6" name="Freeform 18"/>
            <p:cNvSpPr>
              <a:spLocks/>
            </p:cNvSpPr>
            <p:nvPr/>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7" name="Freeform 19"/>
            <p:cNvSpPr>
              <a:spLocks/>
            </p:cNvSpPr>
            <p:nvPr/>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8" name="Freeform 20"/>
            <p:cNvSpPr>
              <a:spLocks/>
            </p:cNvSpPr>
            <p:nvPr/>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09" name="Freeform 21"/>
            <p:cNvSpPr>
              <a:spLocks/>
            </p:cNvSpPr>
            <p:nvPr/>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0" name="Freeform 22"/>
            <p:cNvSpPr>
              <a:spLocks/>
            </p:cNvSpPr>
            <p:nvPr/>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1" name="Freeform 23"/>
            <p:cNvSpPr>
              <a:spLocks/>
            </p:cNvSpPr>
            <p:nvPr/>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2" name="Freeform 24"/>
            <p:cNvSpPr>
              <a:spLocks/>
            </p:cNvSpPr>
            <p:nvPr/>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3" name="Freeform 25"/>
            <p:cNvSpPr>
              <a:spLocks/>
            </p:cNvSpPr>
            <p:nvPr/>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4" name="Freeform 26"/>
            <p:cNvSpPr>
              <a:spLocks/>
            </p:cNvSpPr>
            <p:nvPr/>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5" name="Freeform 27"/>
            <p:cNvSpPr>
              <a:spLocks/>
            </p:cNvSpPr>
            <p:nvPr/>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sp>
          <p:nvSpPr>
            <p:cNvPr id="805916" name="Freeform 28"/>
            <p:cNvSpPr>
              <a:spLocks/>
            </p:cNvSpPr>
            <p:nvPr/>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5917" name="Freeform 29"/>
            <p:cNvSpPr>
              <a:spLocks/>
            </p:cNvSpPr>
            <p:nvPr/>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a:noFill/>
              <a:round/>
              <a:headEnd/>
              <a:tailEnd/>
            </a:ln>
            <a:effectLst/>
          </p:spPr>
          <p:txBody>
            <a:bodyPr wrap="none" anchor="ctr"/>
            <a:lstStyle/>
            <a:p>
              <a:endParaRPr lang="en-US"/>
            </a:p>
          </p:txBody>
        </p:sp>
        <p:sp>
          <p:nvSpPr>
            <p:cNvPr id="805918" name="Freeform 30"/>
            <p:cNvSpPr>
              <a:spLocks/>
            </p:cNvSpPr>
            <p:nvPr/>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1">
              <a:gsLst>
                <a:gs pos="0">
                  <a:srgbClr val="990000">
                    <a:gamma/>
                    <a:tint val="0"/>
                    <a:invGamma/>
                  </a:srgbClr>
                </a:gs>
                <a:gs pos="50000">
                  <a:srgbClr val="990000">
                    <a:alpha val="89999"/>
                  </a:srgbClr>
                </a:gs>
                <a:gs pos="100000">
                  <a:srgbClr val="990000">
                    <a:gamma/>
                    <a:tint val="0"/>
                    <a:invGamma/>
                  </a:srgbClr>
                </a:gs>
              </a:gsLst>
              <a:lin ang="5400000" scaled="1"/>
            </a:gradFill>
            <a:ln w="9525" cap="flat" cmpd="sng">
              <a:noFill/>
              <a:prstDash val="solid"/>
              <a:round/>
              <a:headEnd type="none" w="med" len="med"/>
              <a:tailEnd type="non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Times New Roman"/>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Reforms for Promoting Economic Growth</Template>
  <TotalTime>1915</TotalTime>
  <Words>2030</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 New Roman</vt:lpstr>
      <vt:lpstr>Tahoma</vt:lpstr>
      <vt:lpstr>Arial</vt:lpstr>
      <vt:lpstr>Arial Narrow</vt:lpstr>
      <vt:lpstr>Sumi Painting</vt:lpstr>
      <vt:lpstr>Slide 1</vt:lpstr>
      <vt:lpstr>Focus</vt:lpstr>
      <vt:lpstr>OECD Principles of Corporate Governance</vt:lpstr>
      <vt:lpstr>OECD Principles of Corporate Governance</vt:lpstr>
      <vt:lpstr>OECD Principles of Corporate Governance</vt:lpstr>
      <vt:lpstr>Guidelines for Corporate Governance of State-owned Assets in OECD Countries</vt:lpstr>
      <vt:lpstr>Guidelines for Corporate Governance of State-owned Assets in OECD Countries</vt:lpstr>
      <vt:lpstr>Lessons from International Experiences China</vt:lpstr>
      <vt:lpstr>Lessons from International Experiences Finland</vt:lpstr>
      <vt:lpstr>Lessons from International Experiences France</vt:lpstr>
      <vt:lpstr>Lessons from International Experiences France</vt:lpstr>
      <vt:lpstr>Applications for Egypt’s Holding Companies</vt:lpstr>
      <vt:lpstr>Applications for Egypt’s Holding Companies</vt:lpstr>
      <vt:lpstr>Applications for Egypt’s Holding Companies</vt:lpstr>
      <vt:lpstr>Applications for Egypt’s Holding Companies</vt:lpstr>
    </vt:vector>
  </TitlesOfParts>
  <Company>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Performance and Operational Quality in ECSPF</dc:title>
  <dc:creator>wb255383</dc:creator>
  <cp:lastModifiedBy>wb21797</cp:lastModifiedBy>
  <cp:revision>79</cp:revision>
  <cp:lastPrinted>1601-01-01T00:00:00Z</cp:lastPrinted>
  <dcterms:created xsi:type="dcterms:W3CDTF">2003-11-19T19:06:12Z</dcterms:created>
  <dcterms:modified xsi:type="dcterms:W3CDTF">2010-05-06T15:34:10Z</dcterms:modified>
</cp:coreProperties>
</file>